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82"/>
  </p:notesMasterIdLst>
  <p:handoutMasterIdLst>
    <p:handoutMasterId r:id="rId83"/>
  </p:handoutMasterIdLst>
  <p:sldIdLst>
    <p:sldId id="318" r:id="rId3"/>
    <p:sldId id="329" r:id="rId4"/>
    <p:sldId id="512" r:id="rId5"/>
    <p:sldId id="379" r:id="rId6"/>
    <p:sldId id="549" r:id="rId7"/>
    <p:sldId id="550" r:id="rId8"/>
    <p:sldId id="551" r:id="rId9"/>
    <p:sldId id="547" r:id="rId10"/>
    <p:sldId id="539" r:id="rId11"/>
    <p:sldId id="552" r:id="rId12"/>
    <p:sldId id="504" r:id="rId13"/>
    <p:sldId id="553" r:id="rId14"/>
    <p:sldId id="554" r:id="rId15"/>
    <p:sldId id="542" r:id="rId16"/>
    <p:sldId id="555" r:id="rId17"/>
    <p:sldId id="556" r:id="rId18"/>
    <p:sldId id="496" r:id="rId19"/>
    <p:sldId id="515" r:id="rId20"/>
    <p:sldId id="557" r:id="rId21"/>
    <p:sldId id="382" r:id="rId22"/>
    <p:sldId id="526" r:id="rId23"/>
    <p:sldId id="516" r:id="rId24"/>
    <p:sldId id="443" r:id="rId25"/>
    <p:sldId id="468" r:id="rId26"/>
    <p:sldId id="463" r:id="rId27"/>
    <p:sldId id="558" r:id="rId28"/>
    <p:sldId id="464" r:id="rId29"/>
    <p:sldId id="465" r:id="rId30"/>
    <p:sldId id="559" r:id="rId31"/>
    <p:sldId id="444" r:id="rId32"/>
    <p:sldId id="527" r:id="rId33"/>
    <p:sldId id="472" r:id="rId34"/>
    <p:sldId id="531" r:id="rId35"/>
    <p:sldId id="572" r:id="rId36"/>
    <p:sldId id="497" r:id="rId37"/>
    <p:sldId id="517" r:id="rId38"/>
    <p:sldId id="457" r:id="rId39"/>
    <p:sldId id="458" r:id="rId40"/>
    <p:sldId id="493" r:id="rId41"/>
    <p:sldId id="568" r:id="rId42"/>
    <p:sldId id="498" r:id="rId43"/>
    <p:sldId id="518" r:id="rId44"/>
    <p:sldId id="569" r:id="rId45"/>
    <p:sldId id="561" r:id="rId46"/>
    <p:sldId id="532" r:id="rId47"/>
    <p:sldId id="495" r:id="rId48"/>
    <p:sldId id="476" r:id="rId49"/>
    <p:sldId id="563" r:id="rId50"/>
    <p:sldId id="534" r:id="rId51"/>
    <p:sldId id="564" r:id="rId52"/>
    <p:sldId id="570" r:id="rId53"/>
    <p:sldId id="535" r:id="rId54"/>
    <p:sldId id="499" r:id="rId55"/>
    <p:sldId id="519" r:id="rId56"/>
    <p:sldId id="584" r:id="rId57"/>
    <p:sldId id="536" r:id="rId58"/>
    <p:sldId id="565" r:id="rId59"/>
    <p:sldId id="503" r:id="rId60"/>
    <p:sldId id="487" r:id="rId61"/>
    <p:sldId id="573" r:id="rId62"/>
    <p:sldId id="511" r:id="rId63"/>
    <p:sldId id="489" r:id="rId64"/>
    <p:sldId id="580" r:id="rId65"/>
    <p:sldId id="581" r:id="rId66"/>
    <p:sldId id="537" r:id="rId67"/>
    <p:sldId id="485" r:id="rId68"/>
    <p:sldId id="500" r:id="rId69"/>
    <p:sldId id="520" r:id="rId70"/>
    <p:sldId id="452" r:id="rId71"/>
    <p:sldId id="582" r:id="rId72"/>
    <p:sldId id="583" r:id="rId73"/>
    <p:sldId id="538" r:id="rId74"/>
    <p:sldId id="501" r:id="rId75"/>
    <p:sldId id="502" r:id="rId76"/>
    <p:sldId id="521" r:id="rId77"/>
    <p:sldId id="548" r:id="rId78"/>
    <p:sldId id="506" r:id="rId79"/>
    <p:sldId id="510" r:id="rId80"/>
    <p:sldId id="524" r:id="rId81"/>
  </p:sldIdLst>
  <p:sldSz cx="12188825" cy="6858000"/>
  <p:notesSz cx="6858000" cy="9144000"/>
  <p:custDataLst>
    <p:tags r:id="rId8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5F2C"/>
    <a:srgbClr val="6E90FE"/>
    <a:srgbClr val="008000"/>
    <a:srgbClr val="4E78F0"/>
    <a:srgbClr val="828282"/>
    <a:srgbClr val="8086FC"/>
    <a:srgbClr val="6D6DFB"/>
    <a:srgbClr val="F0932C"/>
    <a:srgbClr val="92C610"/>
    <a:srgbClr val="9FD8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988E5-672B-489D-A13F-D0F64810CA7F}" v="38" dt="2020-02-20T17:30:53.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37" autoAdjust="0"/>
    <p:restoredTop sz="93388" autoAdjust="0"/>
  </p:normalViewPr>
  <p:slideViewPr>
    <p:cSldViewPr showGuides="1">
      <p:cViewPr varScale="1">
        <p:scale>
          <a:sx n="97" d="100"/>
          <a:sy n="97" d="100"/>
        </p:scale>
        <p:origin x="744" y="184"/>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ags" Target="tags/tag1.xml"/><Relationship Id="rId89" Type="http://schemas.microsoft.com/office/2015/10/relationships/revisionInfo" Target="revisionInfo.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D7E79D-414F-497A-8426-300922743CB4}" type="doc">
      <dgm:prSet loTypeId="urn:microsoft.com/office/officeart/2005/8/layout/bProcess3" loCatId="process" qsTypeId="urn:microsoft.com/office/officeart/2005/8/quickstyle/simple1" qsCatId="simple" csTypeId="urn:microsoft.com/office/officeart/2005/8/colors/accent3_2" csCatId="accent3" phldr="1"/>
      <dgm:spPr/>
      <dgm:t>
        <a:bodyPr/>
        <a:lstStyle/>
        <a:p>
          <a:endParaRPr lang="en-US"/>
        </a:p>
      </dgm:t>
    </dgm:pt>
    <dgm:pt modelId="{406385D6-48E8-42F3-9BB2-A0EF244CB732}">
      <dgm:prSet phldrT="[Text]" custT="1"/>
      <dgm:spPr/>
      <dgm:t>
        <a:bodyPr/>
        <a:lstStyle/>
        <a:p>
          <a:r>
            <a:rPr lang="en-US" sz="1500" dirty="0"/>
            <a:t>Transaction</a:t>
          </a:r>
        </a:p>
      </dgm:t>
    </dgm:pt>
    <dgm:pt modelId="{57B3B913-CEA0-465A-A9BE-CDF93509A32B}" type="parTrans" cxnId="{3CB4CFCE-23E9-40DD-AD35-66FE08494537}">
      <dgm:prSet/>
      <dgm:spPr/>
      <dgm:t>
        <a:bodyPr/>
        <a:lstStyle/>
        <a:p>
          <a:endParaRPr lang="en-US" sz="1500">
            <a:solidFill>
              <a:schemeClr val="tx1"/>
            </a:solidFill>
          </a:endParaRPr>
        </a:p>
      </dgm:t>
    </dgm:pt>
    <dgm:pt modelId="{1E40BE28-6A78-4388-8650-FD218C43DCF2}" type="sibTrans" cxnId="{3CB4CFCE-23E9-40DD-AD35-66FE08494537}">
      <dgm:prSet custT="1"/>
      <dgm:spPr/>
      <dgm:t>
        <a:bodyPr/>
        <a:lstStyle/>
        <a:p>
          <a:endParaRPr lang="en-US" sz="1500" dirty="0">
            <a:solidFill>
              <a:schemeClr val="tx1"/>
            </a:solidFill>
          </a:endParaRPr>
        </a:p>
      </dgm:t>
    </dgm:pt>
    <dgm:pt modelId="{3A95F066-30B5-4B25-AE50-7E78D82B73E5}">
      <dgm:prSet phldrT="[Text]" custT="1"/>
      <dgm:spPr/>
      <dgm:t>
        <a:bodyPr/>
        <a:lstStyle/>
        <a:p>
          <a:r>
            <a:rPr lang="en-US" sz="1500" dirty="0"/>
            <a:t>Financial consolidation</a:t>
          </a:r>
        </a:p>
      </dgm:t>
    </dgm:pt>
    <dgm:pt modelId="{0F2E7FA7-1AB9-4D99-87E5-DBC4D476E09B}" type="parTrans" cxnId="{C569118E-A8E8-482D-A324-838D1E300673}">
      <dgm:prSet/>
      <dgm:spPr/>
      <dgm:t>
        <a:bodyPr/>
        <a:lstStyle/>
        <a:p>
          <a:endParaRPr lang="en-US"/>
        </a:p>
      </dgm:t>
    </dgm:pt>
    <dgm:pt modelId="{3437AA8D-DF86-49DB-98E6-01E8F2D821E3}" type="sibTrans" cxnId="{C569118E-A8E8-482D-A324-838D1E300673}">
      <dgm:prSet/>
      <dgm:spPr/>
      <dgm:t>
        <a:bodyPr/>
        <a:lstStyle/>
        <a:p>
          <a:endParaRPr lang="en-US"/>
        </a:p>
      </dgm:t>
    </dgm:pt>
    <dgm:pt modelId="{CD7BFA4A-FB89-4C5A-A96E-AA825EAE5987}">
      <dgm:prSet phldrT="[Text]" custT="1"/>
      <dgm:spPr/>
      <dgm:t>
        <a:bodyPr/>
        <a:lstStyle/>
        <a:p>
          <a:r>
            <a:rPr lang="en-US" sz="1500" dirty="0"/>
            <a:t>GL close</a:t>
          </a:r>
        </a:p>
      </dgm:t>
    </dgm:pt>
    <dgm:pt modelId="{865E793D-2601-4F9A-AD8C-B468BD8CAFDC}" type="parTrans" cxnId="{B72FD9A4-4250-4803-A6AF-A767C80126B0}">
      <dgm:prSet/>
      <dgm:spPr/>
      <dgm:t>
        <a:bodyPr/>
        <a:lstStyle/>
        <a:p>
          <a:endParaRPr lang="en-US"/>
        </a:p>
      </dgm:t>
    </dgm:pt>
    <dgm:pt modelId="{58AD2FFB-75A3-444A-B0A1-D16BCE0599DF}" type="sibTrans" cxnId="{B72FD9A4-4250-4803-A6AF-A767C80126B0}">
      <dgm:prSet/>
      <dgm:spPr/>
      <dgm:t>
        <a:bodyPr/>
        <a:lstStyle/>
        <a:p>
          <a:endParaRPr lang="en-US"/>
        </a:p>
      </dgm:t>
    </dgm:pt>
    <dgm:pt modelId="{5DDF7514-A0DA-44DE-9597-E4DEB9AD8D74}">
      <dgm:prSet phldrT="[Text]" custT="1"/>
      <dgm:spPr/>
      <dgm:t>
        <a:bodyPr/>
        <a:lstStyle/>
        <a:p>
          <a:r>
            <a:rPr lang="en-US" sz="1500" dirty="0"/>
            <a:t>Accounting provisions</a:t>
          </a:r>
        </a:p>
      </dgm:t>
    </dgm:pt>
    <dgm:pt modelId="{4403263F-9430-4A43-AD7D-396AC6233188}" type="parTrans" cxnId="{F3157727-A3F9-45B6-BE68-DD8BBD09B34E}">
      <dgm:prSet/>
      <dgm:spPr/>
      <dgm:t>
        <a:bodyPr/>
        <a:lstStyle/>
        <a:p>
          <a:endParaRPr lang="en-US"/>
        </a:p>
      </dgm:t>
    </dgm:pt>
    <dgm:pt modelId="{FF933C81-CFF7-4D59-9DFF-72EC8DA67893}" type="sibTrans" cxnId="{F3157727-A3F9-45B6-BE68-DD8BBD09B34E}">
      <dgm:prSet/>
      <dgm:spPr/>
      <dgm:t>
        <a:bodyPr/>
        <a:lstStyle/>
        <a:p>
          <a:endParaRPr lang="en-US"/>
        </a:p>
      </dgm:t>
    </dgm:pt>
    <dgm:pt modelId="{5065CE0B-A4B4-4BD9-8200-A432E9516B22}">
      <dgm:prSet phldrT="[Text]" custT="1"/>
      <dgm:spPr/>
      <dgm:t>
        <a:bodyPr/>
        <a:lstStyle/>
        <a:p>
          <a:r>
            <a:rPr lang="en-US" sz="1500" dirty="0"/>
            <a:t>Analysis</a:t>
          </a:r>
        </a:p>
      </dgm:t>
    </dgm:pt>
    <dgm:pt modelId="{6C16B037-7049-43E2-A2AE-4EB2353B03C3}" type="parTrans" cxnId="{67607AFE-0B7E-496B-9398-153EE39D26B3}">
      <dgm:prSet/>
      <dgm:spPr/>
      <dgm:t>
        <a:bodyPr/>
        <a:lstStyle/>
        <a:p>
          <a:endParaRPr lang="en-US"/>
        </a:p>
      </dgm:t>
    </dgm:pt>
    <dgm:pt modelId="{36E4F610-E365-47E6-8B74-CA75597F24F2}" type="sibTrans" cxnId="{67607AFE-0B7E-496B-9398-153EE39D26B3}">
      <dgm:prSet/>
      <dgm:spPr/>
      <dgm:t>
        <a:bodyPr/>
        <a:lstStyle/>
        <a:p>
          <a:endParaRPr lang="en-US"/>
        </a:p>
      </dgm:t>
    </dgm:pt>
    <dgm:pt modelId="{7D7CBF78-3ED1-4108-ABC8-11EB0733CB3A}">
      <dgm:prSet phldrT="[Text]" custT="1"/>
      <dgm:spPr/>
      <dgm:t>
        <a:bodyPr/>
        <a:lstStyle/>
        <a:p>
          <a:r>
            <a:rPr lang="en-US" sz="1500" dirty="0"/>
            <a:t>Tax and statutory reporting</a:t>
          </a:r>
        </a:p>
      </dgm:t>
    </dgm:pt>
    <dgm:pt modelId="{11949E09-48D9-48AF-9EC9-59944E8953BA}" type="parTrans" cxnId="{C2369EBD-6B50-4794-BB69-E4758E9E9ADD}">
      <dgm:prSet/>
      <dgm:spPr/>
      <dgm:t>
        <a:bodyPr/>
        <a:lstStyle/>
        <a:p>
          <a:endParaRPr lang="en-US"/>
        </a:p>
      </dgm:t>
    </dgm:pt>
    <dgm:pt modelId="{6FA79D5F-D555-485E-BBCA-87246D97F5E6}" type="sibTrans" cxnId="{C2369EBD-6B50-4794-BB69-E4758E9E9ADD}">
      <dgm:prSet/>
      <dgm:spPr/>
      <dgm:t>
        <a:bodyPr/>
        <a:lstStyle/>
        <a:p>
          <a:endParaRPr lang="en-US"/>
        </a:p>
      </dgm:t>
    </dgm:pt>
    <dgm:pt modelId="{56805BBD-401A-4819-A148-5E75B0EB130A}" type="pres">
      <dgm:prSet presAssocID="{07D7E79D-414F-497A-8426-300922743CB4}" presName="Name0" presStyleCnt="0">
        <dgm:presLayoutVars>
          <dgm:dir/>
          <dgm:resizeHandles val="exact"/>
        </dgm:presLayoutVars>
      </dgm:prSet>
      <dgm:spPr/>
    </dgm:pt>
    <dgm:pt modelId="{0D4C9BD0-1B04-4E38-B612-4B57377B4E4B}" type="pres">
      <dgm:prSet presAssocID="{406385D6-48E8-42F3-9BB2-A0EF244CB732}" presName="node" presStyleLbl="node1" presStyleIdx="0" presStyleCnt="6">
        <dgm:presLayoutVars>
          <dgm:bulletEnabled val="1"/>
        </dgm:presLayoutVars>
      </dgm:prSet>
      <dgm:spPr/>
    </dgm:pt>
    <dgm:pt modelId="{E1DA4F75-3657-4949-B45F-F32CAC8F864F}" type="pres">
      <dgm:prSet presAssocID="{1E40BE28-6A78-4388-8650-FD218C43DCF2}" presName="sibTrans" presStyleLbl="sibTrans1D1" presStyleIdx="0" presStyleCnt="5"/>
      <dgm:spPr/>
    </dgm:pt>
    <dgm:pt modelId="{01F71F96-12E6-40B5-81A4-4DE5A2AE4D33}" type="pres">
      <dgm:prSet presAssocID="{1E40BE28-6A78-4388-8650-FD218C43DCF2}" presName="connectorText" presStyleLbl="sibTrans1D1" presStyleIdx="0" presStyleCnt="5"/>
      <dgm:spPr/>
    </dgm:pt>
    <dgm:pt modelId="{8420CB31-C2D1-4D26-8AE5-575209B5EF43}" type="pres">
      <dgm:prSet presAssocID="{5DDF7514-A0DA-44DE-9597-E4DEB9AD8D74}" presName="node" presStyleLbl="node1" presStyleIdx="1" presStyleCnt="6">
        <dgm:presLayoutVars>
          <dgm:bulletEnabled val="1"/>
        </dgm:presLayoutVars>
      </dgm:prSet>
      <dgm:spPr/>
    </dgm:pt>
    <dgm:pt modelId="{D43B329E-076C-4D0A-B5DA-460A0DD8A466}" type="pres">
      <dgm:prSet presAssocID="{FF933C81-CFF7-4D59-9DFF-72EC8DA67893}" presName="sibTrans" presStyleLbl="sibTrans1D1" presStyleIdx="1" presStyleCnt="5"/>
      <dgm:spPr/>
    </dgm:pt>
    <dgm:pt modelId="{696BBA62-8360-4CFC-A1A8-4E6B8DFA7949}" type="pres">
      <dgm:prSet presAssocID="{FF933C81-CFF7-4D59-9DFF-72EC8DA67893}" presName="connectorText" presStyleLbl="sibTrans1D1" presStyleIdx="1" presStyleCnt="5"/>
      <dgm:spPr/>
    </dgm:pt>
    <dgm:pt modelId="{3CC605FC-EF41-474B-ADD7-EE49BAF07BBB}" type="pres">
      <dgm:prSet presAssocID="{CD7BFA4A-FB89-4C5A-A96E-AA825EAE5987}" presName="node" presStyleLbl="node1" presStyleIdx="2" presStyleCnt="6">
        <dgm:presLayoutVars>
          <dgm:bulletEnabled val="1"/>
        </dgm:presLayoutVars>
      </dgm:prSet>
      <dgm:spPr/>
    </dgm:pt>
    <dgm:pt modelId="{821EB399-71A7-44BE-9DD8-AFB6002CC8F2}" type="pres">
      <dgm:prSet presAssocID="{58AD2FFB-75A3-444A-B0A1-D16BCE0599DF}" presName="sibTrans" presStyleLbl="sibTrans1D1" presStyleIdx="2" presStyleCnt="5"/>
      <dgm:spPr/>
    </dgm:pt>
    <dgm:pt modelId="{9CF59A40-DF3E-470B-96FF-4E10353A74E7}" type="pres">
      <dgm:prSet presAssocID="{58AD2FFB-75A3-444A-B0A1-D16BCE0599DF}" presName="connectorText" presStyleLbl="sibTrans1D1" presStyleIdx="2" presStyleCnt="5"/>
      <dgm:spPr/>
    </dgm:pt>
    <dgm:pt modelId="{F56CAE08-AF94-4471-B582-14F613540F17}" type="pres">
      <dgm:prSet presAssocID="{3A95F066-30B5-4B25-AE50-7E78D82B73E5}" presName="node" presStyleLbl="node1" presStyleIdx="3" presStyleCnt="6">
        <dgm:presLayoutVars>
          <dgm:bulletEnabled val="1"/>
        </dgm:presLayoutVars>
      </dgm:prSet>
      <dgm:spPr/>
    </dgm:pt>
    <dgm:pt modelId="{1F7E7E4E-87ED-4B87-971A-E62B9B3F861A}" type="pres">
      <dgm:prSet presAssocID="{3437AA8D-DF86-49DB-98E6-01E8F2D821E3}" presName="sibTrans" presStyleLbl="sibTrans1D1" presStyleIdx="3" presStyleCnt="5"/>
      <dgm:spPr/>
    </dgm:pt>
    <dgm:pt modelId="{580F0BD2-8347-4305-8530-6BD1B21049FF}" type="pres">
      <dgm:prSet presAssocID="{3437AA8D-DF86-49DB-98E6-01E8F2D821E3}" presName="connectorText" presStyleLbl="sibTrans1D1" presStyleIdx="3" presStyleCnt="5"/>
      <dgm:spPr/>
    </dgm:pt>
    <dgm:pt modelId="{9E9D04F2-94FB-4AEB-84C4-1762809839C1}" type="pres">
      <dgm:prSet presAssocID="{7D7CBF78-3ED1-4108-ABC8-11EB0733CB3A}" presName="node" presStyleLbl="node1" presStyleIdx="4" presStyleCnt="6">
        <dgm:presLayoutVars>
          <dgm:bulletEnabled val="1"/>
        </dgm:presLayoutVars>
      </dgm:prSet>
      <dgm:spPr/>
    </dgm:pt>
    <dgm:pt modelId="{E2E28374-6445-45AA-B890-D771E9C37F4D}" type="pres">
      <dgm:prSet presAssocID="{6FA79D5F-D555-485E-BBCA-87246D97F5E6}" presName="sibTrans" presStyleLbl="sibTrans1D1" presStyleIdx="4" presStyleCnt="5"/>
      <dgm:spPr/>
    </dgm:pt>
    <dgm:pt modelId="{FB7CDFFB-1606-495E-9E35-9B5C0F097444}" type="pres">
      <dgm:prSet presAssocID="{6FA79D5F-D555-485E-BBCA-87246D97F5E6}" presName="connectorText" presStyleLbl="sibTrans1D1" presStyleIdx="4" presStyleCnt="5"/>
      <dgm:spPr/>
    </dgm:pt>
    <dgm:pt modelId="{FE93EC1B-6ABF-43DF-B10E-A0313A86CCF9}" type="pres">
      <dgm:prSet presAssocID="{5065CE0B-A4B4-4BD9-8200-A432E9516B22}" presName="node" presStyleLbl="node1" presStyleIdx="5" presStyleCnt="6">
        <dgm:presLayoutVars>
          <dgm:bulletEnabled val="1"/>
        </dgm:presLayoutVars>
      </dgm:prSet>
      <dgm:spPr/>
    </dgm:pt>
  </dgm:ptLst>
  <dgm:cxnLst>
    <dgm:cxn modelId="{DE17C908-C6FF-4834-AF4A-E3C5CB70DA4C}" type="presOf" srcId="{FF933C81-CFF7-4D59-9DFF-72EC8DA67893}" destId="{696BBA62-8360-4CFC-A1A8-4E6B8DFA7949}" srcOrd="1" destOrd="0" presId="urn:microsoft.com/office/officeart/2005/8/layout/bProcess3"/>
    <dgm:cxn modelId="{6065A60B-F5D6-41DB-9507-58959E13AFFE}" type="presOf" srcId="{5DDF7514-A0DA-44DE-9597-E4DEB9AD8D74}" destId="{8420CB31-C2D1-4D26-8AE5-575209B5EF43}" srcOrd="0" destOrd="0" presId="urn:microsoft.com/office/officeart/2005/8/layout/bProcess3"/>
    <dgm:cxn modelId="{D47BDC14-6CAE-4089-A605-3B4F522D0C19}" type="presOf" srcId="{5065CE0B-A4B4-4BD9-8200-A432E9516B22}" destId="{FE93EC1B-6ABF-43DF-B10E-A0313A86CCF9}" srcOrd="0" destOrd="0" presId="urn:microsoft.com/office/officeart/2005/8/layout/bProcess3"/>
    <dgm:cxn modelId="{33938A1B-62B8-4B89-B28B-3E0A842EABB1}" type="presOf" srcId="{1E40BE28-6A78-4388-8650-FD218C43DCF2}" destId="{01F71F96-12E6-40B5-81A4-4DE5A2AE4D33}" srcOrd="1" destOrd="0" presId="urn:microsoft.com/office/officeart/2005/8/layout/bProcess3"/>
    <dgm:cxn modelId="{A85DC420-5494-4631-B621-5922FD308033}" type="presOf" srcId="{58AD2FFB-75A3-444A-B0A1-D16BCE0599DF}" destId="{9CF59A40-DF3E-470B-96FF-4E10353A74E7}" srcOrd="1" destOrd="0" presId="urn:microsoft.com/office/officeart/2005/8/layout/bProcess3"/>
    <dgm:cxn modelId="{F3157727-A3F9-45B6-BE68-DD8BBD09B34E}" srcId="{07D7E79D-414F-497A-8426-300922743CB4}" destId="{5DDF7514-A0DA-44DE-9597-E4DEB9AD8D74}" srcOrd="1" destOrd="0" parTransId="{4403263F-9430-4A43-AD7D-396AC6233188}" sibTransId="{FF933C81-CFF7-4D59-9DFF-72EC8DA67893}"/>
    <dgm:cxn modelId="{605CDB2A-0608-4905-8874-5120028DFC24}" type="presOf" srcId="{406385D6-48E8-42F3-9BB2-A0EF244CB732}" destId="{0D4C9BD0-1B04-4E38-B612-4B57377B4E4B}" srcOrd="0" destOrd="0" presId="urn:microsoft.com/office/officeart/2005/8/layout/bProcess3"/>
    <dgm:cxn modelId="{B3599D43-3F28-45BE-9562-5DF278E0B3EA}" type="presOf" srcId="{1E40BE28-6A78-4388-8650-FD218C43DCF2}" destId="{E1DA4F75-3657-4949-B45F-F32CAC8F864F}" srcOrd="0" destOrd="0" presId="urn:microsoft.com/office/officeart/2005/8/layout/bProcess3"/>
    <dgm:cxn modelId="{2E181053-F820-4037-AE7D-37C5EE335C9D}" type="presOf" srcId="{3437AA8D-DF86-49DB-98E6-01E8F2D821E3}" destId="{580F0BD2-8347-4305-8530-6BD1B21049FF}" srcOrd="1" destOrd="0" presId="urn:microsoft.com/office/officeart/2005/8/layout/bProcess3"/>
    <dgm:cxn modelId="{6DB22E69-7145-4F6A-8000-0FA226E9E3EE}" type="presOf" srcId="{58AD2FFB-75A3-444A-B0A1-D16BCE0599DF}" destId="{821EB399-71A7-44BE-9DD8-AFB6002CC8F2}" srcOrd="0" destOrd="0" presId="urn:microsoft.com/office/officeart/2005/8/layout/bProcess3"/>
    <dgm:cxn modelId="{9F4A506B-9965-426B-9E20-789F8D96C54B}" type="presOf" srcId="{6FA79D5F-D555-485E-BBCA-87246D97F5E6}" destId="{FB7CDFFB-1606-495E-9E35-9B5C0F097444}" srcOrd="1" destOrd="0" presId="urn:microsoft.com/office/officeart/2005/8/layout/bProcess3"/>
    <dgm:cxn modelId="{1797B96F-0074-4F39-B0F3-71511429A7FC}" type="presOf" srcId="{07D7E79D-414F-497A-8426-300922743CB4}" destId="{56805BBD-401A-4819-A148-5E75B0EB130A}" srcOrd="0" destOrd="0" presId="urn:microsoft.com/office/officeart/2005/8/layout/bProcess3"/>
    <dgm:cxn modelId="{09571D80-973C-4445-94A3-7F88C7120B84}" type="presOf" srcId="{3A95F066-30B5-4B25-AE50-7E78D82B73E5}" destId="{F56CAE08-AF94-4471-B582-14F613540F17}" srcOrd="0" destOrd="0" presId="urn:microsoft.com/office/officeart/2005/8/layout/bProcess3"/>
    <dgm:cxn modelId="{C569118E-A8E8-482D-A324-838D1E300673}" srcId="{07D7E79D-414F-497A-8426-300922743CB4}" destId="{3A95F066-30B5-4B25-AE50-7E78D82B73E5}" srcOrd="3" destOrd="0" parTransId="{0F2E7FA7-1AB9-4D99-87E5-DBC4D476E09B}" sibTransId="{3437AA8D-DF86-49DB-98E6-01E8F2D821E3}"/>
    <dgm:cxn modelId="{1BE8CA90-BB1F-4745-B216-1B7EFBD09750}" type="presOf" srcId="{7D7CBF78-3ED1-4108-ABC8-11EB0733CB3A}" destId="{9E9D04F2-94FB-4AEB-84C4-1762809839C1}" srcOrd="0" destOrd="0" presId="urn:microsoft.com/office/officeart/2005/8/layout/bProcess3"/>
    <dgm:cxn modelId="{A81B4A91-AAD8-43C5-A540-DF445DB7D1B9}" type="presOf" srcId="{FF933C81-CFF7-4D59-9DFF-72EC8DA67893}" destId="{D43B329E-076C-4D0A-B5DA-460A0DD8A466}" srcOrd="0" destOrd="0" presId="urn:microsoft.com/office/officeart/2005/8/layout/bProcess3"/>
    <dgm:cxn modelId="{0207119F-8C85-4DE5-82C8-83B4C4E890A2}" type="presOf" srcId="{CD7BFA4A-FB89-4C5A-A96E-AA825EAE5987}" destId="{3CC605FC-EF41-474B-ADD7-EE49BAF07BBB}" srcOrd="0" destOrd="0" presId="urn:microsoft.com/office/officeart/2005/8/layout/bProcess3"/>
    <dgm:cxn modelId="{B72FD9A4-4250-4803-A6AF-A767C80126B0}" srcId="{07D7E79D-414F-497A-8426-300922743CB4}" destId="{CD7BFA4A-FB89-4C5A-A96E-AA825EAE5987}" srcOrd="2" destOrd="0" parTransId="{865E793D-2601-4F9A-AD8C-B468BD8CAFDC}" sibTransId="{58AD2FFB-75A3-444A-B0A1-D16BCE0599DF}"/>
    <dgm:cxn modelId="{C2369EBD-6B50-4794-BB69-E4758E9E9ADD}" srcId="{07D7E79D-414F-497A-8426-300922743CB4}" destId="{7D7CBF78-3ED1-4108-ABC8-11EB0733CB3A}" srcOrd="4" destOrd="0" parTransId="{11949E09-48D9-48AF-9EC9-59944E8953BA}" sibTransId="{6FA79D5F-D555-485E-BBCA-87246D97F5E6}"/>
    <dgm:cxn modelId="{462709C5-AA82-4BF1-AF3E-EF51F7930A86}" type="presOf" srcId="{6FA79D5F-D555-485E-BBCA-87246D97F5E6}" destId="{E2E28374-6445-45AA-B890-D771E9C37F4D}" srcOrd="0" destOrd="0" presId="urn:microsoft.com/office/officeart/2005/8/layout/bProcess3"/>
    <dgm:cxn modelId="{3CB4CFCE-23E9-40DD-AD35-66FE08494537}" srcId="{07D7E79D-414F-497A-8426-300922743CB4}" destId="{406385D6-48E8-42F3-9BB2-A0EF244CB732}" srcOrd="0" destOrd="0" parTransId="{57B3B913-CEA0-465A-A9BE-CDF93509A32B}" sibTransId="{1E40BE28-6A78-4388-8650-FD218C43DCF2}"/>
    <dgm:cxn modelId="{4BCCD9D7-6207-4DCE-BE6A-02BAD24C420E}" type="presOf" srcId="{3437AA8D-DF86-49DB-98E6-01E8F2D821E3}" destId="{1F7E7E4E-87ED-4B87-971A-E62B9B3F861A}" srcOrd="0" destOrd="0" presId="urn:microsoft.com/office/officeart/2005/8/layout/bProcess3"/>
    <dgm:cxn modelId="{67607AFE-0B7E-496B-9398-153EE39D26B3}" srcId="{07D7E79D-414F-497A-8426-300922743CB4}" destId="{5065CE0B-A4B4-4BD9-8200-A432E9516B22}" srcOrd="5" destOrd="0" parTransId="{6C16B037-7049-43E2-A2AE-4EB2353B03C3}" sibTransId="{36E4F610-E365-47E6-8B74-CA75597F24F2}"/>
    <dgm:cxn modelId="{7726DA6A-450D-4625-B7D4-2002FC64A89E}" type="presParOf" srcId="{56805BBD-401A-4819-A148-5E75B0EB130A}" destId="{0D4C9BD0-1B04-4E38-B612-4B57377B4E4B}" srcOrd="0" destOrd="0" presId="urn:microsoft.com/office/officeart/2005/8/layout/bProcess3"/>
    <dgm:cxn modelId="{50D41EE8-BC1A-415A-A45B-BA495089B1E8}" type="presParOf" srcId="{56805BBD-401A-4819-A148-5E75B0EB130A}" destId="{E1DA4F75-3657-4949-B45F-F32CAC8F864F}" srcOrd="1" destOrd="0" presId="urn:microsoft.com/office/officeart/2005/8/layout/bProcess3"/>
    <dgm:cxn modelId="{E19CDDD5-9754-4155-98B6-AB704CBCA07B}" type="presParOf" srcId="{E1DA4F75-3657-4949-B45F-F32CAC8F864F}" destId="{01F71F96-12E6-40B5-81A4-4DE5A2AE4D33}" srcOrd="0" destOrd="0" presId="urn:microsoft.com/office/officeart/2005/8/layout/bProcess3"/>
    <dgm:cxn modelId="{1276F5CB-2176-4389-BA17-19A416DDB604}" type="presParOf" srcId="{56805BBD-401A-4819-A148-5E75B0EB130A}" destId="{8420CB31-C2D1-4D26-8AE5-575209B5EF43}" srcOrd="2" destOrd="0" presId="urn:microsoft.com/office/officeart/2005/8/layout/bProcess3"/>
    <dgm:cxn modelId="{9FB0C000-1D4D-489E-862D-877F2EDA831D}" type="presParOf" srcId="{56805BBD-401A-4819-A148-5E75B0EB130A}" destId="{D43B329E-076C-4D0A-B5DA-460A0DD8A466}" srcOrd="3" destOrd="0" presId="urn:microsoft.com/office/officeart/2005/8/layout/bProcess3"/>
    <dgm:cxn modelId="{4B428936-F38E-4CB4-83B8-1852A03606A1}" type="presParOf" srcId="{D43B329E-076C-4D0A-B5DA-460A0DD8A466}" destId="{696BBA62-8360-4CFC-A1A8-4E6B8DFA7949}" srcOrd="0" destOrd="0" presId="urn:microsoft.com/office/officeart/2005/8/layout/bProcess3"/>
    <dgm:cxn modelId="{41E6985E-B38A-4E7F-A791-DE9F51C0B49E}" type="presParOf" srcId="{56805BBD-401A-4819-A148-5E75B0EB130A}" destId="{3CC605FC-EF41-474B-ADD7-EE49BAF07BBB}" srcOrd="4" destOrd="0" presId="urn:microsoft.com/office/officeart/2005/8/layout/bProcess3"/>
    <dgm:cxn modelId="{B78D0E92-1BBF-4795-8AC5-3DEEA61D1D1C}" type="presParOf" srcId="{56805BBD-401A-4819-A148-5E75B0EB130A}" destId="{821EB399-71A7-44BE-9DD8-AFB6002CC8F2}" srcOrd="5" destOrd="0" presId="urn:microsoft.com/office/officeart/2005/8/layout/bProcess3"/>
    <dgm:cxn modelId="{59CD501B-C4D2-4B87-A25B-FF75829F74FB}" type="presParOf" srcId="{821EB399-71A7-44BE-9DD8-AFB6002CC8F2}" destId="{9CF59A40-DF3E-470B-96FF-4E10353A74E7}" srcOrd="0" destOrd="0" presId="urn:microsoft.com/office/officeart/2005/8/layout/bProcess3"/>
    <dgm:cxn modelId="{5C21D45E-517F-48DB-A0E3-F6FE6DA09B5A}" type="presParOf" srcId="{56805BBD-401A-4819-A148-5E75B0EB130A}" destId="{F56CAE08-AF94-4471-B582-14F613540F17}" srcOrd="6" destOrd="0" presId="urn:microsoft.com/office/officeart/2005/8/layout/bProcess3"/>
    <dgm:cxn modelId="{CBD8E594-F199-4ADA-B6FA-3C36FD5E4F63}" type="presParOf" srcId="{56805BBD-401A-4819-A148-5E75B0EB130A}" destId="{1F7E7E4E-87ED-4B87-971A-E62B9B3F861A}" srcOrd="7" destOrd="0" presId="urn:microsoft.com/office/officeart/2005/8/layout/bProcess3"/>
    <dgm:cxn modelId="{D53932B2-E6FB-49C8-ADE8-5F33362DA581}" type="presParOf" srcId="{1F7E7E4E-87ED-4B87-971A-E62B9B3F861A}" destId="{580F0BD2-8347-4305-8530-6BD1B21049FF}" srcOrd="0" destOrd="0" presId="urn:microsoft.com/office/officeart/2005/8/layout/bProcess3"/>
    <dgm:cxn modelId="{E127A98F-7A00-49BE-802C-4CC5D8EA70BE}" type="presParOf" srcId="{56805BBD-401A-4819-A148-5E75B0EB130A}" destId="{9E9D04F2-94FB-4AEB-84C4-1762809839C1}" srcOrd="8" destOrd="0" presId="urn:microsoft.com/office/officeart/2005/8/layout/bProcess3"/>
    <dgm:cxn modelId="{CEC5133E-1816-4AEB-A346-2D75CFBBE72E}" type="presParOf" srcId="{56805BBD-401A-4819-A148-5E75B0EB130A}" destId="{E2E28374-6445-45AA-B890-D771E9C37F4D}" srcOrd="9" destOrd="0" presId="urn:microsoft.com/office/officeart/2005/8/layout/bProcess3"/>
    <dgm:cxn modelId="{F59E319B-C8B7-49D7-912C-88FA9AE3EC04}" type="presParOf" srcId="{E2E28374-6445-45AA-B890-D771E9C37F4D}" destId="{FB7CDFFB-1606-495E-9E35-9B5C0F097444}" srcOrd="0" destOrd="0" presId="urn:microsoft.com/office/officeart/2005/8/layout/bProcess3"/>
    <dgm:cxn modelId="{625F85A4-1106-4E85-A1B4-99064C35095C}" type="presParOf" srcId="{56805BBD-401A-4819-A148-5E75B0EB130A}" destId="{FE93EC1B-6ABF-43DF-B10E-A0313A86CCF9}"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32B6A2-479C-45B7-BEBE-F9820C581929}" type="doc">
      <dgm:prSet loTypeId="urn:microsoft.com/office/officeart/2005/8/layout/hProcess4" loCatId="process" qsTypeId="urn:microsoft.com/office/officeart/2005/8/quickstyle/simple1" qsCatId="simple" csTypeId="urn:microsoft.com/office/officeart/2005/8/colors/accent3_2" csCatId="accent3" phldr="1"/>
      <dgm:spPr/>
      <dgm:t>
        <a:bodyPr/>
        <a:lstStyle/>
        <a:p>
          <a:endParaRPr lang="en-US"/>
        </a:p>
      </dgm:t>
    </dgm:pt>
    <dgm:pt modelId="{58017337-959C-4566-82D5-5B8D20014FBC}">
      <dgm:prSet phldrT="[Text]"/>
      <dgm:spPr>
        <a:solidFill>
          <a:srgbClr val="002060"/>
        </a:solidFill>
      </dgm:spPr>
      <dgm:t>
        <a:bodyPr/>
        <a:lstStyle/>
        <a:p>
          <a:r>
            <a:rPr lang="en-US" dirty="0"/>
            <a:t>Transaction </a:t>
          </a:r>
        </a:p>
      </dgm:t>
    </dgm:pt>
    <dgm:pt modelId="{8B2C537F-89B7-400C-BBAD-3BF1D3562BE7}" type="parTrans" cxnId="{DD24D699-9FDE-4519-94FB-62C56BF330D8}">
      <dgm:prSet/>
      <dgm:spPr/>
      <dgm:t>
        <a:bodyPr/>
        <a:lstStyle/>
        <a:p>
          <a:endParaRPr lang="en-US"/>
        </a:p>
      </dgm:t>
    </dgm:pt>
    <dgm:pt modelId="{47699456-F216-4549-BBC3-91B1EA960672}" type="sibTrans" cxnId="{DD24D699-9FDE-4519-94FB-62C56BF330D8}">
      <dgm:prSet/>
      <dgm:spPr/>
      <dgm:t>
        <a:bodyPr/>
        <a:lstStyle/>
        <a:p>
          <a:endParaRPr lang="en-US"/>
        </a:p>
      </dgm:t>
    </dgm:pt>
    <dgm:pt modelId="{AC49918B-88AB-473D-A7F2-72861118DCCA}">
      <dgm:prSet phldrT="[Text]"/>
      <dgm:spPr/>
      <dgm:t>
        <a:bodyPr/>
        <a:lstStyle/>
        <a:p>
          <a:r>
            <a:rPr lang="en-US" dirty="0"/>
            <a:t>Document currency</a:t>
          </a:r>
        </a:p>
      </dgm:t>
    </dgm:pt>
    <dgm:pt modelId="{5B61FE82-1C63-4088-A74C-6F4A349F07D8}" type="parTrans" cxnId="{E0E8F449-B365-42F0-A9D9-2C9D611855D5}">
      <dgm:prSet/>
      <dgm:spPr/>
      <dgm:t>
        <a:bodyPr/>
        <a:lstStyle/>
        <a:p>
          <a:endParaRPr lang="en-US"/>
        </a:p>
      </dgm:t>
    </dgm:pt>
    <dgm:pt modelId="{2896C2D4-F895-4A15-8D59-20598B54E9CA}" type="sibTrans" cxnId="{E0E8F449-B365-42F0-A9D9-2C9D611855D5}">
      <dgm:prSet/>
      <dgm:spPr/>
      <dgm:t>
        <a:bodyPr/>
        <a:lstStyle/>
        <a:p>
          <a:endParaRPr lang="en-US"/>
        </a:p>
      </dgm:t>
    </dgm:pt>
    <dgm:pt modelId="{4F4671C9-A94C-4A2C-B888-F7B2EC822437}">
      <dgm:prSet phldrT="[Text]"/>
      <dgm:spPr>
        <a:solidFill>
          <a:srgbClr val="0070C0"/>
        </a:solidFill>
      </dgm:spPr>
      <dgm:t>
        <a:bodyPr/>
        <a:lstStyle/>
        <a:p>
          <a:r>
            <a:rPr lang="en-US" dirty="0"/>
            <a:t>Company code</a:t>
          </a:r>
        </a:p>
      </dgm:t>
    </dgm:pt>
    <dgm:pt modelId="{008D16FE-9171-4EAB-BDE5-ED34066486C7}" type="parTrans" cxnId="{01E5F4A4-E0A6-46E7-B7D9-4DB12A3BA81E}">
      <dgm:prSet/>
      <dgm:spPr/>
      <dgm:t>
        <a:bodyPr/>
        <a:lstStyle/>
        <a:p>
          <a:endParaRPr lang="en-US"/>
        </a:p>
      </dgm:t>
    </dgm:pt>
    <dgm:pt modelId="{392C328A-8C9D-4756-981C-2A540C58452C}" type="sibTrans" cxnId="{01E5F4A4-E0A6-46E7-B7D9-4DB12A3BA81E}">
      <dgm:prSet/>
      <dgm:spPr/>
      <dgm:t>
        <a:bodyPr/>
        <a:lstStyle/>
        <a:p>
          <a:endParaRPr lang="en-US"/>
        </a:p>
      </dgm:t>
    </dgm:pt>
    <dgm:pt modelId="{68D75ECD-3BDF-47EF-A09C-0BE3BA32F5F8}">
      <dgm:prSet phldrT="[Text]"/>
      <dgm:spPr/>
      <dgm:t>
        <a:bodyPr/>
        <a:lstStyle/>
        <a:p>
          <a:r>
            <a:rPr lang="en-US" dirty="0"/>
            <a:t>Reporting currency</a:t>
          </a:r>
        </a:p>
      </dgm:t>
    </dgm:pt>
    <dgm:pt modelId="{84A1757E-E97F-495F-8AF1-B414B6B5A14A}" type="parTrans" cxnId="{CB561558-B6F5-4C75-88BB-A02E0DFA013E}">
      <dgm:prSet/>
      <dgm:spPr/>
      <dgm:t>
        <a:bodyPr/>
        <a:lstStyle/>
        <a:p>
          <a:endParaRPr lang="en-US"/>
        </a:p>
      </dgm:t>
    </dgm:pt>
    <dgm:pt modelId="{F7F77BFB-C109-4852-8813-2B4FCADAFD47}" type="sibTrans" cxnId="{CB561558-B6F5-4C75-88BB-A02E0DFA013E}">
      <dgm:prSet/>
      <dgm:spPr/>
      <dgm:t>
        <a:bodyPr/>
        <a:lstStyle/>
        <a:p>
          <a:endParaRPr lang="en-US"/>
        </a:p>
      </dgm:t>
    </dgm:pt>
    <dgm:pt modelId="{57203527-88DD-4A9D-8B7E-646D5E8C3A44}">
      <dgm:prSet phldrT="[Text]"/>
      <dgm:spPr>
        <a:solidFill>
          <a:srgbClr val="00B0F0"/>
        </a:solidFill>
      </dgm:spPr>
      <dgm:t>
        <a:bodyPr/>
        <a:lstStyle/>
        <a:p>
          <a:r>
            <a:rPr lang="en-US" dirty="0"/>
            <a:t>Controlling</a:t>
          </a:r>
        </a:p>
      </dgm:t>
    </dgm:pt>
    <dgm:pt modelId="{EE5EBE06-07F0-44FD-9240-2B71F2AE2D4D}" type="parTrans" cxnId="{604A5E76-CEFA-4B4F-B876-5DDEEF651753}">
      <dgm:prSet/>
      <dgm:spPr/>
      <dgm:t>
        <a:bodyPr/>
        <a:lstStyle/>
        <a:p>
          <a:endParaRPr lang="en-US"/>
        </a:p>
      </dgm:t>
    </dgm:pt>
    <dgm:pt modelId="{B97E8200-13B7-4E8E-ABC7-254A49F44113}" type="sibTrans" cxnId="{604A5E76-CEFA-4B4F-B876-5DDEEF651753}">
      <dgm:prSet/>
      <dgm:spPr/>
      <dgm:t>
        <a:bodyPr/>
        <a:lstStyle/>
        <a:p>
          <a:endParaRPr lang="en-US"/>
        </a:p>
      </dgm:t>
    </dgm:pt>
    <dgm:pt modelId="{310B97E9-4C92-4853-BA26-0AEC2127EBC4}">
      <dgm:prSet phldrT="[Text]"/>
      <dgm:spPr/>
      <dgm:t>
        <a:bodyPr/>
        <a:lstStyle/>
        <a:p>
          <a:r>
            <a:rPr lang="en-US" dirty="0"/>
            <a:t>Consolidation currency</a:t>
          </a:r>
        </a:p>
      </dgm:t>
    </dgm:pt>
    <dgm:pt modelId="{61200347-FCDD-458C-B5A5-6976F73A90EE}" type="parTrans" cxnId="{686141ED-5814-45B2-8B18-E50AF24BE10A}">
      <dgm:prSet/>
      <dgm:spPr/>
      <dgm:t>
        <a:bodyPr/>
        <a:lstStyle/>
        <a:p>
          <a:endParaRPr lang="en-US"/>
        </a:p>
      </dgm:t>
    </dgm:pt>
    <dgm:pt modelId="{18F7CE5B-CD9B-4CA8-BB45-C308E0744B85}" type="sibTrans" cxnId="{686141ED-5814-45B2-8B18-E50AF24BE10A}">
      <dgm:prSet/>
      <dgm:spPr/>
      <dgm:t>
        <a:bodyPr/>
        <a:lstStyle/>
        <a:p>
          <a:endParaRPr lang="en-US"/>
        </a:p>
      </dgm:t>
    </dgm:pt>
    <dgm:pt modelId="{0B0EA613-33CC-441F-A90E-20BE3BBB024F}" type="pres">
      <dgm:prSet presAssocID="{A232B6A2-479C-45B7-BEBE-F9820C581929}" presName="Name0" presStyleCnt="0">
        <dgm:presLayoutVars>
          <dgm:dir/>
          <dgm:animLvl val="lvl"/>
          <dgm:resizeHandles val="exact"/>
        </dgm:presLayoutVars>
      </dgm:prSet>
      <dgm:spPr/>
    </dgm:pt>
    <dgm:pt modelId="{DCC32B58-3DFD-48EA-8F76-63964CE9A06F}" type="pres">
      <dgm:prSet presAssocID="{A232B6A2-479C-45B7-BEBE-F9820C581929}" presName="tSp" presStyleCnt="0"/>
      <dgm:spPr/>
    </dgm:pt>
    <dgm:pt modelId="{F0D95204-F974-421D-9D36-02B144E2B1CC}" type="pres">
      <dgm:prSet presAssocID="{A232B6A2-479C-45B7-BEBE-F9820C581929}" presName="bSp" presStyleCnt="0"/>
      <dgm:spPr/>
    </dgm:pt>
    <dgm:pt modelId="{F86AEB7E-5438-4B7A-9241-AA57745CE21E}" type="pres">
      <dgm:prSet presAssocID="{A232B6A2-479C-45B7-BEBE-F9820C581929}" presName="process" presStyleCnt="0"/>
      <dgm:spPr/>
    </dgm:pt>
    <dgm:pt modelId="{64ECE1CE-B845-4E2C-BFEA-BE3F0903E6E1}" type="pres">
      <dgm:prSet presAssocID="{58017337-959C-4566-82D5-5B8D20014FBC}" presName="composite1" presStyleCnt="0"/>
      <dgm:spPr/>
    </dgm:pt>
    <dgm:pt modelId="{818E197F-7509-4C07-BEEB-F6153E941037}" type="pres">
      <dgm:prSet presAssocID="{58017337-959C-4566-82D5-5B8D20014FBC}" presName="dummyNode1" presStyleLbl="node1" presStyleIdx="0" presStyleCnt="3"/>
      <dgm:spPr/>
    </dgm:pt>
    <dgm:pt modelId="{6F19D9C2-09FA-4EDD-A42E-7C51EDFFA767}" type="pres">
      <dgm:prSet presAssocID="{58017337-959C-4566-82D5-5B8D20014FBC}" presName="childNode1" presStyleLbl="bgAcc1" presStyleIdx="0" presStyleCnt="3">
        <dgm:presLayoutVars>
          <dgm:bulletEnabled val="1"/>
        </dgm:presLayoutVars>
      </dgm:prSet>
      <dgm:spPr/>
    </dgm:pt>
    <dgm:pt modelId="{A93389E4-0336-4817-A6EC-7CC43C05D9FD}" type="pres">
      <dgm:prSet presAssocID="{58017337-959C-4566-82D5-5B8D20014FBC}" presName="childNode1tx" presStyleLbl="bgAcc1" presStyleIdx="0" presStyleCnt="3">
        <dgm:presLayoutVars>
          <dgm:bulletEnabled val="1"/>
        </dgm:presLayoutVars>
      </dgm:prSet>
      <dgm:spPr/>
    </dgm:pt>
    <dgm:pt modelId="{7EF1F7E2-FB05-4F22-BF40-95C8A39B2B26}" type="pres">
      <dgm:prSet presAssocID="{58017337-959C-4566-82D5-5B8D20014FBC}" presName="parentNode1" presStyleLbl="node1" presStyleIdx="0" presStyleCnt="3">
        <dgm:presLayoutVars>
          <dgm:chMax val="1"/>
          <dgm:bulletEnabled val="1"/>
        </dgm:presLayoutVars>
      </dgm:prSet>
      <dgm:spPr/>
    </dgm:pt>
    <dgm:pt modelId="{9CE73030-CCC4-4A31-925F-0AFC72E5B8C6}" type="pres">
      <dgm:prSet presAssocID="{58017337-959C-4566-82D5-5B8D20014FBC}" presName="connSite1" presStyleCnt="0"/>
      <dgm:spPr/>
    </dgm:pt>
    <dgm:pt modelId="{D5656C04-18C9-49AA-BF58-5BEAD3E9E46E}" type="pres">
      <dgm:prSet presAssocID="{47699456-F216-4549-BBC3-91B1EA960672}" presName="Name9" presStyleLbl="sibTrans2D1" presStyleIdx="0" presStyleCnt="2"/>
      <dgm:spPr/>
    </dgm:pt>
    <dgm:pt modelId="{99D2FC20-F0B4-47E6-925B-46C8494C02BB}" type="pres">
      <dgm:prSet presAssocID="{4F4671C9-A94C-4A2C-B888-F7B2EC822437}" presName="composite2" presStyleCnt="0"/>
      <dgm:spPr/>
    </dgm:pt>
    <dgm:pt modelId="{69BF4694-DECE-455C-9955-71E326A98DFB}" type="pres">
      <dgm:prSet presAssocID="{4F4671C9-A94C-4A2C-B888-F7B2EC822437}" presName="dummyNode2" presStyleLbl="node1" presStyleIdx="0" presStyleCnt="3"/>
      <dgm:spPr/>
    </dgm:pt>
    <dgm:pt modelId="{2DA9B96D-ED3C-4F72-A47F-6D983D80AB64}" type="pres">
      <dgm:prSet presAssocID="{4F4671C9-A94C-4A2C-B888-F7B2EC822437}" presName="childNode2" presStyleLbl="bgAcc1" presStyleIdx="1" presStyleCnt="3">
        <dgm:presLayoutVars>
          <dgm:bulletEnabled val="1"/>
        </dgm:presLayoutVars>
      </dgm:prSet>
      <dgm:spPr/>
    </dgm:pt>
    <dgm:pt modelId="{8BFBA82E-8755-4E7C-9E50-1BE297552732}" type="pres">
      <dgm:prSet presAssocID="{4F4671C9-A94C-4A2C-B888-F7B2EC822437}" presName="childNode2tx" presStyleLbl="bgAcc1" presStyleIdx="1" presStyleCnt="3">
        <dgm:presLayoutVars>
          <dgm:bulletEnabled val="1"/>
        </dgm:presLayoutVars>
      </dgm:prSet>
      <dgm:spPr/>
    </dgm:pt>
    <dgm:pt modelId="{F2B18224-9A09-4AF2-9818-71C25A6E839B}" type="pres">
      <dgm:prSet presAssocID="{4F4671C9-A94C-4A2C-B888-F7B2EC822437}" presName="parentNode2" presStyleLbl="node1" presStyleIdx="1" presStyleCnt="3">
        <dgm:presLayoutVars>
          <dgm:chMax val="0"/>
          <dgm:bulletEnabled val="1"/>
        </dgm:presLayoutVars>
      </dgm:prSet>
      <dgm:spPr/>
    </dgm:pt>
    <dgm:pt modelId="{21347BF0-12A2-416B-880F-7B15645A24DC}" type="pres">
      <dgm:prSet presAssocID="{4F4671C9-A94C-4A2C-B888-F7B2EC822437}" presName="connSite2" presStyleCnt="0"/>
      <dgm:spPr/>
    </dgm:pt>
    <dgm:pt modelId="{813A9215-EA31-4C70-AABB-77AD4134FE1B}" type="pres">
      <dgm:prSet presAssocID="{392C328A-8C9D-4756-981C-2A540C58452C}" presName="Name18" presStyleLbl="sibTrans2D1" presStyleIdx="1" presStyleCnt="2"/>
      <dgm:spPr/>
    </dgm:pt>
    <dgm:pt modelId="{CE18DD55-0725-4EAE-AB37-C6FAE314323F}" type="pres">
      <dgm:prSet presAssocID="{57203527-88DD-4A9D-8B7E-646D5E8C3A44}" presName="composite1" presStyleCnt="0"/>
      <dgm:spPr/>
    </dgm:pt>
    <dgm:pt modelId="{7D41EED8-9161-4908-A3C6-2DECE168B1BB}" type="pres">
      <dgm:prSet presAssocID="{57203527-88DD-4A9D-8B7E-646D5E8C3A44}" presName="dummyNode1" presStyleLbl="node1" presStyleIdx="1" presStyleCnt="3"/>
      <dgm:spPr/>
    </dgm:pt>
    <dgm:pt modelId="{95C438A6-FB51-4321-8521-11F803B0715D}" type="pres">
      <dgm:prSet presAssocID="{57203527-88DD-4A9D-8B7E-646D5E8C3A44}" presName="childNode1" presStyleLbl="bgAcc1" presStyleIdx="2" presStyleCnt="3">
        <dgm:presLayoutVars>
          <dgm:bulletEnabled val="1"/>
        </dgm:presLayoutVars>
      </dgm:prSet>
      <dgm:spPr/>
    </dgm:pt>
    <dgm:pt modelId="{FA336A31-7779-42AE-A792-41799F5A323E}" type="pres">
      <dgm:prSet presAssocID="{57203527-88DD-4A9D-8B7E-646D5E8C3A44}" presName="childNode1tx" presStyleLbl="bgAcc1" presStyleIdx="2" presStyleCnt="3">
        <dgm:presLayoutVars>
          <dgm:bulletEnabled val="1"/>
        </dgm:presLayoutVars>
      </dgm:prSet>
      <dgm:spPr/>
    </dgm:pt>
    <dgm:pt modelId="{0F5594F1-1D36-41D8-88A7-4060061EE203}" type="pres">
      <dgm:prSet presAssocID="{57203527-88DD-4A9D-8B7E-646D5E8C3A44}" presName="parentNode1" presStyleLbl="node1" presStyleIdx="2" presStyleCnt="3">
        <dgm:presLayoutVars>
          <dgm:chMax val="1"/>
          <dgm:bulletEnabled val="1"/>
        </dgm:presLayoutVars>
      </dgm:prSet>
      <dgm:spPr/>
    </dgm:pt>
    <dgm:pt modelId="{1BEFD919-4999-4A23-A52A-750A2DB7CD30}" type="pres">
      <dgm:prSet presAssocID="{57203527-88DD-4A9D-8B7E-646D5E8C3A44}" presName="connSite1" presStyleCnt="0"/>
      <dgm:spPr/>
    </dgm:pt>
  </dgm:ptLst>
  <dgm:cxnLst>
    <dgm:cxn modelId="{D8FB0609-8740-4829-B86D-5FABB179F390}" type="presOf" srcId="{AC49918B-88AB-473D-A7F2-72861118DCCA}" destId="{A93389E4-0336-4817-A6EC-7CC43C05D9FD}" srcOrd="1" destOrd="0" presId="urn:microsoft.com/office/officeart/2005/8/layout/hProcess4"/>
    <dgm:cxn modelId="{0E0A831C-D5A7-4F54-95B5-76A6CC861FE4}" type="presOf" srcId="{68D75ECD-3BDF-47EF-A09C-0BE3BA32F5F8}" destId="{2DA9B96D-ED3C-4F72-A47F-6D983D80AB64}" srcOrd="0" destOrd="0" presId="urn:microsoft.com/office/officeart/2005/8/layout/hProcess4"/>
    <dgm:cxn modelId="{F114E834-10C6-49C0-AAAF-BD07493E5186}" type="presOf" srcId="{392C328A-8C9D-4756-981C-2A540C58452C}" destId="{813A9215-EA31-4C70-AABB-77AD4134FE1B}" srcOrd="0" destOrd="0" presId="urn:microsoft.com/office/officeart/2005/8/layout/hProcess4"/>
    <dgm:cxn modelId="{E0E8F449-B365-42F0-A9D9-2C9D611855D5}" srcId="{58017337-959C-4566-82D5-5B8D20014FBC}" destId="{AC49918B-88AB-473D-A7F2-72861118DCCA}" srcOrd="0" destOrd="0" parTransId="{5B61FE82-1C63-4088-A74C-6F4A349F07D8}" sibTransId="{2896C2D4-F895-4A15-8D59-20598B54E9CA}"/>
    <dgm:cxn modelId="{CB561558-B6F5-4C75-88BB-A02E0DFA013E}" srcId="{4F4671C9-A94C-4A2C-B888-F7B2EC822437}" destId="{68D75ECD-3BDF-47EF-A09C-0BE3BA32F5F8}" srcOrd="0" destOrd="0" parTransId="{84A1757E-E97F-495F-8AF1-B414B6B5A14A}" sibTransId="{F7F77BFB-C109-4852-8813-2B4FCADAFD47}"/>
    <dgm:cxn modelId="{12199C6A-5759-4186-A865-FA61F7BBF65F}" type="presOf" srcId="{68D75ECD-3BDF-47EF-A09C-0BE3BA32F5F8}" destId="{8BFBA82E-8755-4E7C-9E50-1BE297552732}" srcOrd="1" destOrd="0" presId="urn:microsoft.com/office/officeart/2005/8/layout/hProcess4"/>
    <dgm:cxn modelId="{604A5E76-CEFA-4B4F-B876-5DDEEF651753}" srcId="{A232B6A2-479C-45B7-BEBE-F9820C581929}" destId="{57203527-88DD-4A9D-8B7E-646D5E8C3A44}" srcOrd="2" destOrd="0" parTransId="{EE5EBE06-07F0-44FD-9240-2B71F2AE2D4D}" sibTransId="{B97E8200-13B7-4E8E-ABC7-254A49F44113}"/>
    <dgm:cxn modelId="{3C182F7A-79E9-4E3D-84D8-FBD4ACAF07BC}" type="presOf" srcId="{57203527-88DD-4A9D-8B7E-646D5E8C3A44}" destId="{0F5594F1-1D36-41D8-88A7-4060061EE203}" srcOrd="0" destOrd="0" presId="urn:microsoft.com/office/officeart/2005/8/layout/hProcess4"/>
    <dgm:cxn modelId="{9E16527E-8C23-4B81-81B6-3F6883DB523C}" type="presOf" srcId="{AC49918B-88AB-473D-A7F2-72861118DCCA}" destId="{6F19D9C2-09FA-4EDD-A42E-7C51EDFFA767}" srcOrd="0" destOrd="0" presId="urn:microsoft.com/office/officeart/2005/8/layout/hProcess4"/>
    <dgm:cxn modelId="{FEBCFC8F-D5C9-479C-A454-3BF4B7E34A99}" type="presOf" srcId="{47699456-F216-4549-BBC3-91B1EA960672}" destId="{D5656C04-18C9-49AA-BF58-5BEAD3E9E46E}" srcOrd="0" destOrd="0" presId="urn:microsoft.com/office/officeart/2005/8/layout/hProcess4"/>
    <dgm:cxn modelId="{358E5090-FFFA-4332-B4C7-6851BD560B3F}" type="presOf" srcId="{58017337-959C-4566-82D5-5B8D20014FBC}" destId="{7EF1F7E2-FB05-4F22-BF40-95C8A39B2B26}" srcOrd="0" destOrd="0" presId="urn:microsoft.com/office/officeart/2005/8/layout/hProcess4"/>
    <dgm:cxn modelId="{DD24D699-9FDE-4519-94FB-62C56BF330D8}" srcId="{A232B6A2-479C-45B7-BEBE-F9820C581929}" destId="{58017337-959C-4566-82D5-5B8D20014FBC}" srcOrd="0" destOrd="0" parTransId="{8B2C537F-89B7-400C-BBAD-3BF1D3562BE7}" sibTransId="{47699456-F216-4549-BBC3-91B1EA960672}"/>
    <dgm:cxn modelId="{01E5F4A4-E0A6-46E7-B7D9-4DB12A3BA81E}" srcId="{A232B6A2-479C-45B7-BEBE-F9820C581929}" destId="{4F4671C9-A94C-4A2C-B888-F7B2EC822437}" srcOrd="1" destOrd="0" parTransId="{008D16FE-9171-4EAB-BDE5-ED34066486C7}" sibTransId="{392C328A-8C9D-4756-981C-2A540C58452C}"/>
    <dgm:cxn modelId="{2C9DA2C7-612C-492B-B77C-B18885713FD2}" type="presOf" srcId="{A232B6A2-479C-45B7-BEBE-F9820C581929}" destId="{0B0EA613-33CC-441F-A90E-20BE3BBB024F}" srcOrd="0" destOrd="0" presId="urn:microsoft.com/office/officeart/2005/8/layout/hProcess4"/>
    <dgm:cxn modelId="{686141ED-5814-45B2-8B18-E50AF24BE10A}" srcId="{57203527-88DD-4A9D-8B7E-646D5E8C3A44}" destId="{310B97E9-4C92-4853-BA26-0AEC2127EBC4}" srcOrd="0" destOrd="0" parTransId="{61200347-FCDD-458C-B5A5-6976F73A90EE}" sibTransId="{18F7CE5B-CD9B-4CA8-BB45-C308E0744B85}"/>
    <dgm:cxn modelId="{5F6E99F0-E0EA-4866-B522-C912DA9988CC}" type="presOf" srcId="{310B97E9-4C92-4853-BA26-0AEC2127EBC4}" destId="{FA336A31-7779-42AE-A792-41799F5A323E}" srcOrd="1" destOrd="0" presId="urn:microsoft.com/office/officeart/2005/8/layout/hProcess4"/>
    <dgm:cxn modelId="{1EC13CF4-C79C-498F-A63B-3238FE7B4F79}" type="presOf" srcId="{310B97E9-4C92-4853-BA26-0AEC2127EBC4}" destId="{95C438A6-FB51-4321-8521-11F803B0715D}" srcOrd="0" destOrd="0" presId="urn:microsoft.com/office/officeart/2005/8/layout/hProcess4"/>
    <dgm:cxn modelId="{69CFF4F4-E794-4827-9325-57DC97FAED69}" type="presOf" srcId="{4F4671C9-A94C-4A2C-B888-F7B2EC822437}" destId="{F2B18224-9A09-4AF2-9818-71C25A6E839B}" srcOrd="0" destOrd="0" presId="urn:microsoft.com/office/officeart/2005/8/layout/hProcess4"/>
    <dgm:cxn modelId="{B26DB6BF-597C-4A38-983D-4B059908F805}" type="presParOf" srcId="{0B0EA613-33CC-441F-A90E-20BE3BBB024F}" destId="{DCC32B58-3DFD-48EA-8F76-63964CE9A06F}" srcOrd="0" destOrd="0" presId="urn:microsoft.com/office/officeart/2005/8/layout/hProcess4"/>
    <dgm:cxn modelId="{43D891FA-65C4-4EC5-8F08-E50B4BBC4C37}" type="presParOf" srcId="{0B0EA613-33CC-441F-A90E-20BE3BBB024F}" destId="{F0D95204-F974-421D-9D36-02B144E2B1CC}" srcOrd="1" destOrd="0" presId="urn:microsoft.com/office/officeart/2005/8/layout/hProcess4"/>
    <dgm:cxn modelId="{77B15B19-239B-478A-BC7F-D01C528F9FD7}" type="presParOf" srcId="{0B0EA613-33CC-441F-A90E-20BE3BBB024F}" destId="{F86AEB7E-5438-4B7A-9241-AA57745CE21E}" srcOrd="2" destOrd="0" presId="urn:microsoft.com/office/officeart/2005/8/layout/hProcess4"/>
    <dgm:cxn modelId="{8270BC46-9598-4B07-8B0B-16B6F727C7FE}" type="presParOf" srcId="{F86AEB7E-5438-4B7A-9241-AA57745CE21E}" destId="{64ECE1CE-B845-4E2C-BFEA-BE3F0903E6E1}" srcOrd="0" destOrd="0" presId="urn:microsoft.com/office/officeart/2005/8/layout/hProcess4"/>
    <dgm:cxn modelId="{9F0E11D2-61A5-4245-B105-564CCD326023}" type="presParOf" srcId="{64ECE1CE-B845-4E2C-BFEA-BE3F0903E6E1}" destId="{818E197F-7509-4C07-BEEB-F6153E941037}" srcOrd="0" destOrd="0" presId="urn:microsoft.com/office/officeart/2005/8/layout/hProcess4"/>
    <dgm:cxn modelId="{FB80258B-2D61-493C-B32A-0827F5A9F319}" type="presParOf" srcId="{64ECE1CE-B845-4E2C-BFEA-BE3F0903E6E1}" destId="{6F19D9C2-09FA-4EDD-A42E-7C51EDFFA767}" srcOrd="1" destOrd="0" presId="urn:microsoft.com/office/officeart/2005/8/layout/hProcess4"/>
    <dgm:cxn modelId="{65AE30D1-4B8D-4034-9550-4D87CBC3C42E}" type="presParOf" srcId="{64ECE1CE-B845-4E2C-BFEA-BE3F0903E6E1}" destId="{A93389E4-0336-4817-A6EC-7CC43C05D9FD}" srcOrd="2" destOrd="0" presId="urn:microsoft.com/office/officeart/2005/8/layout/hProcess4"/>
    <dgm:cxn modelId="{9C6009D5-A449-43AF-999B-0FDE5DB72FDE}" type="presParOf" srcId="{64ECE1CE-B845-4E2C-BFEA-BE3F0903E6E1}" destId="{7EF1F7E2-FB05-4F22-BF40-95C8A39B2B26}" srcOrd="3" destOrd="0" presId="urn:microsoft.com/office/officeart/2005/8/layout/hProcess4"/>
    <dgm:cxn modelId="{D3495E8C-AAB6-4BD5-84D6-1D7184F0863D}" type="presParOf" srcId="{64ECE1CE-B845-4E2C-BFEA-BE3F0903E6E1}" destId="{9CE73030-CCC4-4A31-925F-0AFC72E5B8C6}" srcOrd="4" destOrd="0" presId="urn:microsoft.com/office/officeart/2005/8/layout/hProcess4"/>
    <dgm:cxn modelId="{87AE0865-8445-405A-8B99-6DF42B41710F}" type="presParOf" srcId="{F86AEB7E-5438-4B7A-9241-AA57745CE21E}" destId="{D5656C04-18C9-49AA-BF58-5BEAD3E9E46E}" srcOrd="1" destOrd="0" presId="urn:microsoft.com/office/officeart/2005/8/layout/hProcess4"/>
    <dgm:cxn modelId="{A3E1E34B-F4CD-4B15-93F6-5C0049CA47FC}" type="presParOf" srcId="{F86AEB7E-5438-4B7A-9241-AA57745CE21E}" destId="{99D2FC20-F0B4-47E6-925B-46C8494C02BB}" srcOrd="2" destOrd="0" presId="urn:microsoft.com/office/officeart/2005/8/layout/hProcess4"/>
    <dgm:cxn modelId="{954779D2-453D-4977-BA85-086D3D09687F}" type="presParOf" srcId="{99D2FC20-F0B4-47E6-925B-46C8494C02BB}" destId="{69BF4694-DECE-455C-9955-71E326A98DFB}" srcOrd="0" destOrd="0" presId="urn:microsoft.com/office/officeart/2005/8/layout/hProcess4"/>
    <dgm:cxn modelId="{D9FADD11-98D6-4C7B-9524-274BA1E1227F}" type="presParOf" srcId="{99D2FC20-F0B4-47E6-925B-46C8494C02BB}" destId="{2DA9B96D-ED3C-4F72-A47F-6D983D80AB64}" srcOrd="1" destOrd="0" presId="urn:microsoft.com/office/officeart/2005/8/layout/hProcess4"/>
    <dgm:cxn modelId="{74F73460-F2C1-4AD2-B46D-D6C5F1768565}" type="presParOf" srcId="{99D2FC20-F0B4-47E6-925B-46C8494C02BB}" destId="{8BFBA82E-8755-4E7C-9E50-1BE297552732}" srcOrd="2" destOrd="0" presId="urn:microsoft.com/office/officeart/2005/8/layout/hProcess4"/>
    <dgm:cxn modelId="{08A498FA-F708-40B6-A1DD-DBFA06CA1D15}" type="presParOf" srcId="{99D2FC20-F0B4-47E6-925B-46C8494C02BB}" destId="{F2B18224-9A09-4AF2-9818-71C25A6E839B}" srcOrd="3" destOrd="0" presId="urn:microsoft.com/office/officeart/2005/8/layout/hProcess4"/>
    <dgm:cxn modelId="{DE8BCE1B-23C3-40B1-8D55-38F5F6109F1E}" type="presParOf" srcId="{99D2FC20-F0B4-47E6-925B-46C8494C02BB}" destId="{21347BF0-12A2-416B-880F-7B15645A24DC}" srcOrd="4" destOrd="0" presId="urn:microsoft.com/office/officeart/2005/8/layout/hProcess4"/>
    <dgm:cxn modelId="{85A86B16-BBED-455D-9D38-70CE2E3F2E82}" type="presParOf" srcId="{F86AEB7E-5438-4B7A-9241-AA57745CE21E}" destId="{813A9215-EA31-4C70-AABB-77AD4134FE1B}" srcOrd="3" destOrd="0" presId="urn:microsoft.com/office/officeart/2005/8/layout/hProcess4"/>
    <dgm:cxn modelId="{4B0C8097-FF0F-4C9D-984E-B494EEB8E85C}" type="presParOf" srcId="{F86AEB7E-5438-4B7A-9241-AA57745CE21E}" destId="{CE18DD55-0725-4EAE-AB37-C6FAE314323F}" srcOrd="4" destOrd="0" presId="urn:microsoft.com/office/officeart/2005/8/layout/hProcess4"/>
    <dgm:cxn modelId="{9B395CFB-221A-4ACF-8844-F9009577C942}" type="presParOf" srcId="{CE18DD55-0725-4EAE-AB37-C6FAE314323F}" destId="{7D41EED8-9161-4908-A3C6-2DECE168B1BB}" srcOrd="0" destOrd="0" presId="urn:microsoft.com/office/officeart/2005/8/layout/hProcess4"/>
    <dgm:cxn modelId="{473B6717-6C6E-4EE9-BD90-BDDCB59C8D50}" type="presParOf" srcId="{CE18DD55-0725-4EAE-AB37-C6FAE314323F}" destId="{95C438A6-FB51-4321-8521-11F803B0715D}" srcOrd="1" destOrd="0" presId="urn:microsoft.com/office/officeart/2005/8/layout/hProcess4"/>
    <dgm:cxn modelId="{B1CFC995-97EA-4DA1-88D1-F89AA3F87DCC}" type="presParOf" srcId="{CE18DD55-0725-4EAE-AB37-C6FAE314323F}" destId="{FA336A31-7779-42AE-A792-41799F5A323E}" srcOrd="2" destOrd="0" presId="urn:microsoft.com/office/officeart/2005/8/layout/hProcess4"/>
    <dgm:cxn modelId="{7DCBCDEB-DDE7-4C04-AC01-5B5B2BC7C49B}" type="presParOf" srcId="{CE18DD55-0725-4EAE-AB37-C6FAE314323F}" destId="{0F5594F1-1D36-41D8-88A7-4060061EE203}" srcOrd="3" destOrd="0" presId="urn:microsoft.com/office/officeart/2005/8/layout/hProcess4"/>
    <dgm:cxn modelId="{E8EAC4A8-07D4-41EC-8DCC-7727D588718C}" type="presParOf" srcId="{CE18DD55-0725-4EAE-AB37-C6FAE314323F}" destId="{1BEFD919-4999-4A23-A52A-750A2DB7CD30}"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 Controlling</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BAA6D151-21AA-41F8-B8F0-0A4FCF7D0E9F}">
      <dgm:prSet phldrT="[Text]" custT="1"/>
      <dgm:spPr/>
      <dgm:t>
        <a:bodyPr/>
        <a:lstStyle/>
        <a:p>
          <a:r>
            <a:rPr lang="en-US" sz="1800" dirty="0"/>
            <a:t>Controlling</a:t>
          </a:r>
        </a:p>
      </dgm:t>
    </dgm:pt>
    <dgm:pt modelId="{4E6FEEF2-399E-4FB1-BC2C-EBDC83AF592D}" type="parTrans" cxnId="{CDA1D329-2723-4D1F-89B7-7B3EDB885E6A}">
      <dgm:prSet/>
      <dgm:spPr/>
      <dgm:t>
        <a:bodyPr/>
        <a:lstStyle/>
        <a:p>
          <a:endParaRPr lang="en-US" sz="1800"/>
        </a:p>
      </dgm:t>
    </dgm:pt>
    <dgm:pt modelId="{68E47058-9F86-4EAB-9818-0E54B80CD117}" type="sibTrans" cxnId="{CDA1D329-2723-4D1F-89B7-7B3EDB885E6A}">
      <dgm:prSet/>
      <dgm:spPr/>
      <dgm:t>
        <a:bodyPr/>
        <a:lstStyle/>
        <a:p>
          <a:endParaRPr lang="en-US" sz="1800"/>
        </a:p>
      </dgm:t>
    </dgm:pt>
    <dgm:pt modelId="{69E9CC7F-99B0-455E-ADFA-C90E920AFD2A}">
      <dgm:prSet phldrT="[Text]" custT="1"/>
      <dgm:spPr/>
      <dgm:t>
        <a:bodyPr/>
        <a:lstStyle/>
        <a:p>
          <a:r>
            <a:rPr lang="en-US" sz="1800" dirty="0"/>
            <a:t>Primarily Cost Element</a:t>
          </a:r>
        </a:p>
      </dgm:t>
    </dgm:pt>
    <dgm:pt modelId="{716887C6-42E2-433A-934A-E1EBCFF2A276}" type="parTrans" cxnId="{85DF1438-8F4B-4D1C-92D1-5C667F750173}">
      <dgm:prSet/>
      <dgm:spPr/>
      <dgm:t>
        <a:bodyPr/>
        <a:lstStyle/>
        <a:p>
          <a:endParaRPr lang="en-US" sz="1800"/>
        </a:p>
      </dgm:t>
    </dgm:pt>
    <dgm:pt modelId="{AE0BFD32-B4AD-4828-B748-67E9269965A0}" type="sibTrans" cxnId="{85DF1438-8F4B-4D1C-92D1-5C667F750173}">
      <dgm:prSet/>
      <dgm:spPr/>
      <dgm:t>
        <a:bodyPr/>
        <a:lstStyle/>
        <a:p>
          <a:endParaRPr lang="en-US" sz="1800"/>
        </a:p>
      </dgm:t>
    </dgm:pt>
    <dgm:pt modelId="{298DFC5F-85EF-46B9-8943-0CD287EDACC8}">
      <dgm:prSet phldrT="[Text]" custT="1"/>
      <dgm:spPr/>
      <dgm:t>
        <a:bodyPr/>
        <a:lstStyle/>
        <a:p>
          <a:r>
            <a:rPr lang="en-US" sz="1800" dirty="0"/>
            <a:t>Secondary Cost Element</a:t>
          </a:r>
        </a:p>
      </dgm:t>
    </dgm:pt>
    <dgm:pt modelId="{1249D90E-19EA-415D-9E3C-01759D4E1708}" type="parTrans" cxnId="{49A35D19-B5A3-49FB-98FC-31BF9E239BD3}">
      <dgm:prSet/>
      <dgm:spPr/>
      <dgm:t>
        <a:bodyPr/>
        <a:lstStyle/>
        <a:p>
          <a:endParaRPr lang="en-US" sz="1800"/>
        </a:p>
      </dgm:t>
    </dgm:pt>
    <dgm:pt modelId="{FE90DF0C-C405-4C64-AE60-94B31004820A}" type="sibTrans" cxnId="{49A35D19-B5A3-49FB-98FC-31BF9E239BD3}">
      <dgm:prSet/>
      <dgm:spPr/>
      <dgm:t>
        <a:bodyPr/>
        <a:lstStyle/>
        <a:p>
          <a:endParaRPr lang="en-US" sz="1800"/>
        </a:p>
      </dgm:t>
    </dgm:pt>
    <dgm:pt modelId="{5DD9E928-432F-40C2-9F07-9B01EC0F8DCE}">
      <dgm:prSet phldrT="[Text]" custT="1"/>
      <dgm:spPr/>
      <dgm:t>
        <a:bodyPr/>
        <a:lstStyle/>
        <a:p>
          <a:r>
            <a:rPr lang="en-US" sz="1800" dirty="0"/>
            <a:t>Controlling area</a:t>
          </a:r>
        </a:p>
      </dgm:t>
    </dgm:pt>
    <dgm:pt modelId="{22E607E7-B895-4B2E-B498-59DF995FEF24}" type="parTrans" cxnId="{25943554-2AC6-4B6E-9288-C8AA57472A2A}">
      <dgm:prSet/>
      <dgm:spPr/>
      <dgm:t>
        <a:bodyPr/>
        <a:lstStyle/>
        <a:p>
          <a:endParaRPr lang="en-US"/>
        </a:p>
      </dgm:t>
    </dgm:pt>
    <dgm:pt modelId="{E6906D9F-A8ED-43C6-82BD-A5F7B83AB2FD}" type="sibTrans" cxnId="{25943554-2AC6-4B6E-9288-C8AA57472A2A}">
      <dgm:prSet/>
      <dgm:spPr/>
      <dgm:t>
        <a:bodyPr/>
        <a:lstStyle/>
        <a:p>
          <a:endParaRPr lang="en-US"/>
        </a:p>
      </dgm:t>
    </dgm:pt>
    <dgm:pt modelId="{DB1F4190-2B94-417E-B8D4-6349F7FEB149}">
      <dgm:prSet custT="1"/>
      <dgm:spPr/>
      <dgm:t>
        <a:bodyPr/>
        <a:lstStyle/>
        <a:p>
          <a:r>
            <a:rPr lang="en-US" sz="1800" dirty="0"/>
            <a:t>Validity</a:t>
          </a:r>
        </a:p>
      </dgm:t>
    </dgm:pt>
    <dgm:pt modelId="{30DDEAED-B61C-4B7F-B6E9-64DB19CEFD70}" type="parTrans" cxnId="{5309A383-9D22-4BC2-A1C0-B45FCCAC915E}">
      <dgm:prSet/>
      <dgm:spPr/>
      <dgm:t>
        <a:bodyPr/>
        <a:lstStyle/>
        <a:p>
          <a:endParaRPr lang="en-US"/>
        </a:p>
      </dgm:t>
    </dgm:pt>
    <dgm:pt modelId="{BA000973-F711-4533-BBA1-590DCDABFFF4}" type="sibTrans" cxnId="{5309A383-9D22-4BC2-A1C0-B45FCCAC915E}">
      <dgm:prSet/>
      <dgm:spPr/>
      <dgm:t>
        <a:bodyPr/>
        <a:lstStyle/>
        <a:p>
          <a:endParaRPr lang="en-US"/>
        </a:p>
      </dgm:t>
    </dgm:pt>
    <dgm:pt modelId="{3BB6E743-A73C-4F85-8D47-B2A125727346}">
      <dgm:prSet custT="1"/>
      <dgm:spPr/>
      <dgm:t>
        <a:bodyPr/>
        <a:lstStyle/>
        <a:p>
          <a:r>
            <a:rPr lang="en-US" sz="1800" dirty="0"/>
            <a:t>Category</a:t>
          </a:r>
        </a:p>
      </dgm:t>
    </dgm:pt>
    <dgm:pt modelId="{E4B82496-1565-47B3-A79D-3F6A4921602E}" type="parTrans" cxnId="{F92F2FE1-916B-4984-B0AD-3331A056C72C}">
      <dgm:prSet/>
      <dgm:spPr/>
      <dgm:t>
        <a:bodyPr/>
        <a:lstStyle/>
        <a:p>
          <a:endParaRPr lang="en-US"/>
        </a:p>
      </dgm:t>
    </dgm:pt>
    <dgm:pt modelId="{9B693A57-DC5B-4CF8-A1E1-4C94AA6F0742}" type="sibTrans" cxnId="{F92F2FE1-916B-4984-B0AD-3331A056C72C}">
      <dgm:prSet/>
      <dgm:spPr/>
      <dgm:t>
        <a:bodyPr/>
        <a:lstStyle/>
        <a:p>
          <a:endParaRPr lang="en-US"/>
        </a:p>
      </dgm:t>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AC272EE0-3AB9-43E8-8038-0F85CBAED46D}" type="pres">
      <dgm:prSet presAssocID="{BAA6D151-21AA-41F8-B8F0-0A4FCF7D0E9F}" presName="composite" presStyleCnt="0"/>
      <dgm:spPr/>
    </dgm:pt>
    <dgm:pt modelId="{799E5770-E39A-47B2-B84A-F5C87345E651}" type="pres">
      <dgm:prSet presAssocID="{BAA6D151-21AA-41F8-B8F0-0A4FCF7D0E9F}" presName="parTx" presStyleLbl="alignNode1" presStyleIdx="1" presStyleCnt="2">
        <dgm:presLayoutVars>
          <dgm:chMax val="0"/>
          <dgm:chPref val="0"/>
          <dgm:bulletEnabled val="1"/>
        </dgm:presLayoutVars>
      </dgm:prSet>
      <dgm:spPr/>
    </dgm:pt>
    <dgm:pt modelId="{C2D2204A-7B15-44A2-A7D9-4526DF9FF047}" type="pres">
      <dgm:prSet presAssocID="{BAA6D151-21AA-41F8-B8F0-0A4FCF7D0E9F}" presName="desTx" presStyleLbl="alignAccFollowNode1" presStyleIdx="1" presStyleCnt="2">
        <dgm:presLayoutVars>
          <dgm:bulletEnabled val="1"/>
        </dgm:presLayoutVars>
      </dgm:prSet>
      <dgm:spPr/>
    </dgm:pt>
  </dgm:ptLst>
  <dgm:cxnLst>
    <dgm:cxn modelId="{D6ABBE0C-9FA4-4D25-8A69-FCC2B8375AA8}" type="presOf" srcId="{5DD9E928-432F-40C2-9F07-9B01EC0F8DCE}" destId="{C2D2204A-7B15-44A2-A7D9-4526DF9FF047}" srcOrd="0" destOrd="1" presId="urn:microsoft.com/office/officeart/2005/8/layout/hList1"/>
    <dgm:cxn modelId="{49A35D19-B5A3-49FB-98FC-31BF9E239BD3}" srcId="{BAA6D151-21AA-41F8-B8F0-0A4FCF7D0E9F}" destId="{298DFC5F-85EF-46B9-8943-0CD287EDACC8}" srcOrd="0" destOrd="0" parTransId="{1249D90E-19EA-415D-9E3C-01759D4E1708}" sibTransId="{FE90DF0C-C405-4C64-AE60-94B31004820A}"/>
    <dgm:cxn modelId="{CDA1D329-2723-4D1F-89B7-7B3EDB885E6A}" srcId="{7B33FD1B-F604-4096-AA5D-D26E04A4C1D4}" destId="{BAA6D151-21AA-41F8-B8F0-0A4FCF7D0E9F}" srcOrd="1" destOrd="0" parTransId="{4E6FEEF2-399E-4FB1-BC2C-EBDC83AF592D}" sibTransId="{68E47058-9F86-4EAB-9818-0E54B80CD117}"/>
    <dgm:cxn modelId="{19129A2E-F44C-44EA-94CF-FCAC7FB0EFC8}" type="presOf" srcId="{298DFC5F-85EF-46B9-8943-0CD287EDACC8}" destId="{C2D2204A-7B15-44A2-A7D9-4526DF9FF047}" srcOrd="0" destOrd="0" presId="urn:microsoft.com/office/officeart/2005/8/layout/hList1"/>
    <dgm:cxn modelId="{85DF1438-8F4B-4D1C-92D1-5C667F750173}" srcId="{D951C059-6804-4040-9988-E860660D9ACB}" destId="{69E9CC7F-99B0-455E-ADFA-C90E920AFD2A}" srcOrd="0" destOrd="0" parTransId="{716887C6-42E2-433A-934A-E1EBCFF2A276}" sibTransId="{AE0BFD32-B4AD-4828-B748-67E9269965A0}"/>
    <dgm:cxn modelId="{72240241-5522-4105-97C9-636064104F2C}" type="presOf" srcId="{7B33FD1B-F604-4096-AA5D-D26E04A4C1D4}" destId="{E7B29F09-0D22-4496-981C-233E85C6E873}" srcOrd="0" destOrd="0" presId="urn:microsoft.com/office/officeart/2005/8/layout/hList1"/>
    <dgm:cxn modelId="{25943554-2AC6-4B6E-9288-C8AA57472A2A}" srcId="{BAA6D151-21AA-41F8-B8F0-0A4FCF7D0E9F}" destId="{5DD9E928-432F-40C2-9F07-9B01EC0F8DCE}" srcOrd="1" destOrd="0" parTransId="{22E607E7-B895-4B2E-B498-59DF995FEF24}" sibTransId="{E6906D9F-A8ED-43C6-82BD-A5F7B83AB2FD}"/>
    <dgm:cxn modelId="{21438F5A-4922-4C00-BEEF-F7266CF0280C}" type="presOf" srcId="{BAA6D151-21AA-41F8-B8F0-0A4FCF7D0E9F}" destId="{799E5770-E39A-47B2-B84A-F5C87345E651}" srcOrd="0" destOrd="0" presId="urn:microsoft.com/office/officeart/2005/8/layout/hList1"/>
    <dgm:cxn modelId="{5309A383-9D22-4BC2-A1C0-B45FCCAC915E}" srcId="{BAA6D151-21AA-41F8-B8F0-0A4FCF7D0E9F}" destId="{DB1F4190-2B94-417E-B8D4-6349F7FEB149}" srcOrd="2" destOrd="0" parTransId="{30DDEAED-B61C-4B7F-B6E9-64DB19CEFD70}" sibTransId="{BA000973-F711-4533-BBA1-590DCDABFFF4}"/>
    <dgm:cxn modelId="{56885096-7EFA-4B6A-B1BE-F61FC5D4002E}" type="presOf" srcId="{DB1F4190-2B94-417E-B8D4-6349F7FEB149}" destId="{C2D2204A-7B15-44A2-A7D9-4526DF9FF047}" srcOrd="0" destOrd="2" presId="urn:microsoft.com/office/officeart/2005/8/layout/hList1"/>
    <dgm:cxn modelId="{C32BC49C-80D2-4911-A082-4B30CCD2F52F}" type="presOf" srcId="{3BB6E743-A73C-4F85-8D47-B2A125727346}" destId="{C2D2204A-7B15-44A2-A7D9-4526DF9FF047}" srcOrd="0" destOrd="3" presId="urn:microsoft.com/office/officeart/2005/8/layout/hList1"/>
    <dgm:cxn modelId="{0DA6D19E-CCDA-4B7C-A548-CC68FCE06887}" type="presOf" srcId="{69E9CC7F-99B0-455E-ADFA-C90E920AFD2A}" destId="{F9378F41-C1A6-4941-B435-6CF6EABD33E0}" srcOrd="0" destOrd="0" presId="urn:microsoft.com/office/officeart/2005/8/layout/hList1"/>
    <dgm:cxn modelId="{A7800B9F-47A9-4473-B1DA-22B3448F43C4}" srcId="{7B33FD1B-F604-4096-AA5D-D26E04A4C1D4}" destId="{D951C059-6804-4040-9988-E860660D9ACB}" srcOrd="0" destOrd="0" parTransId="{C24C5EA5-4161-48FB-88FE-8CB99C916631}" sibTransId="{02A7F338-9BFD-48AD-8FF0-FDE11C5051D6}"/>
    <dgm:cxn modelId="{F17F7ADC-E599-4616-9DFD-D65421D79200}" type="presOf" srcId="{D951C059-6804-4040-9988-E860660D9ACB}" destId="{2935508E-A927-4750-B066-F5B31277DD71}" srcOrd="0" destOrd="0" presId="urn:microsoft.com/office/officeart/2005/8/layout/hList1"/>
    <dgm:cxn modelId="{F92F2FE1-916B-4984-B0AD-3331A056C72C}" srcId="{BAA6D151-21AA-41F8-B8F0-0A4FCF7D0E9F}" destId="{3BB6E743-A73C-4F85-8D47-B2A125727346}" srcOrd="3" destOrd="0" parTransId="{E4B82496-1565-47B3-A79D-3F6A4921602E}" sibTransId="{9B693A57-DC5B-4CF8-A1E1-4C94AA6F0742}"/>
    <dgm:cxn modelId="{0C006788-B409-4437-8609-F1091993C541}" type="presParOf" srcId="{E7B29F09-0D22-4496-981C-233E85C6E873}" destId="{BE8DED88-4C56-4880-BF4A-1BAFDD982921}" srcOrd="0" destOrd="0" presId="urn:microsoft.com/office/officeart/2005/8/layout/hList1"/>
    <dgm:cxn modelId="{083FDCA5-99FE-457C-9EEC-93026C2371C3}" type="presParOf" srcId="{BE8DED88-4C56-4880-BF4A-1BAFDD982921}" destId="{2935508E-A927-4750-B066-F5B31277DD71}" srcOrd="0" destOrd="0" presId="urn:microsoft.com/office/officeart/2005/8/layout/hList1"/>
    <dgm:cxn modelId="{B80F2D83-16E8-4911-8507-CC71D07CCD29}" type="presParOf" srcId="{BE8DED88-4C56-4880-BF4A-1BAFDD982921}" destId="{F9378F41-C1A6-4941-B435-6CF6EABD33E0}" srcOrd="1" destOrd="0" presId="urn:microsoft.com/office/officeart/2005/8/layout/hList1"/>
    <dgm:cxn modelId="{4412F3B0-9C20-43C0-828C-70AD83C44CB0}" type="presParOf" srcId="{E7B29F09-0D22-4496-981C-233E85C6E873}" destId="{C0856724-0267-4FBA-A5D5-AD4D2C56A2A7}" srcOrd="1" destOrd="0" presId="urn:microsoft.com/office/officeart/2005/8/layout/hList1"/>
    <dgm:cxn modelId="{71650782-44D4-46AF-9A98-6604F0F4E8DF}" type="presParOf" srcId="{E7B29F09-0D22-4496-981C-233E85C6E873}" destId="{AC272EE0-3AB9-43E8-8038-0F85CBAED46D}" srcOrd="2" destOrd="0" presId="urn:microsoft.com/office/officeart/2005/8/layout/hList1"/>
    <dgm:cxn modelId="{DBB193C9-1A1A-47BF-8BF9-45169CB6B157}" type="presParOf" srcId="{AC272EE0-3AB9-43E8-8038-0F85CBAED46D}" destId="{799E5770-E39A-47B2-B84A-F5C87345E651}" srcOrd="0" destOrd="0" presId="urn:microsoft.com/office/officeart/2005/8/layout/hList1"/>
    <dgm:cxn modelId="{46D419B7-AF08-40F2-AB20-78951DDAD4AE}" type="presParOf" srcId="{AC272EE0-3AB9-43E8-8038-0F85CBAED46D}" destId="{C2D2204A-7B15-44A2-A7D9-4526DF9FF04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a:t>Basic Data</a:t>
          </a:r>
          <a:endParaRPr lang="en-US" sz="1800" dirty="0"/>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5057C900-E619-46A1-AEC1-AF8C2A95DDB4}">
      <dgm:prSet custT="1"/>
      <dgm:spPr/>
      <dgm:t>
        <a:bodyPr/>
        <a:lstStyle/>
        <a:p>
          <a:r>
            <a:rPr lang="en-US" sz="1800" dirty="0"/>
            <a:t>Name and description</a:t>
          </a:r>
        </a:p>
      </dgm:t>
    </dgm:pt>
    <dgm:pt modelId="{54134180-7946-46F6-B3FD-2F91C2082222}" type="parTrans" cxnId="{5A1DDDB4-DC0B-43D6-B3A0-6D00C6DA4B8E}">
      <dgm:prSet/>
      <dgm:spPr/>
      <dgm:t>
        <a:bodyPr/>
        <a:lstStyle/>
        <a:p>
          <a:endParaRPr lang="en-US"/>
        </a:p>
      </dgm:t>
    </dgm:pt>
    <dgm:pt modelId="{26AF5866-9EFD-4249-8293-AF176E80BE9B}" type="sibTrans" cxnId="{5A1DDDB4-DC0B-43D6-B3A0-6D00C6DA4B8E}">
      <dgm:prSet/>
      <dgm:spPr/>
      <dgm:t>
        <a:bodyPr/>
        <a:lstStyle/>
        <a:p>
          <a:endParaRPr lang="en-US"/>
        </a:p>
      </dgm:t>
    </dgm:pt>
    <dgm:pt modelId="{2B0B9ABC-964D-414B-B58D-87AD04DB7938}">
      <dgm:prSet custT="1"/>
      <dgm:spPr/>
      <dgm:t>
        <a:bodyPr/>
        <a:lstStyle/>
        <a:p>
          <a:r>
            <a:rPr lang="en-US" sz="1800" dirty="0"/>
            <a:t>Cost Center Hierarchy</a:t>
          </a:r>
        </a:p>
      </dgm:t>
    </dgm:pt>
    <dgm:pt modelId="{B81F24A1-DEAE-41FB-AA2E-D8D51F66E906}" type="parTrans" cxnId="{0A8C0D83-E562-4E31-9BAE-7CB94DE42006}">
      <dgm:prSet/>
      <dgm:spPr/>
      <dgm:t>
        <a:bodyPr/>
        <a:lstStyle/>
        <a:p>
          <a:endParaRPr lang="en-US"/>
        </a:p>
      </dgm:t>
    </dgm:pt>
    <dgm:pt modelId="{4794B038-9A75-4CF3-94B4-608F6C1E8A27}" type="sibTrans" cxnId="{0A8C0D83-E562-4E31-9BAE-7CB94DE42006}">
      <dgm:prSet/>
      <dgm:spPr/>
      <dgm:t>
        <a:bodyPr/>
        <a:lstStyle/>
        <a:p>
          <a:endParaRPr lang="en-US"/>
        </a:p>
      </dgm:t>
    </dgm:pt>
    <dgm:pt modelId="{7CC5D0E7-2F5A-4983-8E03-4A39E9B82BED}">
      <dgm:prSet custT="1"/>
      <dgm:spPr/>
      <dgm:t>
        <a:bodyPr/>
        <a:lstStyle/>
        <a:p>
          <a:r>
            <a:rPr lang="en-US" sz="1800" dirty="0"/>
            <a:t>Profit Center</a:t>
          </a:r>
        </a:p>
      </dgm:t>
    </dgm:pt>
    <dgm:pt modelId="{682D861F-E04F-44FE-BA5B-D6D724E268EE}" type="parTrans" cxnId="{C775C77C-FE0C-4C64-96C1-36D7C8C1A03C}">
      <dgm:prSet/>
      <dgm:spPr/>
      <dgm:t>
        <a:bodyPr/>
        <a:lstStyle/>
        <a:p>
          <a:endParaRPr lang="en-US"/>
        </a:p>
      </dgm:t>
    </dgm:pt>
    <dgm:pt modelId="{731A9905-0D62-4222-8F3E-CC8304D6C68E}" type="sibTrans" cxnId="{C775C77C-FE0C-4C64-96C1-36D7C8C1A03C}">
      <dgm:prSet/>
      <dgm:spPr/>
      <dgm:t>
        <a:bodyPr/>
        <a:lstStyle/>
        <a:p>
          <a:endParaRPr lang="en-US"/>
        </a:p>
      </dgm:t>
    </dgm:pt>
    <dgm:pt modelId="{05B8C064-78B4-46E2-94A5-2106C187EED4}">
      <dgm:prSet custT="1"/>
      <dgm:spPr/>
      <dgm:t>
        <a:bodyPr/>
        <a:lstStyle/>
        <a:p>
          <a:r>
            <a:rPr lang="en-US" sz="1800" dirty="0"/>
            <a:t>Company Code</a:t>
          </a:r>
        </a:p>
      </dgm:t>
    </dgm:pt>
    <dgm:pt modelId="{B2CC59CB-B92B-4DB9-84D3-3796023F2669}" type="parTrans" cxnId="{12D6EC9B-4F3D-40F3-9967-AA1988D34F0A}">
      <dgm:prSet/>
      <dgm:spPr/>
      <dgm:t>
        <a:bodyPr/>
        <a:lstStyle/>
        <a:p>
          <a:endParaRPr lang="en-US"/>
        </a:p>
      </dgm:t>
    </dgm:pt>
    <dgm:pt modelId="{C26FDFC2-EAD8-4AC7-869B-C62FB41B0A73}" type="sibTrans" cxnId="{12D6EC9B-4F3D-40F3-9967-AA1988D34F0A}">
      <dgm:prSet/>
      <dgm:spPr/>
      <dgm:t>
        <a:bodyPr/>
        <a:lstStyle/>
        <a:p>
          <a:endParaRPr lang="en-US"/>
        </a:p>
      </dgm:t>
    </dgm:pt>
    <dgm:pt modelId="{E0CD9D08-9150-4862-8630-9941437726C2}">
      <dgm:prSet custT="1"/>
      <dgm:spPr/>
      <dgm:t>
        <a:bodyPr/>
        <a:lstStyle/>
        <a:p>
          <a:r>
            <a:rPr lang="en-US" sz="1800" dirty="0"/>
            <a:t>Responsible person</a:t>
          </a:r>
        </a:p>
      </dgm:t>
    </dgm:pt>
    <dgm:pt modelId="{B6D786F8-C7A0-47A4-B90B-33EAB7DD6B56}" type="parTrans" cxnId="{9336BCE8-C665-4B9E-B8F9-AB37ADBFB225}">
      <dgm:prSet/>
      <dgm:spPr/>
      <dgm:t>
        <a:bodyPr/>
        <a:lstStyle/>
        <a:p>
          <a:endParaRPr lang="en-US"/>
        </a:p>
      </dgm:t>
    </dgm:pt>
    <dgm:pt modelId="{4CDD9C7C-7163-4381-8A0B-34FE146CC3A2}" type="sibTrans" cxnId="{9336BCE8-C665-4B9E-B8F9-AB37ADBFB225}">
      <dgm:prSet/>
      <dgm:spPr/>
      <dgm:t>
        <a:bodyPr/>
        <a:lstStyle/>
        <a:p>
          <a:endParaRPr lang="en-US"/>
        </a:p>
      </dgm:t>
    </dgm:pt>
    <dgm:pt modelId="{2DAA1C5F-485B-468D-A962-EE8BFF6203BB}">
      <dgm:prSet custT="1"/>
      <dgm:spPr/>
      <dgm:t>
        <a:bodyPr/>
        <a:lstStyle/>
        <a:p>
          <a:r>
            <a:rPr lang="en-US" sz="1800" dirty="0"/>
            <a:t>Business Area</a:t>
          </a:r>
        </a:p>
      </dgm:t>
    </dgm:pt>
    <dgm:pt modelId="{29190A25-EDF7-471C-9080-DB5F1C429464}" type="sibTrans" cxnId="{AE157812-2202-4E1F-BAC0-904EF9721293}">
      <dgm:prSet/>
      <dgm:spPr/>
      <dgm:t>
        <a:bodyPr/>
        <a:lstStyle/>
        <a:p>
          <a:endParaRPr lang="en-US"/>
        </a:p>
      </dgm:t>
    </dgm:pt>
    <dgm:pt modelId="{6A2F9A54-E973-43A9-9FB8-9248A94B2F6A}" type="parTrans" cxnId="{AE157812-2202-4E1F-BAC0-904EF9721293}">
      <dgm:prSet/>
      <dgm:spPr/>
      <dgm:t>
        <a:bodyPr/>
        <a:lstStyle/>
        <a:p>
          <a:endParaRPr lang="en-US"/>
        </a:p>
      </dgm:t>
    </dgm:pt>
    <dgm:pt modelId="{D1967B5E-DA1F-461A-9866-7B7259EEEE9A}">
      <dgm:prSet custT="1"/>
      <dgm:spPr/>
      <dgm:t>
        <a:bodyPr/>
        <a:lstStyle/>
        <a:p>
          <a:r>
            <a:rPr lang="en-US" sz="1800" dirty="0"/>
            <a:t>Other</a:t>
          </a:r>
        </a:p>
      </dgm:t>
    </dgm:pt>
    <dgm:pt modelId="{A8BBF423-51A6-47F0-BE4F-DF3AB8F5B156}" type="parTrans" cxnId="{4DDC51F2-2725-427E-9207-CD20D752B267}">
      <dgm:prSet/>
      <dgm:spPr/>
      <dgm:t>
        <a:bodyPr/>
        <a:lstStyle/>
        <a:p>
          <a:endParaRPr lang="en-US"/>
        </a:p>
      </dgm:t>
    </dgm:pt>
    <dgm:pt modelId="{B6E4F992-740F-435C-A074-DA04675554FC}" type="sibTrans" cxnId="{4DDC51F2-2725-427E-9207-CD20D752B267}">
      <dgm:prSet/>
      <dgm:spPr/>
      <dgm:t>
        <a:bodyPr/>
        <a:lstStyle/>
        <a:p>
          <a:endParaRPr lang="en-US"/>
        </a:p>
      </dgm:t>
    </dgm:pt>
    <dgm:pt modelId="{12A280DC-3D91-4931-9B5F-308CD6F6F90D}">
      <dgm:prSet custT="1"/>
      <dgm:spPr/>
      <dgm:t>
        <a:bodyPr/>
        <a:lstStyle/>
        <a:p>
          <a:r>
            <a:rPr lang="en-US" sz="1800" dirty="0"/>
            <a:t>Category</a:t>
          </a:r>
        </a:p>
      </dgm:t>
    </dgm:pt>
    <dgm:pt modelId="{A86CB92B-78BB-44E5-9758-56187D966C9D}" type="parTrans" cxnId="{2EF0327D-7A22-49D5-8290-69D04BDE1DBF}">
      <dgm:prSet/>
      <dgm:spPr/>
    </dgm:pt>
    <dgm:pt modelId="{309DDE74-C2A7-4C75-97A2-1F1F33F663D7}" type="sibTrans" cxnId="{2EF0327D-7A22-49D5-8290-69D04BDE1DBF}">
      <dgm:prSet/>
      <dgm:spPr/>
    </dgm:pt>
    <dgm:pt modelId="{3A4F7783-F1BF-4EF1-889F-03523A4FE480}">
      <dgm:prSet custT="1"/>
      <dgm:spPr/>
      <dgm:t>
        <a:bodyPr/>
        <a:lstStyle/>
        <a:p>
          <a:r>
            <a:rPr lang="en-US" sz="1800" dirty="0"/>
            <a:t>Currency</a:t>
          </a:r>
        </a:p>
      </dgm:t>
    </dgm:pt>
    <dgm:pt modelId="{121F3931-556E-416F-B9D6-DCAD28AD2403}" type="parTrans" cxnId="{A44022A4-0ADB-4747-B371-98DAC202705C}">
      <dgm:prSet/>
      <dgm:spPr/>
    </dgm:pt>
    <dgm:pt modelId="{2195D364-E347-4EC1-BE8A-BC050D3C63E4}" type="sibTrans" cxnId="{A44022A4-0ADB-4747-B371-98DAC202705C}">
      <dgm:prSet/>
      <dgm:spPr/>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1AAC67AC-1269-4BCA-82BD-1A7E18B27A3C}" type="pres">
      <dgm:prSet presAssocID="{D1967B5E-DA1F-461A-9866-7B7259EEEE9A}" presName="composite" presStyleCnt="0"/>
      <dgm:spPr/>
    </dgm:pt>
    <dgm:pt modelId="{C6C361C3-94F5-450B-9808-157A0F06641E}" type="pres">
      <dgm:prSet presAssocID="{D1967B5E-DA1F-461A-9866-7B7259EEEE9A}" presName="parTx" presStyleLbl="alignNode1" presStyleIdx="1" presStyleCnt="2">
        <dgm:presLayoutVars>
          <dgm:chMax val="0"/>
          <dgm:chPref val="0"/>
          <dgm:bulletEnabled val="1"/>
        </dgm:presLayoutVars>
      </dgm:prSet>
      <dgm:spPr/>
    </dgm:pt>
    <dgm:pt modelId="{3F656C7B-363D-41A1-9836-FE43E3725B15}" type="pres">
      <dgm:prSet presAssocID="{D1967B5E-DA1F-461A-9866-7B7259EEEE9A}" presName="desTx" presStyleLbl="alignAccFollowNode1" presStyleIdx="1" presStyleCnt="2">
        <dgm:presLayoutVars>
          <dgm:bulletEnabled val="1"/>
        </dgm:presLayoutVars>
      </dgm:prSet>
      <dgm:spPr/>
    </dgm:pt>
  </dgm:ptLst>
  <dgm:cxnLst>
    <dgm:cxn modelId="{463F6900-80A2-454D-B911-5BFE6E68329E}" type="presOf" srcId="{D951C059-6804-4040-9988-E860660D9ACB}" destId="{2935508E-A927-4750-B066-F5B31277DD71}" srcOrd="0" destOrd="0" presId="urn:microsoft.com/office/officeart/2005/8/layout/hList1"/>
    <dgm:cxn modelId="{AE157812-2202-4E1F-BAC0-904EF9721293}" srcId="{D1967B5E-DA1F-461A-9866-7B7259EEEE9A}" destId="{2DAA1C5F-485B-468D-A962-EE8BFF6203BB}" srcOrd="3" destOrd="0" parTransId="{6A2F9A54-E973-43A9-9FB8-9248A94B2F6A}" sibTransId="{29190A25-EDF7-471C-9080-DB5F1C429464}"/>
    <dgm:cxn modelId="{AD980D15-1445-4C39-8542-192607FF3878}" type="presOf" srcId="{2DAA1C5F-485B-468D-A962-EE8BFF6203BB}" destId="{3F656C7B-363D-41A1-9836-FE43E3725B15}" srcOrd="0" destOrd="3" presId="urn:microsoft.com/office/officeart/2005/8/layout/hList1"/>
    <dgm:cxn modelId="{3DC9D34A-633F-427D-93B2-8BFACF3FABEC}" type="presOf" srcId="{7B33FD1B-F604-4096-AA5D-D26E04A4C1D4}" destId="{E7B29F09-0D22-4496-981C-233E85C6E873}" srcOrd="0" destOrd="0" presId="urn:microsoft.com/office/officeart/2005/8/layout/hList1"/>
    <dgm:cxn modelId="{9C80A550-E2B3-4B44-8B3D-C520A697B9EF}" type="presOf" srcId="{7CC5D0E7-2F5A-4983-8E03-4A39E9B82BED}" destId="{3F656C7B-363D-41A1-9836-FE43E3725B15}" srcOrd="0" destOrd="1" presId="urn:microsoft.com/office/officeart/2005/8/layout/hList1"/>
    <dgm:cxn modelId="{BAB22D75-094C-4D7C-96FB-245DDFB2F1ED}" type="presOf" srcId="{5057C900-E619-46A1-AEC1-AF8C2A95DDB4}" destId="{F9378F41-C1A6-4941-B435-6CF6EABD33E0}" srcOrd="0" destOrd="0" presId="urn:microsoft.com/office/officeart/2005/8/layout/hList1"/>
    <dgm:cxn modelId="{C775C77C-FE0C-4C64-96C1-36D7C8C1A03C}" srcId="{D1967B5E-DA1F-461A-9866-7B7259EEEE9A}" destId="{7CC5D0E7-2F5A-4983-8E03-4A39E9B82BED}" srcOrd="1" destOrd="0" parTransId="{682D861F-E04F-44FE-BA5B-D6D724E268EE}" sibTransId="{731A9905-0D62-4222-8F3E-CC8304D6C68E}"/>
    <dgm:cxn modelId="{2EF0327D-7A22-49D5-8290-69D04BDE1DBF}" srcId="{D951C059-6804-4040-9988-E860660D9ACB}" destId="{12A280DC-3D91-4931-9B5F-308CD6F6F90D}" srcOrd="2" destOrd="0" parTransId="{A86CB92B-78BB-44E5-9758-56187D966C9D}" sibTransId="{309DDE74-C2A7-4C75-97A2-1F1F33F663D7}"/>
    <dgm:cxn modelId="{0A8C0D83-E562-4E31-9BAE-7CB94DE42006}" srcId="{D1967B5E-DA1F-461A-9866-7B7259EEEE9A}" destId="{2B0B9ABC-964D-414B-B58D-87AD04DB7938}" srcOrd="0" destOrd="0" parTransId="{B81F24A1-DEAE-41FB-AA2E-D8D51F66E906}" sibTransId="{4794B038-9A75-4CF3-94B4-608F6C1E8A27}"/>
    <dgm:cxn modelId="{48E22D8B-2C38-4572-8E84-B2102802A642}" type="presOf" srcId="{05B8C064-78B4-46E2-94A5-2106C187EED4}" destId="{3F656C7B-363D-41A1-9836-FE43E3725B15}" srcOrd="0" destOrd="2" presId="urn:microsoft.com/office/officeart/2005/8/layout/hList1"/>
    <dgm:cxn modelId="{3630058E-579A-4AF8-9A76-67A2B7593A4C}" type="presOf" srcId="{2B0B9ABC-964D-414B-B58D-87AD04DB7938}" destId="{3F656C7B-363D-41A1-9836-FE43E3725B15}" srcOrd="0" destOrd="0" presId="urn:microsoft.com/office/officeart/2005/8/layout/hList1"/>
    <dgm:cxn modelId="{BBF33090-7F39-415B-BC12-11D8CD08031E}" type="presOf" srcId="{D1967B5E-DA1F-461A-9866-7B7259EEEE9A}" destId="{C6C361C3-94F5-450B-9808-157A0F06641E}" srcOrd="0" destOrd="0" presId="urn:microsoft.com/office/officeart/2005/8/layout/hList1"/>
    <dgm:cxn modelId="{12D6EC9B-4F3D-40F3-9967-AA1988D34F0A}" srcId="{D1967B5E-DA1F-461A-9866-7B7259EEEE9A}" destId="{05B8C064-78B4-46E2-94A5-2106C187EED4}" srcOrd="2" destOrd="0" parTransId="{B2CC59CB-B92B-4DB9-84D3-3796023F2669}" sibTransId="{C26FDFC2-EAD8-4AC7-869B-C62FB41B0A73}"/>
    <dgm:cxn modelId="{A7800B9F-47A9-4473-B1DA-22B3448F43C4}" srcId="{7B33FD1B-F604-4096-AA5D-D26E04A4C1D4}" destId="{D951C059-6804-4040-9988-E860660D9ACB}" srcOrd="0" destOrd="0" parTransId="{C24C5EA5-4161-48FB-88FE-8CB99C916631}" sibTransId="{02A7F338-9BFD-48AD-8FF0-FDE11C5051D6}"/>
    <dgm:cxn modelId="{A44022A4-0ADB-4747-B371-98DAC202705C}" srcId="{D1967B5E-DA1F-461A-9866-7B7259EEEE9A}" destId="{3A4F7783-F1BF-4EF1-889F-03523A4FE480}" srcOrd="4" destOrd="0" parTransId="{121F3931-556E-416F-B9D6-DCAD28AD2403}" sibTransId="{2195D364-E347-4EC1-BE8A-BC050D3C63E4}"/>
    <dgm:cxn modelId="{082D52AF-21B1-4615-85E8-505276B03D39}" type="presOf" srcId="{3A4F7783-F1BF-4EF1-889F-03523A4FE480}" destId="{3F656C7B-363D-41A1-9836-FE43E3725B15}" srcOrd="0" destOrd="4" presId="urn:microsoft.com/office/officeart/2005/8/layout/hList1"/>
    <dgm:cxn modelId="{5A1DDDB4-DC0B-43D6-B3A0-6D00C6DA4B8E}" srcId="{D951C059-6804-4040-9988-E860660D9ACB}" destId="{5057C900-E619-46A1-AEC1-AF8C2A95DDB4}" srcOrd="0" destOrd="0" parTransId="{54134180-7946-46F6-B3FD-2F91C2082222}" sibTransId="{26AF5866-9EFD-4249-8293-AF176E80BE9B}"/>
    <dgm:cxn modelId="{F31EE1E1-F5EB-42DC-BCAA-A9CBCC2C8068}" type="presOf" srcId="{12A280DC-3D91-4931-9B5F-308CD6F6F90D}" destId="{F9378F41-C1A6-4941-B435-6CF6EABD33E0}" srcOrd="0" destOrd="2" presId="urn:microsoft.com/office/officeart/2005/8/layout/hList1"/>
    <dgm:cxn modelId="{CD94A2E5-1A59-48EA-9C28-A2FBBE753A3A}" type="presOf" srcId="{E0CD9D08-9150-4862-8630-9941437726C2}" destId="{F9378F41-C1A6-4941-B435-6CF6EABD33E0}" srcOrd="0" destOrd="1" presId="urn:microsoft.com/office/officeart/2005/8/layout/hList1"/>
    <dgm:cxn modelId="{9336BCE8-C665-4B9E-B8F9-AB37ADBFB225}" srcId="{D951C059-6804-4040-9988-E860660D9ACB}" destId="{E0CD9D08-9150-4862-8630-9941437726C2}" srcOrd="1" destOrd="0" parTransId="{B6D786F8-C7A0-47A4-B90B-33EAB7DD6B56}" sibTransId="{4CDD9C7C-7163-4381-8A0B-34FE146CC3A2}"/>
    <dgm:cxn modelId="{4DDC51F2-2725-427E-9207-CD20D752B267}" srcId="{7B33FD1B-F604-4096-AA5D-D26E04A4C1D4}" destId="{D1967B5E-DA1F-461A-9866-7B7259EEEE9A}" srcOrd="1" destOrd="0" parTransId="{A8BBF423-51A6-47F0-BE4F-DF3AB8F5B156}" sibTransId="{B6E4F992-740F-435C-A074-DA04675554FC}"/>
    <dgm:cxn modelId="{70D47495-59BC-40D5-9738-A738C101C0F4}" type="presParOf" srcId="{E7B29F09-0D22-4496-981C-233E85C6E873}" destId="{BE8DED88-4C56-4880-BF4A-1BAFDD982921}" srcOrd="0" destOrd="0" presId="urn:microsoft.com/office/officeart/2005/8/layout/hList1"/>
    <dgm:cxn modelId="{5982C7FF-D9A5-4EC5-A6A5-A632CBE8A14E}" type="presParOf" srcId="{BE8DED88-4C56-4880-BF4A-1BAFDD982921}" destId="{2935508E-A927-4750-B066-F5B31277DD71}" srcOrd="0" destOrd="0" presId="urn:microsoft.com/office/officeart/2005/8/layout/hList1"/>
    <dgm:cxn modelId="{10B08F31-E362-4524-8F94-50E8E5D6B503}" type="presParOf" srcId="{BE8DED88-4C56-4880-BF4A-1BAFDD982921}" destId="{F9378F41-C1A6-4941-B435-6CF6EABD33E0}" srcOrd="1" destOrd="0" presId="urn:microsoft.com/office/officeart/2005/8/layout/hList1"/>
    <dgm:cxn modelId="{54C7C5A6-1C03-4643-87A9-083424CE7E20}" type="presParOf" srcId="{E7B29F09-0D22-4496-981C-233E85C6E873}" destId="{C0856724-0267-4FBA-A5D5-AD4D2C56A2A7}" srcOrd="1" destOrd="0" presId="urn:microsoft.com/office/officeart/2005/8/layout/hList1"/>
    <dgm:cxn modelId="{E24B587B-0CC5-4833-8B67-46441DFA4904}" type="presParOf" srcId="{E7B29F09-0D22-4496-981C-233E85C6E873}" destId="{1AAC67AC-1269-4BCA-82BD-1A7E18B27A3C}" srcOrd="2" destOrd="0" presId="urn:microsoft.com/office/officeart/2005/8/layout/hList1"/>
    <dgm:cxn modelId="{57D4B302-1C71-4D06-A438-B644B20B4EAC}" type="presParOf" srcId="{1AAC67AC-1269-4BCA-82BD-1A7E18B27A3C}" destId="{C6C361C3-94F5-450B-9808-157A0F06641E}" srcOrd="0" destOrd="0" presId="urn:microsoft.com/office/officeart/2005/8/layout/hList1"/>
    <dgm:cxn modelId="{A3C1E185-C49F-4615-8238-02964F9FA760}" type="presParOf" srcId="{1AAC67AC-1269-4BCA-82BD-1A7E18B27A3C}" destId="{3F656C7B-363D-41A1-9836-FE43E3725B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A655E2-2876-410D-9AFD-B912D2527884}" type="doc">
      <dgm:prSet loTypeId="urn:microsoft.com/office/officeart/2005/8/layout/orgChart1" loCatId="hierarchy" qsTypeId="urn:microsoft.com/office/officeart/2005/8/quickstyle/simple1" qsCatId="simple" csTypeId="urn:microsoft.com/office/officeart/2005/8/colors/accent3_2" csCatId="accent3" phldr="1"/>
      <dgm:spPr/>
      <dgm:t>
        <a:bodyPr/>
        <a:lstStyle/>
        <a:p>
          <a:endParaRPr lang="en-US"/>
        </a:p>
      </dgm:t>
    </dgm:pt>
    <dgm:pt modelId="{488E05E7-E903-4AD9-B0FC-3F036D541F5E}">
      <dgm:prSet phldrT="[Text]"/>
      <dgm:spPr>
        <a:solidFill>
          <a:srgbClr val="0070C0"/>
        </a:solidFill>
      </dgm:spPr>
      <dgm:t>
        <a:bodyPr/>
        <a:lstStyle/>
        <a:p>
          <a:r>
            <a:rPr lang="en-US" dirty="0"/>
            <a:t>North America</a:t>
          </a:r>
        </a:p>
      </dgm:t>
    </dgm:pt>
    <dgm:pt modelId="{A28E080F-2210-4D56-BF39-46E4E7BE5BB1}" type="parTrans" cxnId="{BF5BB5C0-5D5B-4ED0-A7DA-8FC9E0FEDD99}">
      <dgm:prSet/>
      <dgm:spPr/>
      <dgm:t>
        <a:bodyPr/>
        <a:lstStyle/>
        <a:p>
          <a:endParaRPr lang="en-US"/>
        </a:p>
      </dgm:t>
    </dgm:pt>
    <dgm:pt modelId="{DC6A44C4-3999-4902-9B35-2826671A9E74}" type="sibTrans" cxnId="{BF5BB5C0-5D5B-4ED0-A7DA-8FC9E0FEDD99}">
      <dgm:prSet/>
      <dgm:spPr/>
      <dgm:t>
        <a:bodyPr/>
        <a:lstStyle/>
        <a:p>
          <a:endParaRPr lang="en-US"/>
        </a:p>
      </dgm:t>
    </dgm:pt>
    <dgm:pt modelId="{552ADB53-7F16-4761-90D6-AB24FDAC42CC}">
      <dgm:prSet phldrT="[Text]"/>
      <dgm:spPr>
        <a:solidFill>
          <a:srgbClr val="00B0F0"/>
        </a:solidFill>
      </dgm:spPr>
      <dgm:t>
        <a:bodyPr/>
        <a:lstStyle/>
        <a:p>
          <a:r>
            <a:rPr lang="en-US" dirty="0"/>
            <a:t>Manufacturing</a:t>
          </a:r>
        </a:p>
      </dgm:t>
    </dgm:pt>
    <dgm:pt modelId="{9B5F4AC6-CC1C-4CFC-8AD1-98BE0DFEA54A}" type="parTrans" cxnId="{1FD2377E-CA49-4297-AF23-B109AD3DDD7F}">
      <dgm:prSet/>
      <dgm:spPr/>
      <dgm:t>
        <a:bodyPr/>
        <a:lstStyle/>
        <a:p>
          <a:endParaRPr lang="en-US"/>
        </a:p>
      </dgm:t>
    </dgm:pt>
    <dgm:pt modelId="{7A69A5D1-67F1-4C06-8121-D1A201A0A903}" type="sibTrans" cxnId="{1FD2377E-CA49-4297-AF23-B109AD3DDD7F}">
      <dgm:prSet/>
      <dgm:spPr/>
      <dgm:t>
        <a:bodyPr/>
        <a:lstStyle/>
        <a:p>
          <a:endParaRPr lang="en-US"/>
        </a:p>
      </dgm:t>
    </dgm:pt>
    <dgm:pt modelId="{496F1340-0BC3-4893-B505-FEAB4CA0F147}">
      <dgm:prSet phldrT="[Text]"/>
      <dgm:spPr>
        <a:solidFill>
          <a:srgbClr val="00B0F0"/>
        </a:solidFill>
      </dgm:spPr>
      <dgm:t>
        <a:bodyPr/>
        <a:lstStyle/>
        <a:p>
          <a:r>
            <a:rPr lang="en-US" dirty="0"/>
            <a:t>SGA</a:t>
          </a:r>
        </a:p>
      </dgm:t>
    </dgm:pt>
    <dgm:pt modelId="{7BEE2848-8D64-4D70-9F57-2548CE572DAB}" type="parTrans" cxnId="{8B945E7A-E115-4374-80AA-752C7B2B1FE8}">
      <dgm:prSet/>
      <dgm:spPr/>
      <dgm:t>
        <a:bodyPr/>
        <a:lstStyle/>
        <a:p>
          <a:endParaRPr lang="en-US"/>
        </a:p>
      </dgm:t>
    </dgm:pt>
    <dgm:pt modelId="{CF601A5F-0913-413E-8D5D-22E830718E57}" type="sibTrans" cxnId="{8B945E7A-E115-4374-80AA-752C7B2B1FE8}">
      <dgm:prSet/>
      <dgm:spPr/>
      <dgm:t>
        <a:bodyPr/>
        <a:lstStyle/>
        <a:p>
          <a:endParaRPr lang="en-US"/>
        </a:p>
      </dgm:t>
    </dgm:pt>
    <dgm:pt modelId="{E2994755-F63F-43D3-8C27-098FBB9F660F}">
      <dgm:prSet phldrT="[Text]"/>
      <dgm:spPr/>
      <dgm:t>
        <a:bodyPr/>
        <a:lstStyle/>
        <a:p>
          <a:r>
            <a:rPr lang="en-US" dirty="0"/>
            <a:t>Inventory CC-###-IM</a:t>
          </a:r>
        </a:p>
      </dgm:t>
    </dgm:pt>
    <dgm:pt modelId="{11AEADDC-A49F-4DFA-85BE-5750AD2BC457}" type="parTrans" cxnId="{75B16A5B-F54F-47FF-94F5-C6864ACA8043}">
      <dgm:prSet/>
      <dgm:spPr/>
      <dgm:t>
        <a:bodyPr/>
        <a:lstStyle/>
        <a:p>
          <a:endParaRPr lang="en-US"/>
        </a:p>
      </dgm:t>
    </dgm:pt>
    <dgm:pt modelId="{209430E6-97D1-4919-8712-289D63430BE5}" type="sibTrans" cxnId="{75B16A5B-F54F-47FF-94F5-C6864ACA8043}">
      <dgm:prSet/>
      <dgm:spPr/>
      <dgm:t>
        <a:bodyPr/>
        <a:lstStyle/>
        <a:p>
          <a:endParaRPr lang="en-US"/>
        </a:p>
      </dgm:t>
    </dgm:pt>
    <dgm:pt modelId="{8C09CAAD-8A10-4DCC-861A-022C80304205}">
      <dgm:prSet phldrT="[Text]"/>
      <dgm:spPr/>
      <dgm:t>
        <a:bodyPr/>
        <a:lstStyle/>
        <a:p>
          <a:r>
            <a:rPr lang="en-US" dirty="0"/>
            <a:t>Quality CC-###-QC</a:t>
          </a:r>
        </a:p>
      </dgm:t>
    </dgm:pt>
    <dgm:pt modelId="{AF9168AE-E288-4248-A8F3-DB7EE985DA21}" type="parTrans" cxnId="{CDE55012-B5FA-46F9-994A-3EAF4958D141}">
      <dgm:prSet/>
      <dgm:spPr/>
      <dgm:t>
        <a:bodyPr/>
        <a:lstStyle/>
        <a:p>
          <a:endParaRPr lang="en-US"/>
        </a:p>
      </dgm:t>
    </dgm:pt>
    <dgm:pt modelId="{101229A1-F58F-478C-8639-D22C00C2B99D}" type="sibTrans" cxnId="{CDE55012-B5FA-46F9-994A-3EAF4958D141}">
      <dgm:prSet/>
      <dgm:spPr/>
      <dgm:t>
        <a:bodyPr/>
        <a:lstStyle/>
        <a:p>
          <a:endParaRPr lang="en-US"/>
        </a:p>
      </dgm:t>
    </dgm:pt>
    <dgm:pt modelId="{2E86AC05-20FA-4A9F-BFC2-78449F977471}">
      <dgm:prSet phldrT="[Text]"/>
      <dgm:spPr/>
      <dgm:t>
        <a:bodyPr/>
        <a:lstStyle/>
        <a:p>
          <a:r>
            <a:rPr lang="en-US" dirty="0"/>
            <a:t>Finance CC-###-FI</a:t>
          </a:r>
        </a:p>
      </dgm:t>
    </dgm:pt>
    <dgm:pt modelId="{B2820539-A13E-4D04-A563-CA55CE0FE994}" type="parTrans" cxnId="{2E85F5EA-0905-4AB5-808D-E4930C3570EA}">
      <dgm:prSet/>
      <dgm:spPr/>
      <dgm:t>
        <a:bodyPr/>
        <a:lstStyle/>
        <a:p>
          <a:endParaRPr lang="en-US"/>
        </a:p>
      </dgm:t>
    </dgm:pt>
    <dgm:pt modelId="{B34D957A-D371-4130-BB5A-29FA4C534136}" type="sibTrans" cxnId="{2E85F5EA-0905-4AB5-808D-E4930C3570EA}">
      <dgm:prSet/>
      <dgm:spPr/>
      <dgm:t>
        <a:bodyPr/>
        <a:lstStyle/>
        <a:p>
          <a:endParaRPr lang="en-US"/>
        </a:p>
      </dgm:t>
    </dgm:pt>
    <dgm:pt modelId="{58EB94E4-C388-4E1D-BC21-1FA74FE0FB88}">
      <dgm:prSet phldrT="[Text]"/>
      <dgm:spPr/>
      <dgm:t>
        <a:bodyPr/>
        <a:lstStyle/>
        <a:p>
          <a:r>
            <a:rPr lang="en-US" dirty="0"/>
            <a:t>IT CC-###-IT</a:t>
          </a:r>
        </a:p>
      </dgm:t>
    </dgm:pt>
    <dgm:pt modelId="{E7120788-A808-4C72-8057-F808871F6466}" type="parTrans" cxnId="{5403DBDC-84B6-43F7-99CF-07AAF8ACFB43}">
      <dgm:prSet/>
      <dgm:spPr/>
      <dgm:t>
        <a:bodyPr/>
        <a:lstStyle/>
        <a:p>
          <a:endParaRPr lang="en-US"/>
        </a:p>
      </dgm:t>
    </dgm:pt>
    <dgm:pt modelId="{B0581D69-0AF7-42CE-872B-BA908057D47C}" type="sibTrans" cxnId="{5403DBDC-84B6-43F7-99CF-07AAF8ACFB43}">
      <dgm:prSet/>
      <dgm:spPr/>
      <dgm:t>
        <a:bodyPr/>
        <a:lstStyle/>
        <a:p>
          <a:endParaRPr lang="en-US"/>
        </a:p>
      </dgm:t>
    </dgm:pt>
    <dgm:pt modelId="{7B60C7F5-DAFC-4ADA-BB9B-C63BEEECBCA4}">
      <dgm:prSet phldrT="[Text]"/>
      <dgm:spPr/>
      <dgm:t>
        <a:bodyPr/>
        <a:lstStyle/>
        <a:p>
          <a:r>
            <a:rPr lang="en-US" dirty="0"/>
            <a:t>HR CC-###-HR</a:t>
          </a:r>
        </a:p>
      </dgm:t>
    </dgm:pt>
    <dgm:pt modelId="{F6D129D8-A7D0-476E-AFCA-2C6A2583DE5A}" type="parTrans" cxnId="{82027859-ED0E-48F3-8EE4-F920E284181B}">
      <dgm:prSet/>
      <dgm:spPr/>
      <dgm:t>
        <a:bodyPr/>
        <a:lstStyle/>
        <a:p>
          <a:endParaRPr lang="en-US"/>
        </a:p>
      </dgm:t>
    </dgm:pt>
    <dgm:pt modelId="{434E1AA6-89DF-4EDF-8F8D-D49E0454DB34}" type="sibTrans" cxnId="{82027859-ED0E-48F3-8EE4-F920E284181B}">
      <dgm:prSet/>
      <dgm:spPr/>
      <dgm:t>
        <a:bodyPr/>
        <a:lstStyle/>
        <a:p>
          <a:endParaRPr lang="en-US"/>
        </a:p>
      </dgm:t>
    </dgm:pt>
    <dgm:pt modelId="{A7C37F9C-AE70-4F85-946A-263EBDFCDD84}" type="pres">
      <dgm:prSet presAssocID="{6BA655E2-2876-410D-9AFD-B912D2527884}" presName="hierChild1" presStyleCnt="0">
        <dgm:presLayoutVars>
          <dgm:orgChart val="1"/>
          <dgm:chPref val="1"/>
          <dgm:dir/>
          <dgm:animOne val="branch"/>
          <dgm:animLvl val="lvl"/>
          <dgm:resizeHandles/>
        </dgm:presLayoutVars>
      </dgm:prSet>
      <dgm:spPr/>
    </dgm:pt>
    <dgm:pt modelId="{B2DBAFD5-2756-4CAE-AEFF-CA459D4DB785}" type="pres">
      <dgm:prSet presAssocID="{488E05E7-E903-4AD9-B0FC-3F036D541F5E}" presName="hierRoot1" presStyleCnt="0">
        <dgm:presLayoutVars>
          <dgm:hierBranch val="init"/>
        </dgm:presLayoutVars>
      </dgm:prSet>
      <dgm:spPr/>
    </dgm:pt>
    <dgm:pt modelId="{8289617F-4921-4849-9422-BED8A09ED189}" type="pres">
      <dgm:prSet presAssocID="{488E05E7-E903-4AD9-B0FC-3F036D541F5E}" presName="rootComposite1" presStyleCnt="0"/>
      <dgm:spPr/>
    </dgm:pt>
    <dgm:pt modelId="{66F6C34A-ADFF-46CC-BB4A-CDB3BB3EB18D}" type="pres">
      <dgm:prSet presAssocID="{488E05E7-E903-4AD9-B0FC-3F036D541F5E}" presName="rootText1" presStyleLbl="node0" presStyleIdx="0" presStyleCnt="1">
        <dgm:presLayoutVars>
          <dgm:chPref val="3"/>
        </dgm:presLayoutVars>
      </dgm:prSet>
      <dgm:spPr/>
    </dgm:pt>
    <dgm:pt modelId="{143AAD35-B46B-405F-B852-F69B32B46FFF}" type="pres">
      <dgm:prSet presAssocID="{488E05E7-E903-4AD9-B0FC-3F036D541F5E}" presName="rootConnector1" presStyleLbl="node1" presStyleIdx="0" presStyleCnt="0"/>
      <dgm:spPr/>
    </dgm:pt>
    <dgm:pt modelId="{86A26E07-D7C7-450A-B376-C0C305FF2E80}" type="pres">
      <dgm:prSet presAssocID="{488E05E7-E903-4AD9-B0FC-3F036D541F5E}" presName="hierChild2" presStyleCnt="0"/>
      <dgm:spPr/>
    </dgm:pt>
    <dgm:pt modelId="{8000CD91-24D8-47D5-B375-FD7E8B1B747B}" type="pres">
      <dgm:prSet presAssocID="{9B5F4AC6-CC1C-4CFC-8AD1-98BE0DFEA54A}" presName="Name37" presStyleLbl="parChTrans1D2" presStyleIdx="0" presStyleCnt="2"/>
      <dgm:spPr/>
    </dgm:pt>
    <dgm:pt modelId="{9E0421E3-8081-480E-8ED4-FD511CC626A2}" type="pres">
      <dgm:prSet presAssocID="{552ADB53-7F16-4761-90D6-AB24FDAC42CC}" presName="hierRoot2" presStyleCnt="0">
        <dgm:presLayoutVars>
          <dgm:hierBranch val="init"/>
        </dgm:presLayoutVars>
      </dgm:prSet>
      <dgm:spPr/>
    </dgm:pt>
    <dgm:pt modelId="{96F3FAC3-8719-488D-9FDF-78B1FB60B0B4}" type="pres">
      <dgm:prSet presAssocID="{552ADB53-7F16-4761-90D6-AB24FDAC42CC}" presName="rootComposite" presStyleCnt="0"/>
      <dgm:spPr/>
    </dgm:pt>
    <dgm:pt modelId="{2B5AA47A-D4C1-4360-A415-B6651FA7CB28}" type="pres">
      <dgm:prSet presAssocID="{552ADB53-7F16-4761-90D6-AB24FDAC42CC}" presName="rootText" presStyleLbl="node2" presStyleIdx="0" presStyleCnt="2">
        <dgm:presLayoutVars>
          <dgm:chPref val="3"/>
        </dgm:presLayoutVars>
      </dgm:prSet>
      <dgm:spPr/>
    </dgm:pt>
    <dgm:pt modelId="{BA9B4B61-348E-4BA6-A1B5-1769591A8CCD}" type="pres">
      <dgm:prSet presAssocID="{552ADB53-7F16-4761-90D6-AB24FDAC42CC}" presName="rootConnector" presStyleLbl="node2" presStyleIdx="0" presStyleCnt="2"/>
      <dgm:spPr/>
    </dgm:pt>
    <dgm:pt modelId="{02559342-71E3-4D3D-88FD-DAAD65676CBF}" type="pres">
      <dgm:prSet presAssocID="{552ADB53-7F16-4761-90D6-AB24FDAC42CC}" presName="hierChild4" presStyleCnt="0"/>
      <dgm:spPr/>
    </dgm:pt>
    <dgm:pt modelId="{066D8693-71B5-4927-958B-F22BBC36C59E}" type="pres">
      <dgm:prSet presAssocID="{11AEADDC-A49F-4DFA-85BE-5750AD2BC457}" presName="Name37" presStyleLbl="parChTrans1D3" presStyleIdx="0" presStyleCnt="5"/>
      <dgm:spPr/>
    </dgm:pt>
    <dgm:pt modelId="{36796AAD-2771-4EAA-9816-206D7D5F83C5}" type="pres">
      <dgm:prSet presAssocID="{E2994755-F63F-43D3-8C27-098FBB9F660F}" presName="hierRoot2" presStyleCnt="0">
        <dgm:presLayoutVars>
          <dgm:hierBranch val="init"/>
        </dgm:presLayoutVars>
      </dgm:prSet>
      <dgm:spPr/>
    </dgm:pt>
    <dgm:pt modelId="{113D0058-6D59-43BC-A0B1-18CC39F4469F}" type="pres">
      <dgm:prSet presAssocID="{E2994755-F63F-43D3-8C27-098FBB9F660F}" presName="rootComposite" presStyleCnt="0"/>
      <dgm:spPr/>
    </dgm:pt>
    <dgm:pt modelId="{232F76DA-9737-49A3-87F6-9DCB2FB8B962}" type="pres">
      <dgm:prSet presAssocID="{E2994755-F63F-43D3-8C27-098FBB9F660F}" presName="rootText" presStyleLbl="node3" presStyleIdx="0" presStyleCnt="5">
        <dgm:presLayoutVars>
          <dgm:chPref val="3"/>
        </dgm:presLayoutVars>
      </dgm:prSet>
      <dgm:spPr/>
    </dgm:pt>
    <dgm:pt modelId="{2D0A2689-D1B2-47CD-84DD-16A60B8948CD}" type="pres">
      <dgm:prSet presAssocID="{E2994755-F63F-43D3-8C27-098FBB9F660F}" presName="rootConnector" presStyleLbl="node3" presStyleIdx="0" presStyleCnt="5"/>
      <dgm:spPr/>
    </dgm:pt>
    <dgm:pt modelId="{1C25D9E0-CB90-4513-AE13-B95A5B70FB5F}" type="pres">
      <dgm:prSet presAssocID="{E2994755-F63F-43D3-8C27-098FBB9F660F}" presName="hierChild4" presStyleCnt="0"/>
      <dgm:spPr/>
    </dgm:pt>
    <dgm:pt modelId="{68AA70EA-DBBF-4319-86AE-D9338AEC94ED}" type="pres">
      <dgm:prSet presAssocID="{E2994755-F63F-43D3-8C27-098FBB9F660F}" presName="hierChild5" presStyleCnt="0"/>
      <dgm:spPr/>
    </dgm:pt>
    <dgm:pt modelId="{F9C416B6-E9E3-4364-9FBF-EBEC49C2BCB4}" type="pres">
      <dgm:prSet presAssocID="{AF9168AE-E288-4248-A8F3-DB7EE985DA21}" presName="Name37" presStyleLbl="parChTrans1D3" presStyleIdx="1" presStyleCnt="5"/>
      <dgm:spPr/>
    </dgm:pt>
    <dgm:pt modelId="{8806B32B-B25E-42BF-B434-D99380FBDEDF}" type="pres">
      <dgm:prSet presAssocID="{8C09CAAD-8A10-4DCC-861A-022C80304205}" presName="hierRoot2" presStyleCnt="0">
        <dgm:presLayoutVars>
          <dgm:hierBranch val="init"/>
        </dgm:presLayoutVars>
      </dgm:prSet>
      <dgm:spPr/>
    </dgm:pt>
    <dgm:pt modelId="{0843D64F-8B72-42C3-8E20-DFDD8E657527}" type="pres">
      <dgm:prSet presAssocID="{8C09CAAD-8A10-4DCC-861A-022C80304205}" presName="rootComposite" presStyleCnt="0"/>
      <dgm:spPr/>
    </dgm:pt>
    <dgm:pt modelId="{391A60B2-6F6F-4D72-BD44-2185AD9C0774}" type="pres">
      <dgm:prSet presAssocID="{8C09CAAD-8A10-4DCC-861A-022C80304205}" presName="rootText" presStyleLbl="node3" presStyleIdx="1" presStyleCnt="5">
        <dgm:presLayoutVars>
          <dgm:chPref val="3"/>
        </dgm:presLayoutVars>
      </dgm:prSet>
      <dgm:spPr/>
    </dgm:pt>
    <dgm:pt modelId="{AA0E529C-4572-4366-A9F4-AC817F5483EA}" type="pres">
      <dgm:prSet presAssocID="{8C09CAAD-8A10-4DCC-861A-022C80304205}" presName="rootConnector" presStyleLbl="node3" presStyleIdx="1" presStyleCnt="5"/>
      <dgm:spPr/>
    </dgm:pt>
    <dgm:pt modelId="{56124D9E-8864-4F42-B47C-685044C87769}" type="pres">
      <dgm:prSet presAssocID="{8C09CAAD-8A10-4DCC-861A-022C80304205}" presName="hierChild4" presStyleCnt="0"/>
      <dgm:spPr/>
    </dgm:pt>
    <dgm:pt modelId="{C0A234D8-C081-4027-BCDE-CE3DD47DAF28}" type="pres">
      <dgm:prSet presAssocID="{8C09CAAD-8A10-4DCC-861A-022C80304205}" presName="hierChild5" presStyleCnt="0"/>
      <dgm:spPr/>
    </dgm:pt>
    <dgm:pt modelId="{C90688DC-21ED-4F2A-A50D-29B6DA955610}" type="pres">
      <dgm:prSet presAssocID="{552ADB53-7F16-4761-90D6-AB24FDAC42CC}" presName="hierChild5" presStyleCnt="0"/>
      <dgm:spPr/>
    </dgm:pt>
    <dgm:pt modelId="{B3DD8D73-D79B-4A6E-AA8E-C6307ED497A7}" type="pres">
      <dgm:prSet presAssocID="{7BEE2848-8D64-4D70-9F57-2548CE572DAB}" presName="Name37" presStyleLbl="parChTrans1D2" presStyleIdx="1" presStyleCnt="2"/>
      <dgm:spPr/>
    </dgm:pt>
    <dgm:pt modelId="{29BAD345-EF75-4681-937D-33EB6A73A7A6}" type="pres">
      <dgm:prSet presAssocID="{496F1340-0BC3-4893-B505-FEAB4CA0F147}" presName="hierRoot2" presStyleCnt="0">
        <dgm:presLayoutVars>
          <dgm:hierBranch val="init"/>
        </dgm:presLayoutVars>
      </dgm:prSet>
      <dgm:spPr/>
    </dgm:pt>
    <dgm:pt modelId="{7DC9C115-D225-490A-880A-C6298AA9117B}" type="pres">
      <dgm:prSet presAssocID="{496F1340-0BC3-4893-B505-FEAB4CA0F147}" presName="rootComposite" presStyleCnt="0"/>
      <dgm:spPr/>
    </dgm:pt>
    <dgm:pt modelId="{1C05809A-BB78-412E-972D-A549670E6632}" type="pres">
      <dgm:prSet presAssocID="{496F1340-0BC3-4893-B505-FEAB4CA0F147}" presName="rootText" presStyleLbl="node2" presStyleIdx="1" presStyleCnt="2">
        <dgm:presLayoutVars>
          <dgm:chPref val="3"/>
        </dgm:presLayoutVars>
      </dgm:prSet>
      <dgm:spPr/>
    </dgm:pt>
    <dgm:pt modelId="{8876F407-4D83-425A-8600-A691BF1DEEAF}" type="pres">
      <dgm:prSet presAssocID="{496F1340-0BC3-4893-B505-FEAB4CA0F147}" presName="rootConnector" presStyleLbl="node2" presStyleIdx="1" presStyleCnt="2"/>
      <dgm:spPr/>
    </dgm:pt>
    <dgm:pt modelId="{2927122C-8492-4335-8A93-13A66EDB077E}" type="pres">
      <dgm:prSet presAssocID="{496F1340-0BC3-4893-B505-FEAB4CA0F147}" presName="hierChild4" presStyleCnt="0"/>
      <dgm:spPr/>
    </dgm:pt>
    <dgm:pt modelId="{39C757C0-FF9B-4815-BCD8-40F46C259E06}" type="pres">
      <dgm:prSet presAssocID="{B2820539-A13E-4D04-A563-CA55CE0FE994}" presName="Name37" presStyleLbl="parChTrans1D3" presStyleIdx="2" presStyleCnt="5"/>
      <dgm:spPr/>
    </dgm:pt>
    <dgm:pt modelId="{16ECBAA9-7115-4CC2-94B8-734E894F6700}" type="pres">
      <dgm:prSet presAssocID="{2E86AC05-20FA-4A9F-BFC2-78449F977471}" presName="hierRoot2" presStyleCnt="0">
        <dgm:presLayoutVars>
          <dgm:hierBranch val="init"/>
        </dgm:presLayoutVars>
      </dgm:prSet>
      <dgm:spPr/>
    </dgm:pt>
    <dgm:pt modelId="{F42BD18D-4EF4-454F-A388-5A6A8D295591}" type="pres">
      <dgm:prSet presAssocID="{2E86AC05-20FA-4A9F-BFC2-78449F977471}" presName="rootComposite" presStyleCnt="0"/>
      <dgm:spPr/>
    </dgm:pt>
    <dgm:pt modelId="{92608B51-F258-4AF2-9646-E9EFD72537EC}" type="pres">
      <dgm:prSet presAssocID="{2E86AC05-20FA-4A9F-BFC2-78449F977471}" presName="rootText" presStyleLbl="node3" presStyleIdx="2" presStyleCnt="5">
        <dgm:presLayoutVars>
          <dgm:chPref val="3"/>
        </dgm:presLayoutVars>
      </dgm:prSet>
      <dgm:spPr/>
    </dgm:pt>
    <dgm:pt modelId="{820BF7F6-4C02-49E4-88C0-1D94068FEADF}" type="pres">
      <dgm:prSet presAssocID="{2E86AC05-20FA-4A9F-BFC2-78449F977471}" presName="rootConnector" presStyleLbl="node3" presStyleIdx="2" presStyleCnt="5"/>
      <dgm:spPr/>
    </dgm:pt>
    <dgm:pt modelId="{9DE2E67B-B6E8-40CB-AF2A-253DB6BC3174}" type="pres">
      <dgm:prSet presAssocID="{2E86AC05-20FA-4A9F-BFC2-78449F977471}" presName="hierChild4" presStyleCnt="0"/>
      <dgm:spPr/>
    </dgm:pt>
    <dgm:pt modelId="{E97AF9F4-3ABF-4033-93E9-14A7C70E7F83}" type="pres">
      <dgm:prSet presAssocID="{2E86AC05-20FA-4A9F-BFC2-78449F977471}" presName="hierChild5" presStyleCnt="0"/>
      <dgm:spPr/>
    </dgm:pt>
    <dgm:pt modelId="{B7DE2BEB-EEAE-45C9-A020-59AABB845E38}" type="pres">
      <dgm:prSet presAssocID="{E7120788-A808-4C72-8057-F808871F6466}" presName="Name37" presStyleLbl="parChTrans1D3" presStyleIdx="3" presStyleCnt="5"/>
      <dgm:spPr/>
    </dgm:pt>
    <dgm:pt modelId="{FBADBEF5-379D-436E-AFA5-9DE285874895}" type="pres">
      <dgm:prSet presAssocID="{58EB94E4-C388-4E1D-BC21-1FA74FE0FB88}" presName="hierRoot2" presStyleCnt="0">
        <dgm:presLayoutVars>
          <dgm:hierBranch val="init"/>
        </dgm:presLayoutVars>
      </dgm:prSet>
      <dgm:spPr/>
    </dgm:pt>
    <dgm:pt modelId="{3ECB49DD-13A9-49F0-A016-C3E88CEF3C45}" type="pres">
      <dgm:prSet presAssocID="{58EB94E4-C388-4E1D-BC21-1FA74FE0FB88}" presName="rootComposite" presStyleCnt="0"/>
      <dgm:spPr/>
    </dgm:pt>
    <dgm:pt modelId="{D18AC5EF-12CA-4ECD-B1D1-468D49F7DF8D}" type="pres">
      <dgm:prSet presAssocID="{58EB94E4-C388-4E1D-BC21-1FA74FE0FB88}" presName="rootText" presStyleLbl="node3" presStyleIdx="3" presStyleCnt="5">
        <dgm:presLayoutVars>
          <dgm:chPref val="3"/>
        </dgm:presLayoutVars>
      </dgm:prSet>
      <dgm:spPr/>
    </dgm:pt>
    <dgm:pt modelId="{247FD3C1-C2E6-4893-9FA5-E851FA6841EF}" type="pres">
      <dgm:prSet presAssocID="{58EB94E4-C388-4E1D-BC21-1FA74FE0FB88}" presName="rootConnector" presStyleLbl="node3" presStyleIdx="3" presStyleCnt="5"/>
      <dgm:spPr/>
    </dgm:pt>
    <dgm:pt modelId="{3A26BA3E-2787-4299-8F7D-029E83CC9760}" type="pres">
      <dgm:prSet presAssocID="{58EB94E4-C388-4E1D-BC21-1FA74FE0FB88}" presName="hierChild4" presStyleCnt="0"/>
      <dgm:spPr/>
    </dgm:pt>
    <dgm:pt modelId="{19FF3CAB-7DA6-4618-B3BC-236F80D92819}" type="pres">
      <dgm:prSet presAssocID="{58EB94E4-C388-4E1D-BC21-1FA74FE0FB88}" presName="hierChild5" presStyleCnt="0"/>
      <dgm:spPr/>
    </dgm:pt>
    <dgm:pt modelId="{9EDBDAC2-F264-4029-9CAD-9F47FC108F45}" type="pres">
      <dgm:prSet presAssocID="{F6D129D8-A7D0-476E-AFCA-2C6A2583DE5A}" presName="Name37" presStyleLbl="parChTrans1D3" presStyleIdx="4" presStyleCnt="5"/>
      <dgm:spPr/>
    </dgm:pt>
    <dgm:pt modelId="{84446B68-4ED1-4793-ACBF-19C63E971443}" type="pres">
      <dgm:prSet presAssocID="{7B60C7F5-DAFC-4ADA-BB9B-C63BEEECBCA4}" presName="hierRoot2" presStyleCnt="0">
        <dgm:presLayoutVars>
          <dgm:hierBranch val="init"/>
        </dgm:presLayoutVars>
      </dgm:prSet>
      <dgm:spPr/>
    </dgm:pt>
    <dgm:pt modelId="{9DD206EB-5F0D-470D-9709-76F71FA826CE}" type="pres">
      <dgm:prSet presAssocID="{7B60C7F5-DAFC-4ADA-BB9B-C63BEEECBCA4}" presName="rootComposite" presStyleCnt="0"/>
      <dgm:spPr/>
    </dgm:pt>
    <dgm:pt modelId="{7B34B2C1-2596-48E3-9E0E-E46A1C4A9FC8}" type="pres">
      <dgm:prSet presAssocID="{7B60C7F5-DAFC-4ADA-BB9B-C63BEEECBCA4}" presName="rootText" presStyleLbl="node3" presStyleIdx="4" presStyleCnt="5" custLinFactNeighborX="-4826" custLinFactNeighborY="-11874">
        <dgm:presLayoutVars>
          <dgm:chPref val="3"/>
        </dgm:presLayoutVars>
      </dgm:prSet>
      <dgm:spPr/>
    </dgm:pt>
    <dgm:pt modelId="{86442B30-ED57-432D-A627-6F81C59AB211}" type="pres">
      <dgm:prSet presAssocID="{7B60C7F5-DAFC-4ADA-BB9B-C63BEEECBCA4}" presName="rootConnector" presStyleLbl="node3" presStyleIdx="4" presStyleCnt="5"/>
      <dgm:spPr/>
    </dgm:pt>
    <dgm:pt modelId="{E4D92E6C-EDF7-473D-B20D-39F90AB90C97}" type="pres">
      <dgm:prSet presAssocID="{7B60C7F5-DAFC-4ADA-BB9B-C63BEEECBCA4}" presName="hierChild4" presStyleCnt="0"/>
      <dgm:spPr/>
    </dgm:pt>
    <dgm:pt modelId="{4029F295-ED7C-4C08-B8E7-237F42D22B38}" type="pres">
      <dgm:prSet presAssocID="{7B60C7F5-DAFC-4ADA-BB9B-C63BEEECBCA4}" presName="hierChild5" presStyleCnt="0"/>
      <dgm:spPr/>
    </dgm:pt>
    <dgm:pt modelId="{1D7B23ED-12EE-462F-B434-AF88CDF857C5}" type="pres">
      <dgm:prSet presAssocID="{496F1340-0BC3-4893-B505-FEAB4CA0F147}" presName="hierChild5" presStyleCnt="0"/>
      <dgm:spPr/>
    </dgm:pt>
    <dgm:pt modelId="{B8C13E54-8F2A-403C-9573-C48E380AABEB}" type="pres">
      <dgm:prSet presAssocID="{488E05E7-E903-4AD9-B0FC-3F036D541F5E}" presName="hierChild3" presStyleCnt="0"/>
      <dgm:spPr/>
    </dgm:pt>
  </dgm:ptLst>
  <dgm:cxnLst>
    <dgm:cxn modelId="{CDE55012-B5FA-46F9-994A-3EAF4958D141}" srcId="{552ADB53-7F16-4761-90D6-AB24FDAC42CC}" destId="{8C09CAAD-8A10-4DCC-861A-022C80304205}" srcOrd="1" destOrd="0" parTransId="{AF9168AE-E288-4248-A8F3-DB7EE985DA21}" sibTransId="{101229A1-F58F-478C-8639-D22C00C2B99D}"/>
    <dgm:cxn modelId="{32E61514-22AF-42EE-AFA4-54923498335F}" type="presOf" srcId="{488E05E7-E903-4AD9-B0FC-3F036D541F5E}" destId="{66F6C34A-ADFF-46CC-BB4A-CDB3BB3EB18D}" srcOrd="0" destOrd="0" presId="urn:microsoft.com/office/officeart/2005/8/layout/orgChart1"/>
    <dgm:cxn modelId="{9BE07E14-6E72-453D-8D0B-F61ED958D6C6}" type="presOf" srcId="{E7120788-A808-4C72-8057-F808871F6466}" destId="{B7DE2BEB-EEAE-45C9-A020-59AABB845E38}" srcOrd="0" destOrd="0" presId="urn:microsoft.com/office/officeart/2005/8/layout/orgChart1"/>
    <dgm:cxn modelId="{002FC518-C34E-4AD1-A27D-96B17D218751}" type="presOf" srcId="{2E86AC05-20FA-4A9F-BFC2-78449F977471}" destId="{820BF7F6-4C02-49E4-88C0-1D94068FEADF}" srcOrd="1" destOrd="0" presId="urn:microsoft.com/office/officeart/2005/8/layout/orgChart1"/>
    <dgm:cxn modelId="{56EC1A26-4719-41DE-BC57-9BB211C116FC}" type="presOf" srcId="{488E05E7-E903-4AD9-B0FC-3F036D541F5E}" destId="{143AAD35-B46B-405F-B852-F69B32B46FFF}" srcOrd="1" destOrd="0" presId="urn:microsoft.com/office/officeart/2005/8/layout/orgChart1"/>
    <dgm:cxn modelId="{C37AC426-46B4-4B1C-AB0A-934BFAFA5342}" type="presOf" srcId="{2E86AC05-20FA-4A9F-BFC2-78449F977471}" destId="{92608B51-F258-4AF2-9646-E9EFD72537EC}" srcOrd="0" destOrd="0" presId="urn:microsoft.com/office/officeart/2005/8/layout/orgChart1"/>
    <dgm:cxn modelId="{5821A630-9826-4B78-A434-8A3FB06024C8}" type="presOf" srcId="{8C09CAAD-8A10-4DCC-861A-022C80304205}" destId="{AA0E529C-4572-4366-A9F4-AC817F5483EA}" srcOrd="1" destOrd="0" presId="urn:microsoft.com/office/officeart/2005/8/layout/orgChart1"/>
    <dgm:cxn modelId="{6F7EE132-2B7D-46A3-B95B-55BAD687A627}" type="presOf" srcId="{F6D129D8-A7D0-476E-AFCA-2C6A2583DE5A}" destId="{9EDBDAC2-F264-4029-9CAD-9F47FC108F45}" srcOrd="0" destOrd="0" presId="urn:microsoft.com/office/officeart/2005/8/layout/orgChart1"/>
    <dgm:cxn modelId="{5F0C3443-3EC8-4C47-AD2A-B694A0133914}" type="presOf" srcId="{E2994755-F63F-43D3-8C27-098FBB9F660F}" destId="{2D0A2689-D1B2-47CD-84DD-16A60B8948CD}" srcOrd="1" destOrd="0" presId="urn:microsoft.com/office/officeart/2005/8/layout/orgChart1"/>
    <dgm:cxn modelId="{45EC8458-7FE8-4B13-AC67-E9D8ABF035B9}" type="presOf" srcId="{552ADB53-7F16-4761-90D6-AB24FDAC42CC}" destId="{BA9B4B61-348E-4BA6-A1B5-1769591A8CCD}" srcOrd="1" destOrd="0" presId="urn:microsoft.com/office/officeart/2005/8/layout/orgChart1"/>
    <dgm:cxn modelId="{82027859-ED0E-48F3-8EE4-F920E284181B}" srcId="{496F1340-0BC3-4893-B505-FEAB4CA0F147}" destId="{7B60C7F5-DAFC-4ADA-BB9B-C63BEEECBCA4}" srcOrd="2" destOrd="0" parTransId="{F6D129D8-A7D0-476E-AFCA-2C6A2583DE5A}" sibTransId="{434E1AA6-89DF-4EDF-8F8D-D49E0454DB34}"/>
    <dgm:cxn modelId="{75B16A5B-F54F-47FF-94F5-C6864ACA8043}" srcId="{552ADB53-7F16-4761-90D6-AB24FDAC42CC}" destId="{E2994755-F63F-43D3-8C27-098FBB9F660F}" srcOrd="0" destOrd="0" parTransId="{11AEADDC-A49F-4DFA-85BE-5750AD2BC457}" sibTransId="{209430E6-97D1-4919-8712-289D63430BE5}"/>
    <dgm:cxn modelId="{B1C15664-6EF2-4990-8B17-CE05A22DB280}" type="presOf" srcId="{7B60C7F5-DAFC-4ADA-BB9B-C63BEEECBCA4}" destId="{7B34B2C1-2596-48E3-9E0E-E46A1C4A9FC8}" srcOrd="0" destOrd="0" presId="urn:microsoft.com/office/officeart/2005/8/layout/orgChart1"/>
    <dgm:cxn modelId="{79C4197A-0032-49DC-B6CF-C6FA1341B9E6}" type="presOf" srcId="{9B5F4AC6-CC1C-4CFC-8AD1-98BE0DFEA54A}" destId="{8000CD91-24D8-47D5-B375-FD7E8B1B747B}" srcOrd="0" destOrd="0" presId="urn:microsoft.com/office/officeart/2005/8/layout/orgChart1"/>
    <dgm:cxn modelId="{8B945E7A-E115-4374-80AA-752C7B2B1FE8}" srcId="{488E05E7-E903-4AD9-B0FC-3F036D541F5E}" destId="{496F1340-0BC3-4893-B505-FEAB4CA0F147}" srcOrd="1" destOrd="0" parTransId="{7BEE2848-8D64-4D70-9F57-2548CE572DAB}" sibTransId="{CF601A5F-0913-413E-8D5D-22E830718E57}"/>
    <dgm:cxn modelId="{1FD2377E-CA49-4297-AF23-B109AD3DDD7F}" srcId="{488E05E7-E903-4AD9-B0FC-3F036D541F5E}" destId="{552ADB53-7F16-4761-90D6-AB24FDAC42CC}" srcOrd="0" destOrd="0" parTransId="{9B5F4AC6-CC1C-4CFC-8AD1-98BE0DFEA54A}" sibTransId="{7A69A5D1-67F1-4C06-8121-D1A201A0A903}"/>
    <dgm:cxn modelId="{DF8A0F8E-6A0F-4D9A-BC3E-5DDBAF9EFBED}" type="presOf" srcId="{6BA655E2-2876-410D-9AFD-B912D2527884}" destId="{A7C37F9C-AE70-4F85-946A-263EBDFCDD84}" srcOrd="0" destOrd="0" presId="urn:microsoft.com/office/officeart/2005/8/layout/orgChart1"/>
    <dgm:cxn modelId="{764A829C-BE25-4FE7-89DE-AFDC83347EE1}" type="presOf" srcId="{496F1340-0BC3-4893-B505-FEAB4CA0F147}" destId="{1C05809A-BB78-412E-972D-A549670E6632}" srcOrd="0" destOrd="0" presId="urn:microsoft.com/office/officeart/2005/8/layout/orgChart1"/>
    <dgm:cxn modelId="{37DF539D-8B41-45DA-923D-A81865DD6FA4}" type="presOf" srcId="{552ADB53-7F16-4761-90D6-AB24FDAC42CC}" destId="{2B5AA47A-D4C1-4360-A415-B6651FA7CB28}" srcOrd="0" destOrd="0" presId="urn:microsoft.com/office/officeart/2005/8/layout/orgChart1"/>
    <dgm:cxn modelId="{9A8788BD-4B20-41F4-BFAF-4F545A9FAE80}" type="presOf" srcId="{496F1340-0BC3-4893-B505-FEAB4CA0F147}" destId="{8876F407-4D83-425A-8600-A691BF1DEEAF}" srcOrd="1" destOrd="0" presId="urn:microsoft.com/office/officeart/2005/8/layout/orgChart1"/>
    <dgm:cxn modelId="{BF5BB5C0-5D5B-4ED0-A7DA-8FC9E0FEDD99}" srcId="{6BA655E2-2876-410D-9AFD-B912D2527884}" destId="{488E05E7-E903-4AD9-B0FC-3F036D541F5E}" srcOrd="0" destOrd="0" parTransId="{A28E080F-2210-4D56-BF39-46E4E7BE5BB1}" sibTransId="{DC6A44C4-3999-4902-9B35-2826671A9E74}"/>
    <dgm:cxn modelId="{5403DBDC-84B6-43F7-99CF-07AAF8ACFB43}" srcId="{496F1340-0BC3-4893-B505-FEAB4CA0F147}" destId="{58EB94E4-C388-4E1D-BC21-1FA74FE0FB88}" srcOrd="1" destOrd="0" parTransId="{E7120788-A808-4C72-8057-F808871F6466}" sibTransId="{B0581D69-0AF7-42CE-872B-BA908057D47C}"/>
    <dgm:cxn modelId="{4BE441DE-8155-4789-9277-883BF7690C57}" type="presOf" srcId="{11AEADDC-A49F-4DFA-85BE-5750AD2BC457}" destId="{066D8693-71B5-4927-958B-F22BBC36C59E}" srcOrd="0" destOrd="0" presId="urn:microsoft.com/office/officeart/2005/8/layout/orgChart1"/>
    <dgm:cxn modelId="{799D1FDF-A813-45A7-B741-2E8A4ADCC56A}" type="presOf" srcId="{58EB94E4-C388-4E1D-BC21-1FA74FE0FB88}" destId="{247FD3C1-C2E6-4893-9FA5-E851FA6841EF}" srcOrd="1" destOrd="0" presId="urn:microsoft.com/office/officeart/2005/8/layout/orgChart1"/>
    <dgm:cxn modelId="{5135CADF-902F-4BFC-8E05-9E882A727C6E}" type="presOf" srcId="{E2994755-F63F-43D3-8C27-098FBB9F660F}" destId="{232F76DA-9737-49A3-87F6-9DCB2FB8B962}" srcOrd="0" destOrd="0" presId="urn:microsoft.com/office/officeart/2005/8/layout/orgChart1"/>
    <dgm:cxn modelId="{A90E14E2-736F-4B85-B1A0-592D1E311BA4}" type="presOf" srcId="{B2820539-A13E-4D04-A563-CA55CE0FE994}" destId="{39C757C0-FF9B-4815-BCD8-40F46C259E06}" srcOrd="0" destOrd="0" presId="urn:microsoft.com/office/officeart/2005/8/layout/orgChart1"/>
    <dgm:cxn modelId="{6A8D2BE2-A825-4499-981B-419471C312FF}" type="presOf" srcId="{8C09CAAD-8A10-4DCC-861A-022C80304205}" destId="{391A60B2-6F6F-4D72-BD44-2185AD9C0774}" srcOrd="0" destOrd="0" presId="urn:microsoft.com/office/officeart/2005/8/layout/orgChart1"/>
    <dgm:cxn modelId="{71BB38E9-F56D-4548-96AE-DB5A75213F70}" type="presOf" srcId="{AF9168AE-E288-4248-A8F3-DB7EE985DA21}" destId="{F9C416B6-E9E3-4364-9FBF-EBEC49C2BCB4}" srcOrd="0" destOrd="0" presId="urn:microsoft.com/office/officeart/2005/8/layout/orgChart1"/>
    <dgm:cxn modelId="{2E85F5EA-0905-4AB5-808D-E4930C3570EA}" srcId="{496F1340-0BC3-4893-B505-FEAB4CA0F147}" destId="{2E86AC05-20FA-4A9F-BFC2-78449F977471}" srcOrd="0" destOrd="0" parTransId="{B2820539-A13E-4D04-A563-CA55CE0FE994}" sibTransId="{B34D957A-D371-4130-BB5A-29FA4C534136}"/>
    <dgm:cxn modelId="{C9BC45F0-88ED-4214-A3E8-6759F9143E1F}" type="presOf" srcId="{7BEE2848-8D64-4D70-9F57-2548CE572DAB}" destId="{B3DD8D73-D79B-4A6E-AA8E-C6307ED497A7}" srcOrd="0" destOrd="0" presId="urn:microsoft.com/office/officeart/2005/8/layout/orgChart1"/>
    <dgm:cxn modelId="{1AEF21FA-B3C9-4917-A316-239FCD70A93E}" type="presOf" srcId="{7B60C7F5-DAFC-4ADA-BB9B-C63BEEECBCA4}" destId="{86442B30-ED57-432D-A627-6F81C59AB211}" srcOrd="1" destOrd="0" presId="urn:microsoft.com/office/officeart/2005/8/layout/orgChart1"/>
    <dgm:cxn modelId="{60335EFC-FB13-4262-BB42-0D5A6AB665E4}" type="presOf" srcId="{58EB94E4-C388-4E1D-BC21-1FA74FE0FB88}" destId="{D18AC5EF-12CA-4ECD-B1D1-468D49F7DF8D}" srcOrd="0" destOrd="0" presId="urn:microsoft.com/office/officeart/2005/8/layout/orgChart1"/>
    <dgm:cxn modelId="{02E8EB02-4C19-47FA-B95F-CDCB55C78AE2}" type="presParOf" srcId="{A7C37F9C-AE70-4F85-946A-263EBDFCDD84}" destId="{B2DBAFD5-2756-4CAE-AEFF-CA459D4DB785}" srcOrd="0" destOrd="0" presId="urn:microsoft.com/office/officeart/2005/8/layout/orgChart1"/>
    <dgm:cxn modelId="{6A19ED71-55E1-4242-BB7C-EFAC430CF270}" type="presParOf" srcId="{B2DBAFD5-2756-4CAE-AEFF-CA459D4DB785}" destId="{8289617F-4921-4849-9422-BED8A09ED189}" srcOrd="0" destOrd="0" presId="urn:microsoft.com/office/officeart/2005/8/layout/orgChart1"/>
    <dgm:cxn modelId="{91D9DA79-30B3-4D57-8DBC-3EFA5208DECF}" type="presParOf" srcId="{8289617F-4921-4849-9422-BED8A09ED189}" destId="{66F6C34A-ADFF-46CC-BB4A-CDB3BB3EB18D}" srcOrd="0" destOrd="0" presId="urn:microsoft.com/office/officeart/2005/8/layout/orgChart1"/>
    <dgm:cxn modelId="{D8FB0208-6180-4E7B-9500-D24DB419F28E}" type="presParOf" srcId="{8289617F-4921-4849-9422-BED8A09ED189}" destId="{143AAD35-B46B-405F-B852-F69B32B46FFF}" srcOrd="1" destOrd="0" presId="urn:microsoft.com/office/officeart/2005/8/layout/orgChart1"/>
    <dgm:cxn modelId="{74D531B0-BABA-4DEA-A5C7-3115693DB4CF}" type="presParOf" srcId="{B2DBAFD5-2756-4CAE-AEFF-CA459D4DB785}" destId="{86A26E07-D7C7-450A-B376-C0C305FF2E80}" srcOrd="1" destOrd="0" presId="urn:microsoft.com/office/officeart/2005/8/layout/orgChart1"/>
    <dgm:cxn modelId="{BB6BE9F1-D456-4FDF-B1FD-09591075EA5A}" type="presParOf" srcId="{86A26E07-D7C7-450A-B376-C0C305FF2E80}" destId="{8000CD91-24D8-47D5-B375-FD7E8B1B747B}" srcOrd="0" destOrd="0" presId="urn:microsoft.com/office/officeart/2005/8/layout/orgChart1"/>
    <dgm:cxn modelId="{3FB0A045-6438-4F60-BEAA-14334B7CE918}" type="presParOf" srcId="{86A26E07-D7C7-450A-B376-C0C305FF2E80}" destId="{9E0421E3-8081-480E-8ED4-FD511CC626A2}" srcOrd="1" destOrd="0" presId="urn:microsoft.com/office/officeart/2005/8/layout/orgChart1"/>
    <dgm:cxn modelId="{618E1E90-31A9-430B-8BEE-5F9DB7559ECD}" type="presParOf" srcId="{9E0421E3-8081-480E-8ED4-FD511CC626A2}" destId="{96F3FAC3-8719-488D-9FDF-78B1FB60B0B4}" srcOrd="0" destOrd="0" presId="urn:microsoft.com/office/officeart/2005/8/layout/orgChart1"/>
    <dgm:cxn modelId="{69C5F44A-58E1-4C44-880A-4AFCD4782ED2}" type="presParOf" srcId="{96F3FAC3-8719-488D-9FDF-78B1FB60B0B4}" destId="{2B5AA47A-D4C1-4360-A415-B6651FA7CB28}" srcOrd="0" destOrd="0" presId="urn:microsoft.com/office/officeart/2005/8/layout/orgChart1"/>
    <dgm:cxn modelId="{5BD30261-2CDA-49CB-A12C-4007EBBEC52A}" type="presParOf" srcId="{96F3FAC3-8719-488D-9FDF-78B1FB60B0B4}" destId="{BA9B4B61-348E-4BA6-A1B5-1769591A8CCD}" srcOrd="1" destOrd="0" presId="urn:microsoft.com/office/officeart/2005/8/layout/orgChart1"/>
    <dgm:cxn modelId="{C3E03CA9-68C8-4306-9E57-E68DEB0A2F15}" type="presParOf" srcId="{9E0421E3-8081-480E-8ED4-FD511CC626A2}" destId="{02559342-71E3-4D3D-88FD-DAAD65676CBF}" srcOrd="1" destOrd="0" presId="urn:microsoft.com/office/officeart/2005/8/layout/orgChart1"/>
    <dgm:cxn modelId="{FC2F62FE-DF92-433A-95C1-E542AA162CAA}" type="presParOf" srcId="{02559342-71E3-4D3D-88FD-DAAD65676CBF}" destId="{066D8693-71B5-4927-958B-F22BBC36C59E}" srcOrd="0" destOrd="0" presId="urn:microsoft.com/office/officeart/2005/8/layout/orgChart1"/>
    <dgm:cxn modelId="{0940381B-BD5A-4015-9518-67206E156F5D}" type="presParOf" srcId="{02559342-71E3-4D3D-88FD-DAAD65676CBF}" destId="{36796AAD-2771-4EAA-9816-206D7D5F83C5}" srcOrd="1" destOrd="0" presId="urn:microsoft.com/office/officeart/2005/8/layout/orgChart1"/>
    <dgm:cxn modelId="{F43FC887-B1B7-4768-B796-093E73568859}" type="presParOf" srcId="{36796AAD-2771-4EAA-9816-206D7D5F83C5}" destId="{113D0058-6D59-43BC-A0B1-18CC39F4469F}" srcOrd="0" destOrd="0" presId="urn:microsoft.com/office/officeart/2005/8/layout/orgChart1"/>
    <dgm:cxn modelId="{4893D64B-0008-4B57-BD16-4EB643D4867E}" type="presParOf" srcId="{113D0058-6D59-43BC-A0B1-18CC39F4469F}" destId="{232F76DA-9737-49A3-87F6-9DCB2FB8B962}" srcOrd="0" destOrd="0" presId="urn:microsoft.com/office/officeart/2005/8/layout/orgChart1"/>
    <dgm:cxn modelId="{80967AFB-42DC-4ED6-99D2-5E40C831B843}" type="presParOf" srcId="{113D0058-6D59-43BC-A0B1-18CC39F4469F}" destId="{2D0A2689-D1B2-47CD-84DD-16A60B8948CD}" srcOrd="1" destOrd="0" presId="urn:microsoft.com/office/officeart/2005/8/layout/orgChart1"/>
    <dgm:cxn modelId="{EDC2CB08-509E-423A-A57F-B1D2DC2C19B8}" type="presParOf" srcId="{36796AAD-2771-4EAA-9816-206D7D5F83C5}" destId="{1C25D9E0-CB90-4513-AE13-B95A5B70FB5F}" srcOrd="1" destOrd="0" presId="urn:microsoft.com/office/officeart/2005/8/layout/orgChart1"/>
    <dgm:cxn modelId="{7E90F7BD-8AAD-41A3-A59E-142E28ECE481}" type="presParOf" srcId="{36796AAD-2771-4EAA-9816-206D7D5F83C5}" destId="{68AA70EA-DBBF-4319-86AE-D9338AEC94ED}" srcOrd="2" destOrd="0" presId="urn:microsoft.com/office/officeart/2005/8/layout/orgChart1"/>
    <dgm:cxn modelId="{71D47319-B6C6-467F-AC87-ED25373E4793}" type="presParOf" srcId="{02559342-71E3-4D3D-88FD-DAAD65676CBF}" destId="{F9C416B6-E9E3-4364-9FBF-EBEC49C2BCB4}" srcOrd="2" destOrd="0" presId="urn:microsoft.com/office/officeart/2005/8/layout/orgChart1"/>
    <dgm:cxn modelId="{E2ACAC33-0603-459A-83EA-F4FD8CCB78E0}" type="presParOf" srcId="{02559342-71E3-4D3D-88FD-DAAD65676CBF}" destId="{8806B32B-B25E-42BF-B434-D99380FBDEDF}" srcOrd="3" destOrd="0" presId="urn:microsoft.com/office/officeart/2005/8/layout/orgChart1"/>
    <dgm:cxn modelId="{8AC1B4AF-C2DA-4726-A7F8-38C04B573A4B}" type="presParOf" srcId="{8806B32B-B25E-42BF-B434-D99380FBDEDF}" destId="{0843D64F-8B72-42C3-8E20-DFDD8E657527}" srcOrd="0" destOrd="0" presId="urn:microsoft.com/office/officeart/2005/8/layout/orgChart1"/>
    <dgm:cxn modelId="{04BEFD0C-32F8-41C1-8EFF-B318E2D5BDA5}" type="presParOf" srcId="{0843D64F-8B72-42C3-8E20-DFDD8E657527}" destId="{391A60B2-6F6F-4D72-BD44-2185AD9C0774}" srcOrd="0" destOrd="0" presId="urn:microsoft.com/office/officeart/2005/8/layout/orgChart1"/>
    <dgm:cxn modelId="{8A383A3F-2E93-4D58-97A1-B7AF01C9AB6F}" type="presParOf" srcId="{0843D64F-8B72-42C3-8E20-DFDD8E657527}" destId="{AA0E529C-4572-4366-A9F4-AC817F5483EA}" srcOrd="1" destOrd="0" presId="urn:microsoft.com/office/officeart/2005/8/layout/orgChart1"/>
    <dgm:cxn modelId="{2E75C033-7755-439D-B12F-815EDD27A609}" type="presParOf" srcId="{8806B32B-B25E-42BF-B434-D99380FBDEDF}" destId="{56124D9E-8864-4F42-B47C-685044C87769}" srcOrd="1" destOrd="0" presId="urn:microsoft.com/office/officeart/2005/8/layout/orgChart1"/>
    <dgm:cxn modelId="{0DF443BC-7D33-4D8A-B7E0-FA5A8A3D5FFB}" type="presParOf" srcId="{8806B32B-B25E-42BF-B434-D99380FBDEDF}" destId="{C0A234D8-C081-4027-BCDE-CE3DD47DAF28}" srcOrd="2" destOrd="0" presId="urn:microsoft.com/office/officeart/2005/8/layout/orgChart1"/>
    <dgm:cxn modelId="{A09341B7-D085-48D5-B6CD-92869EE9B929}" type="presParOf" srcId="{9E0421E3-8081-480E-8ED4-FD511CC626A2}" destId="{C90688DC-21ED-4F2A-A50D-29B6DA955610}" srcOrd="2" destOrd="0" presId="urn:microsoft.com/office/officeart/2005/8/layout/orgChart1"/>
    <dgm:cxn modelId="{743E62AC-0611-4E02-B7AD-D61D9469A71D}" type="presParOf" srcId="{86A26E07-D7C7-450A-B376-C0C305FF2E80}" destId="{B3DD8D73-D79B-4A6E-AA8E-C6307ED497A7}" srcOrd="2" destOrd="0" presId="urn:microsoft.com/office/officeart/2005/8/layout/orgChart1"/>
    <dgm:cxn modelId="{1F8514D1-8E8C-4850-9AB5-5CD44B1DCB30}" type="presParOf" srcId="{86A26E07-D7C7-450A-B376-C0C305FF2E80}" destId="{29BAD345-EF75-4681-937D-33EB6A73A7A6}" srcOrd="3" destOrd="0" presId="urn:microsoft.com/office/officeart/2005/8/layout/orgChart1"/>
    <dgm:cxn modelId="{D8DAE3B9-49E2-452A-865F-5FEC246991D6}" type="presParOf" srcId="{29BAD345-EF75-4681-937D-33EB6A73A7A6}" destId="{7DC9C115-D225-490A-880A-C6298AA9117B}" srcOrd="0" destOrd="0" presId="urn:microsoft.com/office/officeart/2005/8/layout/orgChart1"/>
    <dgm:cxn modelId="{E4F21655-BDE3-4AD0-9E61-FD21320FDCAA}" type="presParOf" srcId="{7DC9C115-D225-490A-880A-C6298AA9117B}" destId="{1C05809A-BB78-412E-972D-A549670E6632}" srcOrd="0" destOrd="0" presId="urn:microsoft.com/office/officeart/2005/8/layout/orgChart1"/>
    <dgm:cxn modelId="{7B6A07A7-280B-404F-955A-1358F7C6C312}" type="presParOf" srcId="{7DC9C115-D225-490A-880A-C6298AA9117B}" destId="{8876F407-4D83-425A-8600-A691BF1DEEAF}" srcOrd="1" destOrd="0" presId="urn:microsoft.com/office/officeart/2005/8/layout/orgChart1"/>
    <dgm:cxn modelId="{4F782393-A2D4-4FB6-860A-D384B57D7F0E}" type="presParOf" srcId="{29BAD345-EF75-4681-937D-33EB6A73A7A6}" destId="{2927122C-8492-4335-8A93-13A66EDB077E}" srcOrd="1" destOrd="0" presId="urn:microsoft.com/office/officeart/2005/8/layout/orgChart1"/>
    <dgm:cxn modelId="{9E712B91-A949-4777-B108-21F7B89E1320}" type="presParOf" srcId="{2927122C-8492-4335-8A93-13A66EDB077E}" destId="{39C757C0-FF9B-4815-BCD8-40F46C259E06}" srcOrd="0" destOrd="0" presId="urn:microsoft.com/office/officeart/2005/8/layout/orgChart1"/>
    <dgm:cxn modelId="{278D1844-A682-4F76-83B9-57557E96FAA6}" type="presParOf" srcId="{2927122C-8492-4335-8A93-13A66EDB077E}" destId="{16ECBAA9-7115-4CC2-94B8-734E894F6700}" srcOrd="1" destOrd="0" presId="urn:microsoft.com/office/officeart/2005/8/layout/orgChart1"/>
    <dgm:cxn modelId="{457D259D-A5DA-43B4-A3F8-5EABF6788109}" type="presParOf" srcId="{16ECBAA9-7115-4CC2-94B8-734E894F6700}" destId="{F42BD18D-4EF4-454F-A388-5A6A8D295591}" srcOrd="0" destOrd="0" presId="urn:microsoft.com/office/officeart/2005/8/layout/orgChart1"/>
    <dgm:cxn modelId="{1783C949-2DE4-46BA-822F-3B039100EA87}" type="presParOf" srcId="{F42BD18D-4EF4-454F-A388-5A6A8D295591}" destId="{92608B51-F258-4AF2-9646-E9EFD72537EC}" srcOrd="0" destOrd="0" presId="urn:microsoft.com/office/officeart/2005/8/layout/orgChart1"/>
    <dgm:cxn modelId="{B327F4E9-79AC-440A-9AE3-C93EAF9B2BED}" type="presParOf" srcId="{F42BD18D-4EF4-454F-A388-5A6A8D295591}" destId="{820BF7F6-4C02-49E4-88C0-1D94068FEADF}" srcOrd="1" destOrd="0" presId="urn:microsoft.com/office/officeart/2005/8/layout/orgChart1"/>
    <dgm:cxn modelId="{8475E37F-CFD9-4A60-A3D1-694875E21C2A}" type="presParOf" srcId="{16ECBAA9-7115-4CC2-94B8-734E894F6700}" destId="{9DE2E67B-B6E8-40CB-AF2A-253DB6BC3174}" srcOrd="1" destOrd="0" presId="urn:microsoft.com/office/officeart/2005/8/layout/orgChart1"/>
    <dgm:cxn modelId="{B3A5F374-C9B4-45D1-A17F-07E31784AE2D}" type="presParOf" srcId="{16ECBAA9-7115-4CC2-94B8-734E894F6700}" destId="{E97AF9F4-3ABF-4033-93E9-14A7C70E7F83}" srcOrd="2" destOrd="0" presId="urn:microsoft.com/office/officeart/2005/8/layout/orgChart1"/>
    <dgm:cxn modelId="{E4FC4D0F-60ED-42BF-8641-B8BC941A0B49}" type="presParOf" srcId="{2927122C-8492-4335-8A93-13A66EDB077E}" destId="{B7DE2BEB-EEAE-45C9-A020-59AABB845E38}" srcOrd="2" destOrd="0" presId="urn:microsoft.com/office/officeart/2005/8/layout/orgChart1"/>
    <dgm:cxn modelId="{DB8E47A5-E66A-4422-9749-5E64315AC1E2}" type="presParOf" srcId="{2927122C-8492-4335-8A93-13A66EDB077E}" destId="{FBADBEF5-379D-436E-AFA5-9DE285874895}" srcOrd="3" destOrd="0" presId="urn:microsoft.com/office/officeart/2005/8/layout/orgChart1"/>
    <dgm:cxn modelId="{8514E13B-2B74-47AB-BEDE-97BAB6D83A03}" type="presParOf" srcId="{FBADBEF5-379D-436E-AFA5-9DE285874895}" destId="{3ECB49DD-13A9-49F0-A016-C3E88CEF3C45}" srcOrd="0" destOrd="0" presId="urn:microsoft.com/office/officeart/2005/8/layout/orgChart1"/>
    <dgm:cxn modelId="{388FFBCB-B4C2-4CEF-A943-2F0902C11421}" type="presParOf" srcId="{3ECB49DD-13A9-49F0-A016-C3E88CEF3C45}" destId="{D18AC5EF-12CA-4ECD-B1D1-468D49F7DF8D}" srcOrd="0" destOrd="0" presId="urn:microsoft.com/office/officeart/2005/8/layout/orgChart1"/>
    <dgm:cxn modelId="{FA829744-2F69-43B0-A30E-2F7EDA699401}" type="presParOf" srcId="{3ECB49DD-13A9-49F0-A016-C3E88CEF3C45}" destId="{247FD3C1-C2E6-4893-9FA5-E851FA6841EF}" srcOrd="1" destOrd="0" presId="urn:microsoft.com/office/officeart/2005/8/layout/orgChart1"/>
    <dgm:cxn modelId="{AADE2787-4146-4EA3-A147-C12A1E8F67F6}" type="presParOf" srcId="{FBADBEF5-379D-436E-AFA5-9DE285874895}" destId="{3A26BA3E-2787-4299-8F7D-029E83CC9760}" srcOrd="1" destOrd="0" presId="urn:microsoft.com/office/officeart/2005/8/layout/orgChart1"/>
    <dgm:cxn modelId="{346EA3EE-7AC3-4148-A28E-546FE5F93635}" type="presParOf" srcId="{FBADBEF5-379D-436E-AFA5-9DE285874895}" destId="{19FF3CAB-7DA6-4618-B3BC-236F80D92819}" srcOrd="2" destOrd="0" presId="urn:microsoft.com/office/officeart/2005/8/layout/orgChart1"/>
    <dgm:cxn modelId="{4F3132C2-39C8-4EA5-8494-08BFB33C90CC}" type="presParOf" srcId="{2927122C-8492-4335-8A93-13A66EDB077E}" destId="{9EDBDAC2-F264-4029-9CAD-9F47FC108F45}" srcOrd="4" destOrd="0" presId="urn:microsoft.com/office/officeart/2005/8/layout/orgChart1"/>
    <dgm:cxn modelId="{AF05B35A-B9EF-4E18-AF01-A6A1F5FFA088}" type="presParOf" srcId="{2927122C-8492-4335-8A93-13A66EDB077E}" destId="{84446B68-4ED1-4793-ACBF-19C63E971443}" srcOrd="5" destOrd="0" presId="urn:microsoft.com/office/officeart/2005/8/layout/orgChart1"/>
    <dgm:cxn modelId="{C9C11628-6153-4515-B3EB-6179DCDDA0D6}" type="presParOf" srcId="{84446B68-4ED1-4793-ACBF-19C63E971443}" destId="{9DD206EB-5F0D-470D-9709-76F71FA826CE}" srcOrd="0" destOrd="0" presId="urn:microsoft.com/office/officeart/2005/8/layout/orgChart1"/>
    <dgm:cxn modelId="{A9D59798-A1D9-40F0-AEA3-FE83C1B8FAA2}" type="presParOf" srcId="{9DD206EB-5F0D-470D-9709-76F71FA826CE}" destId="{7B34B2C1-2596-48E3-9E0E-E46A1C4A9FC8}" srcOrd="0" destOrd="0" presId="urn:microsoft.com/office/officeart/2005/8/layout/orgChart1"/>
    <dgm:cxn modelId="{4F91CEB7-F84B-4B6A-B915-96925E8ED60D}" type="presParOf" srcId="{9DD206EB-5F0D-470D-9709-76F71FA826CE}" destId="{86442B30-ED57-432D-A627-6F81C59AB211}" srcOrd="1" destOrd="0" presId="urn:microsoft.com/office/officeart/2005/8/layout/orgChart1"/>
    <dgm:cxn modelId="{E2A14876-1A44-416C-8A75-980685210364}" type="presParOf" srcId="{84446B68-4ED1-4793-ACBF-19C63E971443}" destId="{E4D92E6C-EDF7-473D-B20D-39F90AB90C97}" srcOrd="1" destOrd="0" presId="urn:microsoft.com/office/officeart/2005/8/layout/orgChart1"/>
    <dgm:cxn modelId="{14528F47-2AD9-48C8-BB10-7D9AB35E03F4}" type="presParOf" srcId="{84446B68-4ED1-4793-ACBF-19C63E971443}" destId="{4029F295-ED7C-4C08-B8E7-237F42D22B38}" srcOrd="2" destOrd="0" presId="urn:microsoft.com/office/officeart/2005/8/layout/orgChart1"/>
    <dgm:cxn modelId="{C40DD988-2659-4E07-90D0-0F901FAF344F}" type="presParOf" srcId="{29BAD345-EF75-4681-937D-33EB6A73A7A6}" destId="{1D7B23ED-12EE-462F-B434-AF88CDF857C5}" srcOrd="2" destOrd="0" presId="urn:microsoft.com/office/officeart/2005/8/layout/orgChart1"/>
    <dgm:cxn modelId="{D03C140C-60C7-4791-880C-8790277A550D}" type="presParOf" srcId="{B2DBAFD5-2756-4CAE-AEFF-CA459D4DB785}" destId="{B8C13E54-8F2A-403C-9573-C48E380AABE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Basic Data</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5057C900-E619-46A1-AEC1-AF8C2A95DDB4}">
      <dgm:prSet custT="1"/>
      <dgm:spPr/>
      <dgm:t>
        <a:bodyPr/>
        <a:lstStyle/>
        <a:p>
          <a:r>
            <a:rPr lang="en-US" sz="1800" dirty="0"/>
            <a:t>Name and description</a:t>
          </a:r>
        </a:p>
      </dgm:t>
    </dgm:pt>
    <dgm:pt modelId="{54134180-7946-46F6-B3FD-2F91C2082222}" type="parTrans" cxnId="{5A1DDDB4-DC0B-43D6-B3A0-6D00C6DA4B8E}">
      <dgm:prSet/>
      <dgm:spPr/>
      <dgm:t>
        <a:bodyPr/>
        <a:lstStyle/>
        <a:p>
          <a:endParaRPr lang="en-US"/>
        </a:p>
      </dgm:t>
    </dgm:pt>
    <dgm:pt modelId="{26AF5866-9EFD-4249-8293-AF176E80BE9B}" type="sibTrans" cxnId="{5A1DDDB4-DC0B-43D6-B3A0-6D00C6DA4B8E}">
      <dgm:prSet/>
      <dgm:spPr/>
      <dgm:t>
        <a:bodyPr/>
        <a:lstStyle/>
        <a:p>
          <a:endParaRPr lang="en-US"/>
        </a:p>
      </dgm:t>
    </dgm:pt>
    <dgm:pt modelId="{2B0B9ABC-964D-414B-B58D-87AD04DB7938}">
      <dgm:prSet custT="1"/>
      <dgm:spPr/>
      <dgm:t>
        <a:bodyPr/>
        <a:lstStyle/>
        <a:p>
          <a:r>
            <a:rPr lang="en-US" sz="1800" dirty="0"/>
            <a:t>Allocation type</a:t>
          </a:r>
        </a:p>
      </dgm:t>
    </dgm:pt>
    <dgm:pt modelId="{B81F24A1-DEAE-41FB-AA2E-D8D51F66E906}" type="parTrans" cxnId="{0A8C0D83-E562-4E31-9BAE-7CB94DE42006}">
      <dgm:prSet/>
      <dgm:spPr/>
      <dgm:t>
        <a:bodyPr/>
        <a:lstStyle/>
        <a:p>
          <a:endParaRPr lang="en-US"/>
        </a:p>
      </dgm:t>
    </dgm:pt>
    <dgm:pt modelId="{4794B038-9A75-4CF3-94B4-608F6C1E8A27}" type="sibTrans" cxnId="{0A8C0D83-E562-4E31-9BAE-7CB94DE42006}">
      <dgm:prSet/>
      <dgm:spPr/>
      <dgm:t>
        <a:bodyPr/>
        <a:lstStyle/>
        <a:p>
          <a:endParaRPr lang="en-US"/>
        </a:p>
      </dgm:t>
    </dgm:pt>
    <dgm:pt modelId="{D1967B5E-DA1F-461A-9866-7B7259EEEE9A}">
      <dgm:prSet custT="1"/>
      <dgm:spPr/>
      <dgm:t>
        <a:bodyPr/>
        <a:lstStyle/>
        <a:p>
          <a:r>
            <a:rPr lang="en-US" sz="1800" dirty="0"/>
            <a:t>Allocation</a:t>
          </a:r>
        </a:p>
      </dgm:t>
    </dgm:pt>
    <dgm:pt modelId="{A8BBF423-51A6-47F0-BE4F-DF3AB8F5B156}" type="parTrans" cxnId="{4DDC51F2-2725-427E-9207-CD20D752B267}">
      <dgm:prSet/>
      <dgm:spPr/>
      <dgm:t>
        <a:bodyPr/>
        <a:lstStyle/>
        <a:p>
          <a:endParaRPr lang="en-US"/>
        </a:p>
      </dgm:t>
    </dgm:pt>
    <dgm:pt modelId="{B6E4F992-740F-435C-A074-DA04675554FC}" type="sibTrans" cxnId="{4DDC51F2-2725-427E-9207-CD20D752B267}">
      <dgm:prSet/>
      <dgm:spPr/>
      <dgm:t>
        <a:bodyPr/>
        <a:lstStyle/>
        <a:p>
          <a:endParaRPr lang="en-US"/>
        </a:p>
      </dgm:t>
    </dgm:pt>
    <dgm:pt modelId="{5F606433-2FB6-4E1B-83C4-352D39AAA4D6}">
      <dgm:prSet custT="1"/>
      <dgm:spPr/>
      <dgm:t>
        <a:bodyPr/>
        <a:lstStyle/>
        <a:p>
          <a:r>
            <a:rPr lang="en-US" sz="1800" dirty="0"/>
            <a:t>Activity unit</a:t>
          </a:r>
        </a:p>
      </dgm:t>
    </dgm:pt>
    <dgm:pt modelId="{5E37DC31-237C-45D7-BA7B-96A07EA29BCD}" type="parTrans" cxnId="{5B7511C8-3C11-41FC-B3D5-F09492746FEC}">
      <dgm:prSet/>
      <dgm:spPr/>
      <dgm:t>
        <a:bodyPr/>
        <a:lstStyle/>
        <a:p>
          <a:endParaRPr lang="en-US"/>
        </a:p>
      </dgm:t>
    </dgm:pt>
    <dgm:pt modelId="{967114D7-F39B-4B53-BFF0-F12B57A52A60}" type="sibTrans" cxnId="{5B7511C8-3C11-41FC-B3D5-F09492746FEC}">
      <dgm:prSet/>
      <dgm:spPr/>
      <dgm:t>
        <a:bodyPr/>
        <a:lstStyle/>
        <a:p>
          <a:endParaRPr lang="en-US"/>
        </a:p>
      </dgm:t>
    </dgm:pt>
    <dgm:pt modelId="{D445E238-9238-4360-BF96-6B21D80D6369}">
      <dgm:prSet custT="1"/>
      <dgm:spPr/>
      <dgm:t>
        <a:bodyPr/>
        <a:lstStyle/>
        <a:p>
          <a:r>
            <a:rPr lang="en-US" sz="1800" dirty="0"/>
            <a:t>Cost center category</a:t>
          </a:r>
        </a:p>
      </dgm:t>
    </dgm:pt>
    <dgm:pt modelId="{43408C9E-393E-435F-BE94-74412764FB67}" type="parTrans" cxnId="{0A53E873-7391-4711-A05D-0B06B69993A7}">
      <dgm:prSet/>
      <dgm:spPr/>
      <dgm:t>
        <a:bodyPr/>
        <a:lstStyle/>
        <a:p>
          <a:endParaRPr lang="en-US"/>
        </a:p>
      </dgm:t>
    </dgm:pt>
    <dgm:pt modelId="{2B80E240-B0CE-49D3-8FCE-B10464EB5872}" type="sibTrans" cxnId="{0A53E873-7391-4711-A05D-0B06B69993A7}">
      <dgm:prSet/>
      <dgm:spPr/>
      <dgm:t>
        <a:bodyPr/>
        <a:lstStyle/>
        <a:p>
          <a:endParaRPr lang="en-US"/>
        </a:p>
      </dgm:t>
    </dgm:pt>
    <dgm:pt modelId="{E2BC7BE9-111D-436A-8CAA-0CD76018049B}">
      <dgm:prSet custT="1"/>
      <dgm:spPr/>
      <dgm:t>
        <a:bodyPr/>
        <a:lstStyle/>
        <a:p>
          <a:r>
            <a:rPr lang="en-US" sz="1800" dirty="0"/>
            <a:t>Allocation cost element</a:t>
          </a:r>
        </a:p>
      </dgm:t>
    </dgm:pt>
    <dgm:pt modelId="{11B46308-47EF-47CD-B3E2-52F3E1146DD0}" type="parTrans" cxnId="{C51CE381-2433-4DC3-AF8B-11905D20EB50}">
      <dgm:prSet/>
      <dgm:spPr/>
      <dgm:t>
        <a:bodyPr/>
        <a:lstStyle/>
        <a:p>
          <a:endParaRPr lang="en-US"/>
        </a:p>
      </dgm:t>
    </dgm:pt>
    <dgm:pt modelId="{E6C0469E-CAE8-4FE9-AEF7-ADBBEF476D56}" type="sibTrans" cxnId="{C51CE381-2433-4DC3-AF8B-11905D20EB50}">
      <dgm:prSet/>
      <dgm:spPr/>
      <dgm:t>
        <a:bodyPr/>
        <a:lstStyle/>
        <a:p>
          <a:endParaRPr lang="en-US"/>
        </a:p>
      </dgm:t>
    </dgm:pt>
    <dgm:pt modelId="{98FA3067-F0B7-4FB6-813E-F0825D780152}">
      <dgm:prSet custT="1"/>
      <dgm:spPr/>
      <dgm:t>
        <a:bodyPr/>
        <a:lstStyle/>
        <a:p>
          <a:r>
            <a:rPr lang="en-US" sz="1800" dirty="0"/>
            <a:t>Price indicator</a:t>
          </a:r>
        </a:p>
      </dgm:t>
    </dgm:pt>
    <dgm:pt modelId="{2BC88AB7-44E5-43EB-906E-6ED4E9B0254C}" type="parTrans" cxnId="{E9EBD9FC-5A6C-4A82-B8FA-E32F3637FAF8}">
      <dgm:prSet/>
      <dgm:spPr/>
      <dgm:t>
        <a:bodyPr/>
        <a:lstStyle/>
        <a:p>
          <a:endParaRPr lang="en-US"/>
        </a:p>
      </dgm:t>
    </dgm:pt>
    <dgm:pt modelId="{E4B3670F-0A4B-4CD4-8D2F-0E627FC0E700}" type="sibTrans" cxnId="{E9EBD9FC-5A6C-4A82-B8FA-E32F3637FAF8}">
      <dgm:prSet/>
      <dgm:spPr/>
      <dgm:t>
        <a:bodyPr/>
        <a:lstStyle/>
        <a:p>
          <a:endParaRPr lang="en-US"/>
        </a:p>
      </dgm:t>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1AAC67AC-1269-4BCA-82BD-1A7E18B27A3C}" type="pres">
      <dgm:prSet presAssocID="{D1967B5E-DA1F-461A-9866-7B7259EEEE9A}" presName="composite" presStyleCnt="0"/>
      <dgm:spPr/>
    </dgm:pt>
    <dgm:pt modelId="{C6C361C3-94F5-450B-9808-157A0F06641E}" type="pres">
      <dgm:prSet presAssocID="{D1967B5E-DA1F-461A-9866-7B7259EEEE9A}" presName="parTx" presStyleLbl="alignNode1" presStyleIdx="1" presStyleCnt="2">
        <dgm:presLayoutVars>
          <dgm:chMax val="0"/>
          <dgm:chPref val="0"/>
          <dgm:bulletEnabled val="1"/>
        </dgm:presLayoutVars>
      </dgm:prSet>
      <dgm:spPr/>
    </dgm:pt>
    <dgm:pt modelId="{3F656C7B-363D-41A1-9836-FE43E3725B15}" type="pres">
      <dgm:prSet presAssocID="{D1967B5E-DA1F-461A-9866-7B7259EEEE9A}" presName="desTx" presStyleLbl="alignAccFollowNode1" presStyleIdx="1" presStyleCnt="2">
        <dgm:presLayoutVars>
          <dgm:bulletEnabled val="1"/>
        </dgm:presLayoutVars>
      </dgm:prSet>
      <dgm:spPr/>
    </dgm:pt>
  </dgm:ptLst>
  <dgm:cxnLst>
    <dgm:cxn modelId="{754B7E3B-51A9-4BDD-B3AC-3629A2B51E89}" type="presOf" srcId="{98FA3067-F0B7-4FB6-813E-F0825D780152}" destId="{3F656C7B-363D-41A1-9836-FE43E3725B15}" srcOrd="0" destOrd="2" presId="urn:microsoft.com/office/officeart/2005/8/layout/hList1"/>
    <dgm:cxn modelId="{969F173E-86F2-45AE-9FEC-F225735E3791}" type="presOf" srcId="{7B33FD1B-F604-4096-AA5D-D26E04A4C1D4}" destId="{E7B29F09-0D22-4496-981C-233E85C6E873}" srcOrd="0" destOrd="0" presId="urn:microsoft.com/office/officeart/2005/8/layout/hList1"/>
    <dgm:cxn modelId="{90F35546-6D3E-4724-ABE3-4C9F20F69AEE}" type="presOf" srcId="{2B0B9ABC-964D-414B-B58D-87AD04DB7938}" destId="{3F656C7B-363D-41A1-9836-FE43E3725B15}" srcOrd="0" destOrd="0" presId="urn:microsoft.com/office/officeart/2005/8/layout/hList1"/>
    <dgm:cxn modelId="{13A24761-A1AB-4E99-9325-DFA0AD7F7765}" type="presOf" srcId="{E2BC7BE9-111D-436A-8CAA-0CD76018049B}" destId="{3F656C7B-363D-41A1-9836-FE43E3725B15}" srcOrd="0" destOrd="1" presId="urn:microsoft.com/office/officeart/2005/8/layout/hList1"/>
    <dgm:cxn modelId="{0A53E873-7391-4711-A05D-0B06B69993A7}" srcId="{D951C059-6804-4040-9988-E860660D9ACB}" destId="{D445E238-9238-4360-BF96-6B21D80D6369}" srcOrd="2" destOrd="0" parTransId="{43408C9E-393E-435F-BE94-74412764FB67}" sibTransId="{2B80E240-B0CE-49D3-8FCE-B10464EB5872}"/>
    <dgm:cxn modelId="{C51CE381-2433-4DC3-AF8B-11905D20EB50}" srcId="{D1967B5E-DA1F-461A-9866-7B7259EEEE9A}" destId="{E2BC7BE9-111D-436A-8CAA-0CD76018049B}" srcOrd="1" destOrd="0" parTransId="{11B46308-47EF-47CD-B3E2-52F3E1146DD0}" sibTransId="{E6C0469E-CAE8-4FE9-AEF7-ADBBEF476D56}"/>
    <dgm:cxn modelId="{0A8C0D83-E562-4E31-9BAE-7CB94DE42006}" srcId="{D1967B5E-DA1F-461A-9866-7B7259EEEE9A}" destId="{2B0B9ABC-964D-414B-B58D-87AD04DB7938}" srcOrd="0" destOrd="0" parTransId="{B81F24A1-DEAE-41FB-AA2E-D8D51F66E906}" sibTransId="{4794B038-9A75-4CF3-94B4-608F6C1E8A27}"/>
    <dgm:cxn modelId="{A7800B9F-47A9-4473-B1DA-22B3448F43C4}" srcId="{7B33FD1B-F604-4096-AA5D-D26E04A4C1D4}" destId="{D951C059-6804-4040-9988-E860660D9ACB}" srcOrd="0" destOrd="0" parTransId="{C24C5EA5-4161-48FB-88FE-8CB99C916631}" sibTransId="{02A7F338-9BFD-48AD-8FF0-FDE11C5051D6}"/>
    <dgm:cxn modelId="{B70FD0A9-87FF-4030-B69E-07C615D735E9}" type="presOf" srcId="{D951C059-6804-4040-9988-E860660D9ACB}" destId="{2935508E-A927-4750-B066-F5B31277DD71}" srcOrd="0" destOrd="0" presId="urn:microsoft.com/office/officeart/2005/8/layout/hList1"/>
    <dgm:cxn modelId="{8A1D9EAA-78C2-41FD-A36E-2A10DF3F15A0}" type="presOf" srcId="{D445E238-9238-4360-BF96-6B21D80D6369}" destId="{F9378F41-C1A6-4941-B435-6CF6EABD33E0}" srcOrd="0" destOrd="2" presId="urn:microsoft.com/office/officeart/2005/8/layout/hList1"/>
    <dgm:cxn modelId="{5A1DDDB4-DC0B-43D6-B3A0-6D00C6DA4B8E}" srcId="{D951C059-6804-4040-9988-E860660D9ACB}" destId="{5057C900-E619-46A1-AEC1-AF8C2A95DDB4}" srcOrd="0" destOrd="0" parTransId="{54134180-7946-46F6-B3FD-2F91C2082222}" sibTransId="{26AF5866-9EFD-4249-8293-AF176E80BE9B}"/>
    <dgm:cxn modelId="{5B7511C8-3C11-41FC-B3D5-F09492746FEC}" srcId="{D951C059-6804-4040-9988-E860660D9ACB}" destId="{5F606433-2FB6-4E1B-83C4-352D39AAA4D6}" srcOrd="1" destOrd="0" parTransId="{5E37DC31-237C-45D7-BA7B-96A07EA29BCD}" sibTransId="{967114D7-F39B-4B53-BFF0-F12B57A52A60}"/>
    <dgm:cxn modelId="{0504D2C9-1B8A-44F7-B5CC-547FBA6FFF1A}" type="presOf" srcId="{D1967B5E-DA1F-461A-9866-7B7259EEEE9A}" destId="{C6C361C3-94F5-450B-9808-157A0F06641E}" srcOrd="0" destOrd="0" presId="urn:microsoft.com/office/officeart/2005/8/layout/hList1"/>
    <dgm:cxn modelId="{B4A553D6-07AF-4437-BD26-F25FAC4ED435}" type="presOf" srcId="{5F606433-2FB6-4E1B-83C4-352D39AAA4D6}" destId="{F9378F41-C1A6-4941-B435-6CF6EABD33E0}" srcOrd="0" destOrd="1" presId="urn:microsoft.com/office/officeart/2005/8/layout/hList1"/>
    <dgm:cxn modelId="{623E0ADF-6304-43B8-B0E3-CF1CA7149B88}" type="presOf" srcId="{5057C900-E619-46A1-AEC1-AF8C2A95DDB4}" destId="{F9378F41-C1A6-4941-B435-6CF6EABD33E0}" srcOrd="0" destOrd="0" presId="urn:microsoft.com/office/officeart/2005/8/layout/hList1"/>
    <dgm:cxn modelId="{4DDC51F2-2725-427E-9207-CD20D752B267}" srcId="{7B33FD1B-F604-4096-AA5D-D26E04A4C1D4}" destId="{D1967B5E-DA1F-461A-9866-7B7259EEEE9A}" srcOrd="1" destOrd="0" parTransId="{A8BBF423-51A6-47F0-BE4F-DF3AB8F5B156}" sibTransId="{B6E4F992-740F-435C-A074-DA04675554FC}"/>
    <dgm:cxn modelId="{E9EBD9FC-5A6C-4A82-B8FA-E32F3637FAF8}" srcId="{D1967B5E-DA1F-461A-9866-7B7259EEEE9A}" destId="{98FA3067-F0B7-4FB6-813E-F0825D780152}" srcOrd="2" destOrd="0" parTransId="{2BC88AB7-44E5-43EB-906E-6ED4E9B0254C}" sibTransId="{E4B3670F-0A4B-4CD4-8D2F-0E627FC0E700}"/>
    <dgm:cxn modelId="{151B6940-ED51-4CA8-AB9F-4905D1440309}" type="presParOf" srcId="{E7B29F09-0D22-4496-981C-233E85C6E873}" destId="{BE8DED88-4C56-4880-BF4A-1BAFDD982921}" srcOrd="0" destOrd="0" presId="urn:microsoft.com/office/officeart/2005/8/layout/hList1"/>
    <dgm:cxn modelId="{CFDFB8F5-AA44-49C6-8EBA-D5AC61C8107A}" type="presParOf" srcId="{BE8DED88-4C56-4880-BF4A-1BAFDD982921}" destId="{2935508E-A927-4750-B066-F5B31277DD71}" srcOrd="0" destOrd="0" presId="urn:microsoft.com/office/officeart/2005/8/layout/hList1"/>
    <dgm:cxn modelId="{12B9D0D7-B7C5-4B33-A66B-B047A452A668}" type="presParOf" srcId="{BE8DED88-4C56-4880-BF4A-1BAFDD982921}" destId="{F9378F41-C1A6-4941-B435-6CF6EABD33E0}" srcOrd="1" destOrd="0" presId="urn:microsoft.com/office/officeart/2005/8/layout/hList1"/>
    <dgm:cxn modelId="{06B2C01B-051D-4B00-9AFD-F536FEC04D09}" type="presParOf" srcId="{E7B29F09-0D22-4496-981C-233E85C6E873}" destId="{C0856724-0267-4FBA-A5D5-AD4D2C56A2A7}" srcOrd="1" destOrd="0" presId="urn:microsoft.com/office/officeart/2005/8/layout/hList1"/>
    <dgm:cxn modelId="{9ED0F20E-65D3-49FB-8819-AE0C81AA6000}" type="presParOf" srcId="{E7B29F09-0D22-4496-981C-233E85C6E873}" destId="{1AAC67AC-1269-4BCA-82BD-1A7E18B27A3C}" srcOrd="2" destOrd="0" presId="urn:microsoft.com/office/officeart/2005/8/layout/hList1"/>
    <dgm:cxn modelId="{0F079654-B34A-4663-91BF-5A023A8B61BC}" type="presParOf" srcId="{1AAC67AC-1269-4BCA-82BD-1A7E18B27A3C}" destId="{C6C361C3-94F5-450B-9808-157A0F06641E}" srcOrd="0" destOrd="0" presId="urn:microsoft.com/office/officeart/2005/8/layout/hList1"/>
    <dgm:cxn modelId="{91A72C71-0AC0-49F4-89A2-7AC8572AD931}" type="presParOf" srcId="{1AAC67AC-1269-4BCA-82BD-1A7E18B27A3C}" destId="{3F656C7B-363D-41A1-9836-FE43E3725B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Basic Data</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5057C900-E619-46A1-AEC1-AF8C2A95DDB4}">
      <dgm:prSet custT="1"/>
      <dgm:spPr/>
      <dgm:t>
        <a:bodyPr/>
        <a:lstStyle/>
        <a:p>
          <a:r>
            <a:rPr lang="en-US" sz="1800" dirty="0"/>
            <a:t>Controlling area</a:t>
          </a:r>
        </a:p>
        <a:p>
          <a:r>
            <a:rPr lang="en-US" sz="1800" dirty="0"/>
            <a:t>Validity</a:t>
          </a:r>
        </a:p>
        <a:p>
          <a:r>
            <a:rPr lang="en-US" sz="1800" dirty="0"/>
            <a:t>Name &amp; description</a:t>
          </a:r>
        </a:p>
      </dgm:t>
    </dgm:pt>
    <dgm:pt modelId="{54134180-7946-46F6-B3FD-2F91C2082222}" type="parTrans" cxnId="{5A1DDDB4-DC0B-43D6-B3A0-6D00C6DA4B8E}">
      <dgm:prSet/>
      <dgm:spPr/>
      <dgm:t>
        <a:bodyPr/>
        <a:lstStyle/>
        <a:p>
          <a:endParaRPr lang="en-US"/>
        </a:p>
      </dgm:t>
    </dgm:pt>
    <dgm:pt modelId="{26AF5866-9EFD-4249-8293-AF176E80BE9B}" type="sibTrans" cxnId="{5A1DDDB4-DC0B-43D6-B3A0-6D00C6DA4B8E}">
      <dgm:prSet/>
      <dgm:spPr/>
      <dgm:t>
        <a:bodyPr/>
        <a:lstStyle/>
        <a:p>
          <a:endParaRPr lang="en-US"/>
        </a:p>
      </dgm:t>
    </dgm:pt>
    <dgm:pt modelId="{2B0B9ABC-964D-414B-B58D-87AD04DB7938}">
      <dgm:prSet custT="1"/>
      <dgm:spPr/>
      <dgm:t>
        <a:bodyPr/>
        <a:lstStyle/>
        <a:p>
          <a:r>
            <a:rPr lang="en-US" sz="1800" dirty="0"/>
            <a:t>Company codes</a:t>
          </a:r>
        </a:p>
      </dgm:t>
    </dgm:pt>
    <dgm:pt modelId="{B81F24A1-DEAE-41FB-AA2E-D8D51F66E906}" type="parTrans" cxnId="{0A8C0D83-E562-4E31-9BAE-7CB94DE42006}">
      <dgm:prSet/>
      <dgm:spPr/>
      <dgm:t>
        <a:bodyPr/>
        <a:lstStyle/>
        <a:p>
          <a:endParaRPr lang="en-US"/>
        </a:p>
      </dgm:t>
    </dgm:pt>
    <dgm:pt modelId="{4794B038-9A75-4CF3-94B4-608F6C1E8A27}" type="sibTrans" cxnId="{0A8C0D83-E562-4E31-9BAE-7CB94DE42006}">
      <dgm:prSet/>
      <dgm:spPr/>
      <dgm:t>
        <a:bodyPr/>
        <a:lstStyle/>
        <a:p>
          <a:endParaRPr lang="en-US"/>
        </a:p>
      </dgm:t>
    </dgm:pt>
    <dgm:pt modelId="{D1967B5E-DA1F-461A-9866-7B7259EEEE9A}">
      <dgm:prSet custT="1"/>
      <dgm:spPr/>
      <dgm:t>
        <a:bodyPr/>
        <a:lstStyle/>
        <a:p>
          <a:r>
            <a:rPr lang="en-US" sz="1800" dirty="0"/>
            <a:t>Other</a:t>
          </a:r>
        </a:p>
      </dgm:t>
    </dgm:pt>
    <dgm:pt modelId="{A8BBF423-51A6-47F0-BE4F-DF3AB8F5B156}" type="parTrans" cxnId="{4DDC51F2-2725-427E-9207-CD20D752B267}">
      <dgm:prSet/>
      <dgm:spPr/>
      <dgm:t>
        <a:bodyPr/>
        <a:lstStyle/>
        <a:p>
          <a:endParaRPr lang="en-US"/>
        </a:p>
      </dgm:t>
    </dgm:pt>
    <dgm:pt modelId="{B6E4F992-740F-435C-A074-DA04675554FC}" type="sibTrans" cxnId="{4DDC51F2-2725-427E-9207-CD20D752B267}">
      <dgm:prSet/>
      <dgm:spPr/>
      <dgm:t>
        <a:bodyPr/>
        <a:lstStyle/>
        <a:p>
          <a:endParaRPr lang="en-US"/>
        </a:p>
      </dgm:t>
    </dgm:pt>
    <dgm:pt modelId="{CA08B1EB-B5B5-497E-8645-B409E4DB4735}">
      <dgm:prSet custT="1"/>
      <dgm:spPr/>
      <dgm:t>
        <a:bodyPr/>
        <a:lstStyle/>
        <a:p>
          <a:r>
            <a:rPr lang="en-US" sz="1800" dirty="0"/>
            <a:t>Responsible</a:t>
          </a:r>
        </a:p>
      </dgm:t>
    </dgm:pt>
    <dgm:pt modelId="{BE5B1D1F-B4BC-4A8A-A3DE-F0D389364576}" type="parTrans" cxnId="{34E68ECD-F8E8-4129-ABA9-CF7E695C93B1}">
      <dgm:prSet/>
      <dgm:spPr/>
    </dgm:pt>
    <dgm:pt modelId="{5F8D5EE8-4E83-4110-8979-01C0688613E2}" type="sibTrans" cxnId="{34E68ECD-F8E8-4129-ABA9-CF7E695C93B1}">
      <dgm:prSet/>
      <dgm:spPr/>
    </dgm:pt>
    <dgm:pt modelId="{7C0DF0D3-9547-402D-85F3-0FBCF0F7F431}">
      <dgm:prSet custT="1"/>
      <dgm:spPr/>
      <dgm:t>
        <a:bodyPr/>
        <a:lstStyle/>
        <a:p>
          <a:r>
            <a:rPr lang="en-US" sz="1800" dirty="0"/>
            <a:t>Hierarchy group</a:t>
          </a:r>
        </a:p>
      </dgm:t>
    </dgm:pt>
    <dgm:pt modelId="{A298A874-111E-4B7E-B7E3-926104A7428C}" type="parTrans" cxnId="{025164C1-8B76-4247-894E-BD5362878A28}">
      <dgm:prSet/>
      <dgm:spPr/>
    </dgm:pt>
    <dgm:pt modelId="{C83463E3-D503-4DBA-B70D-DB3982E65FDA}" type="sibTrans" cxnId="{025164C1-8B76-4247-894E-BD5362878A28}">
      <dgm:prSet/>
      <dgm:spPr/>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1AAC67AC-1269-4BCA-82BD-1A7E18B27A3C}" type="pres">
      <dgm:prSet presAssocID="{D1967B5E-DA1F-461A-9866-7B7259EEEE9A}" presName="composite" presStyleCnt="0"/>
      <dgm:spPr/>
    </dgm:pt>
    <dgm:pt modelId="{C6C361C3-94F5-450B-9808-157A0F06641E}" type="pres">
      <dgm:prSet presAssocID="{D1967B5E-DA1F-461A-9866-7B7259EEEE9A}" presName="parTx" presStyleLbl="alignNode1" presStyleIdx="1" presStyleCnt="2">
        <dgm:presLayoutVars>
          <dgm:chMax val="0"/>
          <dgm:chPref val="0"/>
          <dgm:bulletEnabled val="1"/>
        </dgm:presLayoutVars>
      </dgm:prSet>
      <dgm:spPr/>
    </dgm:pt>
    <dgm:pt modelId="{3F656C7B-363D-41A1-9836-FE43E3725B15}" type="pres">
      <dgm:prSet presAssocID="{D1967B5E-DA1F-461A-9866-7B7259EEEE9A}" presName="desTx" presStyleLbl="alignAccFollowNode1" presStyleIdx="1" presStyleCnt="2">
        <dgm:presLayoutVars>
          <dgm:bulletEnabled val="1"/>
        </dgm:presLayoutVars>
      </dgm:prSet>
      <dgm:spPr/>
    </dgm:pt>
  </dgm:ptLst>
  <dgm:cxnLst>
    <dgm:cxn modelId="{25E99C11-8B47-4F53-BBAA-5EF85367B831}" type="presOf" srcId="{D951C059-6804-4040-9988-E860660D9ACB}" destId="{2935508E-A927-4750-B066-F5B31277DD71}" srcOrd="0" destOrd="0" presId="urn:microsoft.com/office/officeart/2005/8/layout/hList1"/>
    <dgm:cxn modelId="{7291D91C-E638-4265-971F-F70BF634E5FE}" type="presOf" srcId="{7B33FD1B-F604-4096-AA5D-D26E04A4C1D4}" destId="{E7B29F09-0D22-4496-981C-233E85C6E873}" srcOrd="0" destOrd="0" presId="urn:microsoft.com/office/officeart/2005/8/layout/hList1"/>
    <dgm:cxn modelId="{F0550F20-3FF9-45DE-9ADC-72908BBB9A8F}" type="presOf" srcId="{5057C900-E619-46A1-AEC1-AF8C2A95DDB4}" destId="{F9378F41-C1A6-4941-B435-6CF6EABD33E0}" srcOrd="0" destOrd="0" presId="urn:microsoft.com/office/officeart/2005/8/layout/hList1"/>
    <dgm:cxn modelId="{3439CF33-74BC-4EBE-80F5-CE152121A1D2}" type="presOf" srcId="{2B0B9ABC-964D-414B-B58D-87AD04DB7938}" destId="{3F656C7B-363D-41A1-9836-FE43E3725B15}" srcOrd="0" destOrd="0" presId="urn:microsoft.com/office/officeart/2005/8/layout/hList1"/>
    <dgm:cxn modelId="{0A8C0D83-E562-4E31-9BAE-7CB94DE42006}" srcId="{D1967B5E-DA1F-461A-9866-7B7259EEEE9A}" destId="{2B0B9ABC-964D-414B-B58D-87AD04DB7938}" srcOrd="0" destOrd="0" parTransId="{B81F24A1-DEAE-41FB-AA2E-D8D51F66E906}" sibTransId="{4794B038-9A75-4CF3-94B4-608F6C1E8A27}"/>
    <dgm:cxn modelId="{CF28C487-2D66-481E-8180-C2B440326009}" type="presOf" srcId="{D1967B5E-DA1F-461A-9866-7B7259EEEE9A}" destId="{C6C361C3-94F5-450B-9808-157A0F06641E}" srcOrd="0" destOrd="0" presId="urn:microsoft.com/office/officeart/2005/8/layout/hList1"/>
    <dgm:cxn modelId="{3B1B768E-5509-4574-86A2-0B13DD13B736}" type="presOf" srcId="{CA08B1EB-B5B5-497E-8645-B409E4DB4735}" destId="{F9378F41-C1A6-4941-B435-6CF6EABD33E0}" srcOrd="0" destOrd="1" presId="urn:microsoft.com/office/officeart/2005/8/layout/hList1"/>
    <dgm:cxn modelId="{A7800B9F-47A9-4473-B1DA-22B3448F43C4}" srcId="{7B33FD1B-F604-4096-AA5D-D26E04A4C1D4}" destId="{D951C059-6804-4040-9988-E860660D9ACB}" srcOrd="0" destOrd="0" parTransId="{C24C5EA5-4161-48FB-88FE-8CB99C916631}" sibTransId="{02A7F338-9BFD-48AD-8FF0-FDE11C5051D6}"/>
    <dgm:cxn modelId="{5A1DDDB4-DC0B-43D6-B3A0-6D00C6DA4B8E}" srcId="{D951C059-6804-4040-9988-E860660D9ACB}" destId="{5057C900-E619-46A1-AEC1-AF8C2A95DDB4}" srcOrd="0" destOrd="0" parTransId="{54134180-7946-46F6-B3FD-2F91C2082222}" sibTransId="{26AF5866-9EFD-4249-8293-AF176E80BE9B}"/>
    <dgm:cxn modelId="{025164C1-8B76-4247-894E-BD5362878A28}" srcId="{D951C059-6804-4040-9988-E860660D9ACB}" destId="{7C0DF0D3-9547-402D-85F3-0FBCF0F7F431}" srcOrd="2" destOrd="0" parTransId="{A298A874-111E-4B7E-B7E3-926104A7428C}" sibTransId="{C83463E3-D503-4DBA-B70D-DB3982E65FDA}"/>
    <dgm:cxn modelId="{34E68ECD-F8E8-4129-ABA9-CF7E695C93B1}" srcId="{D951C059-6804-4040-9988-E860660D9ACB}" destId="{CA08B1EB-B5B5-497E-8645-B409E4DB4735}" srcOrd="1" destOrd="0" parTransId="{BE5B1D1F-B4BC-4A8A-A3DE-F0D389364576}" sibTransId="{5F8D5EE8-4E83-4110-8979-01C0688613E2}"/>
    <dgm:cxn modelId="{C8EDADDA-6910-41A5-AD2F-A9D022F7B39E}" type="presOf" srcId="{7C0DF0D3-9547-402D-85F3-0FBCF0F7F431}" destId="{F9378F41-C1A6-4941-B435-6CF6EABD33E0}" srcOrd="0" destOrd="2" presId="urn:microsoft.com/office/officeart/2005/8/layout/hList1"/>
    <dgm:cxn modelId="{4DDC51F2-2725-427E-9207-CD20D752B267}" srcId="{7B33FD1B-F604-4096-AA5D-D26E04A4C1D4}" destId="{D1967B5E-DA1F-461A-9866-7B7259EEEE9A}" srcOrd="1" destOrd="0" parTransId="{A8BBF423-51A6-47F0-BE4F-DF3AB8F5B156}" sibTransId="{B6E4F992-740F-435C-A074-DA04675554FC}"/>
    <dgm:cxn modelId="{72D9A786-22F4-45D8-866A-FB50391AB4B2}" type="presParOf" srcId="{E7B29F09-0D22-4496-981C-233E85C6E873}" destId="{BE8DED88-4C56-4880-BF4A-1BAFDD982921}" srcOrd="0" destOrd="0" presId="urn:microsoft.com/office/officeart/2005/8/layout/hList1"/>
    <dgm:cxn modelId="{908D480F-E011-4F53-BB2E-C505A7202335}" type="presParOf" srcId="{BE8DED88-4C56-4880-BF4A-1BAFDD982921}" destId="{2935508E-A927-4750-B066-F5B31277DD71}" srcOrd="0" destOrd="0" presId="urn:microsoft.com/office/officeart/2005/8/layout/hList1"/>
    <dgm:cxn modelId="{8F62AD77-58B8-4414-8F9D-CA575E3FFC82}" type="presParOf" srcId="{BE8DED88-4C56-4880-BF4A-1BAFDD982921}" destId="{F9378F41-C1A6-4941-B435-6CF6EABD33E0}" srcOrd="1" destOrd="0" presId="urn:microsoft.com/office/officeart/2005/8/layout/hList1"/>
    <dgm:cxn modelId="{2B6B209C-6268-4D11-B739-2A8B79764554}" type="presParOf" srcId="{E7B29F09-0D22-4496-981C-233E85C6E873}" destId="{C0856724-0267-4FBA-A5D5-AD4D2C56A2A7}" srcOrd="1" destOrd="0" presId="urn:microsoft.com/office/officeart/2005/8/layout/hList1"/>
    <dgm:cxn modelId="{241C2411-27BC-4C24-AD9A-BA617F8E7C59}" type="presParOf" srcId="{E7B29F09-0D22-4496-981C-233E85C6E873}" destId="{1AAC67AC-1269-4BCA-82BD-1A7E18B27A3C}" srcOrd="2" destOrd="0" presId="urn:microsoft.com/office/officeart/2005/8/layout/hList1"/>
    <dgm:cxn modelId="{676C54D6-58B3-43EB-A810-2C9E68811075}" type="presParOf" srcId="{1AAC67AC-1269-4BCA-82BD-1A7E18B27A3C}" destId="{C6C361C3-94F5-450B-9808-157A0F06641E}" srcOrd="0" destOrd="0" presId="urn:microsoft.com/office/officeart/2005/8/layout/hList1"/>
    <dgm:cxn modelId="{F39352D1-9A6B-4630-976E-9376EEC1E5CB}" type="presParOf" srcId="{1AAC67AC-1269-4BCA-82BD-1A7E18B27A3C}" destId="{3F656C7B-363D-41A1-9836-FE43E3725B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Basic Data</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5057C900-E619-46A1-AEC1-AF8C2A95DDB4}">
      <dgm:prSet custT="1"/>
      <dgm:spPr/>
      <dgm:t>
        <a:bodyPr/>
        <a:lstStyle/>
        <a:p>
          <a:r>
            <a:rPr lang="en-US" sz="1800" dirty="0"/>
            <a:t>Order and description</a:t>
          </a:r>
        </a:p>
      </dgm:t>
    </dgm:pt>
    <dgm:pt modelId="{54134180-7946-46F6-B3FD-2F91C2082222}" type="parTrans" cxnId="{5A1DDDB4-DC0B-43D6-B3A0-6D00C6DA4B8E}">
      <dgm:prSet/>
      <dgm:spPr/>
      <dgm:t>
        <a:bodyPr/>
        <a:lstStyle/>
        <a:p>
          <a:endParaRPr lang="en-US"/>
        </a:p>
      </dgm:t>
    </dgm:pt>
    <dgm:pt modelId="{26AF5866-9EFD-4249-8293-AF176E80BE9B}" type="sibTrans" cxnId="{5A1DDDB4-DC0B-43D6-B3A0-6D00C6DA4B8E}">
      <dgm:prSet/>
      <dgm:spPr/>
      <dgm:t>
        <a:bodyPr/>
        <a:lstStyle/>
        <a:p>
          <a:endParaRPr lang="en-US"/>
        </a:p>
      </dgm:t>
    </dgm:pt>
    <dgm:pt modelId="{2B0B9ABC-964D-414B-B58D-87AD04DB7938}">
      <dgm:prSet custT="1"/>
      <dgm:spPr/>
      <dgm:t>
        <a:bodyPr/>
        <a:lstStyle/>
        <a:p>
          <a:r>
            <a:rPr lang="en-US" sz="1800" dirty="0"/>
            <a:t>Category</a:t>
          </a:r>
        </a:p>
      </dgm:t>
    </dgm:pt>
    <dgm:pt modelId="{B81F24A1-DEAE-41FB-AA2E-D8D51F66E906}" type="parTrans" cxnId="{0A8C0D83-E562-4E31-9BAE-7CB94DE42006}">
      <dgm:prSet/>
      <dgm:spPr/>
      <dgm:t>
        <a:bodyPr/>
        <a:lstStyle/>
        <a:p>
          <a:endParaRPr lang="en-US"/>
        </a:p>
      </dgm:t>
    </dgm:pt>
    <dgm:pt modelId="{4794B038-9A75-4CF3-94B4-608F6C1E8A27}" type="sibTrans" cxnId="{0A8C0D83-E562-4E31-9BAE-7CB94DE42006}">
      <dgm:prSet/>
      <dgm:spPr/>
      <dgm:t>
        <a:bodyPr/>
        <a:lstStyle/>
        <a:p>
          <a:endParaRPr lang="en-US"/>
        </a:p>
      </dgm:t>
    </dgm:pt>
    <dgm:pt modelId="{D1967B5E-DA1F-461A-9866-7B7259EEEE9A}">
      <dgm:prSet custT="1"/>
      <dgm:spPr/>
      <dgm:t>
        <a:bodyPr/>
        <a:lstStyle/>
        <a:p>
          <a:r>
            <a:rPr lang="en-US" sz="1800" dirty="0"/>
            <a:t>Other</a:t>
          </a:r>
        </a:p>
      </dgm:t>
    </dgm:pt>
    <dgm:pt modelId="{A8BBF423-51A6-47F0-BE4F-DF3AB8F5B156}" type="parTrans" cxnId="{4DDC51F2-2725-427E-9207-CD20D752B267}">
      <dgm:prSet/>
      <dgm:spPr/>
      <dgm:t>
        <a:bodyPr/>
        <a:lstStyle/>
        <a:p>
          <a:endParaRPr lang="en-US"/>
        </a:p>
      </dgm:t>
    </dgm:pt>
    <dgm:pt modelId="{B6E4F992-740F-435C-A074-DA04675554FC}" type="sibTrans" cxnId="{4DDC51F2-2725-427E-9207-CD20D752B267}">
      <dgm:prSet/>
      <dgm:spPr/>
      <dgm:t>
        <a:bodyPr/>
        <a:lstStyle/>
        <a:p>
          <a:endParaRPr lang="en-US"/>
        </a:p>
      </dgm:t>
    </dgm:pt>
    <dgm:pt modelId="{04B0455F-A271-4524-9302-6F5F0A1A1D0B}">
      <dgm:prSet custT="1"/>
      <dgm:spPr/>
      <dgm:t>
        <a:bodyPr/>
        <a:lstStyle/>
        <a:p>
          <a:r>
            <a:rPr lang="en-US" sz="1800" dirty="0"/>
            <a:t>Company code</a:t>
          </a:r>
        </a:p>
      </dgm:t>
    </dgm:pt>
    <dgm:pt modelId="{EA3E30AB-2D06-41BB-A659-239DEFF8D7AD}" type="parTrans" cxnId="{3B0F50CE-7BB5-4806-918D-72FCA5D08A09}">
      <dgm:prSet/>
      <dgm:spPr/>
      <dgm:t>
        <a:bodyPr/>
        <a:lstStyle/>
        <a:p>
          <a:endParaRPr lang="en-US"/>
        </a:p>
      </dgm:t>
    </dgm:pt>
    <dgm:pt modelId="{294C014C-0A54-4DEB-86AA-4243A57A71BD}" type="sibTrans" cxnId="{3B0F50CE-7BB5-4806-918D-72FCA5D08A09}">
      <dgm:prSet/>
      <dgm:spPr/>
      <dgm:t>
        <a:bodyPr/>
        <a:lstStyle/>
        <a:p>
          <a:endParaRPr lang="en-US"/>
        </a:p>
      </dgm:t>
    </dgm:pt>
    <dgm:pt modelId="{04DD0331-6F98-4F91-B430-3979FBD6052C}">
      <dgm:prSet custT="1"/>
      <dgm:spPr/>
      <dgm:t>
        <a:bodyPr/>
        <a:lstStyle/>
        <a:p>
          <a:r>
            <a:rPr lang="en-US" sz="1800" dirty="0"/>
            <a:t>Controlling area</a:t>
          </a:r>
        </a:p>
      </dgm:t>
    </dgm:pt>
    <dgm:pt modelId="{D7923FE4-9559-46AA-B811-DFA7A36879F1}" type="parTrans" cxnId="{CE2BBDB2-0BF9-4BB3-95F7-C263FC4D5A54}">
      <dgm:prSet/>
      <dgm:spPr/>
      <dgm:t>
        <a:bodyPr/>
        <a:lstStyle/>
        <a:p>
          <a:endParaRPr lang="en-US"/>
        </a:p>
      </dgm:t>
    </dgm:pt>
    <dgm:pt modelId="{FC32B788-7259-403B-81C4-17FB27B7228A}" type="sibTrans" cxnId="{CE2BBDB2-0BF9-4BB3-95F7-C263FC4D5A54}">
      <dgm:prSet/>
      <dgm:spPr/>
      <dgm:t>
        <a:bodyPr/>
        <a:lstStyle/>
        <a:p>
          <a:endParaRPr lang="en-US"/>
        </a:p>
      </dgm:t>
    </dgm:pt>
    <dgm:pt modelId="{4756068A-B56B-4397-AE8B-8C43973174FA}">
      <dgm:prSet custT="1"/>
      <dgm:spPr/>
      <dgm:t>
        <a:bodyPr/>
        <a:lstStyle/>
        <a:p>
          <a:r>
            <a:rPr lang="en-US" sz="1800" dirty="0"/>
            <a:t>Plant</a:t>
          </a:r>
        </a:p>
      </dgm:t>
    </dgm:pt>
    <dgm:pt modelId="{5D33B0D8-13E7-4547-81E7-DE8D7E233101}" type="parTrans" cxnId="{0AF0C603-EB82-41DD-8096-6054C567BE57}">
      <dgm:prSet/>
      <dgm:spPr/>
      <dgm:t>
        <a:bodyPr/>
        <a:lstStyle/>
        <a:p>
          <a:endParaRPr lang="en-US"/>
        </a:p>
      </dgm:t>
    </dgm:pt>
    <dgm:pt modelId="{245E7DE8-249A-49F3-83D2-C1CFE0DCBA4A}" type="sibTrans" cxnId="{0AF0C603-EB82-41DD-8096-6054C567BE57}">
      <dgm:prSet/>
      <dgm:spPr/>
      <dgm:t>
        <a:bodyPr/>
        <a:lstStyle/>
        <a:p>
          <a:endParaRPr lang="en-US"/>
        </a:p>
      </dgm:t>
    </dgm:pt>
    <dgm:pt modelId="{4279A669-9C05-47DB-BA86-8E64CCB55A2D}">
      <dgm:prSet custT="1"/>
      <dgm:spPr/>
      <dgm:t>
        <a:bodyPr/>
        <a:lstStyle/>
        <a:p>
          <a:r>
            <a:rPr lang="en-US" sz="1800" dirty="0"/>
            <a:t>Profit center</a:t>
          </a:r>
        </a:p>
      </dgm:t>
    </dgm:pt>
    <dgm:pt modelId="{FCDC1695-41EA-48E1-9C16-2AFB6656AA05}" type="parTrans" cxnId="{4BD3781D-AB33-48F1-A8D8-AB2B56D533D4}">
      <dgm:prSet/>
      <dgm:spPr/>
      <dgm:t>
        <a:bodyPr/>
        <a:lstStyle/>
        <a:p>
          <a:endParaRPr lang="en-US"/>
        </a:p>
      </dgm:t>
    </dgm:pt>
    <dgm:pt modelId="{170052C5-0364-46C8-8172-91A14AF919D8}" type="sibTrans" cxnId="{4BD3781D-AB33-48F1-A8D8-AB2B56D533D4}">
      <dgm:prSet/>
      <dgm:spPr/>
      <dgm:t>
        <a:bodyPr/>
        <a:lstStyle/>
        <a:p>
          <a:endParaRPr lang="en-US"/>
        </a:p>
      </dgm:t>
    </dgm:pt>
    <dgm:pt modelId="{D9BC333A-5D97-462B-95EA-EDFD97CEB701}">
      <dgm:prSet custT="1"/>
      <dgm:spPr/>
      <dgm:t>
        <a:bodyPr/>
        <a:lstStyle/>
        <a:p>
          <a:r>
            <a:rPr lang="en-US" sz="1800" dirty="0"/>
            <a:t>Responsible</a:t>
          </a:r>
        </a:p>
      </dgm:t>
    </dgm:pt>
    <dgm:pt modelId="{42AEEFBC-62AF-4834-9B0A-399D55D919E1}" type="parTrans" cxnId="{210773D7-7B34-49AC-8CFE-E771E428434D}">
      <dgm:prSet/>
      <dgm:spPr/>
      <dgm:t>
        <a:bodyPr/>
        <a:lstStyle/>
        <a:p>
          <a:endParaRPr lang="en-US"/>
        </a:p>
      </dgm:t>
    </dgm:pt>
    <dgm:pt modelId="{77CBFA0D-75AE-4AD5-AD50-4231C7F1C234}" type="sibTrans" cxnId="{210773D7-7B34-49AC-8CFE-E771E428434D}">
      <dgm:prSet/>
      <dgm:spPr/>
      <dgm:t>
        <a:bodyPr/>
        <a:lstStyle/>
        <a:p>
          <a:endParaRPr lang="en-US"/>
        </a:p>
      </dgm:t>
    </dgm:pt>
    <dgm:pt modelId="{008DE332-9A9D-4801-BA3A-D006D131E98A}">
      <dgm:prSet custT="1"/>
      <dgm:spPr/>
      <dgm:t>
        <a:bodyPr/>
        <a:lstStyle/>
        <a:p>
          <a:r>
            <a:rPr lang="en-US" sz="1800" dirty="0"/>
            <a:t>Currency</a:t>
          </a:r>
        </a:p>
      </dgm:t>
    </dgm:pt>
    <dgm:pt modelId="{878A7A27-66CA-4552-B3C3-CCD5DAE594E9}" type="parTrans" cxnId="{1B83D768-B986-41B0-9833-780467728E2B}">
      <dgm:prSet/>
      <dgm:spPr/>
      <dgm:t>
        <a:bodyPr/>
        <a:lstStyle/>
        <a:p>
          <a:endParaRPr lang="en-US"/>
        </a:p>
      </dgm:t>
    </dgm:pt>
    <dgm:pt modelId="{0723B946-E03F-403B-8D24-0BD6F921D1F4}" type="sibTrans" cxnId="{1B83D768-B986-41B0-9833-780467728E2B}">
      <dgm:prSet/>
      <dgm:spPr/>
      <dgm:t>
        <a:bodyPr/>
        <a:lstStyle/>
        <a:p>
          <a:endParaRPr lang="en-US"/>
        </a:p>
      </dgm:t>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1AAC67AC-1269-4BCA-82BD-1A7E18B27A3C}" type="pres">
      <dgm:prSet presAssocID="{D1967B5E-DA1F-461A-9866-7B7259EEEE9A}" presName="composite" presStyleCnt="0"/>
      <dgm:spPr/>
    </dgm:pt>
    <dgm:pt modelId="{C6C361C3-94F5-450B-9808-157A0F06641E}" type="pres">
      <dgm:prSet presAssocID="{D1967B5E-DA1F-461A-9866-7B7259EEEE9A}" presName="parTx" presStyleLbl="alignNode1" presStyleIdx="1" presStyleCnt="2">
        <dgm:presLayoutVars>
          <dgm:chMax val="0"/>
          <dgm:chPref val="0"/>
          <dgm:bulletEnabled val="1"/>
        </dgm:presLayoutVars>
      </dgm:prSet>
      <dgm:spPr/>
    </dgm:pt>
    <dgm:pt modelId="{3F656C7B-363D-41A1-9836-FE43E3725B15}" type="pres">
      <dgm:prSet presAssocID="{D1967B5E-DA1F-461A-9866-7B7259EEEE9A}" presName="desTx" presStyleLbl="alignAccFollowNode1" presStyleIdx="1" presStyleCnt="2">
        <dgm:presLayoutVars>
          <dgm:bulletEnabled val="1"/>
        </dgm:presLayoutVars>
      </dgm:prSet>
      <dgm:spPr/>
    </dgm:pt>
  </dgm:ptLst>
  <dgm:cxnLst>
    <dgm:cxn modelId="{0AF0C603-EB82-41DD-8096-6054C567BE57}" srcId="{D951C059-6804-4040-9988-E860660D9ACB}" destId="{4756068A-B56B-4397-AE8B-8C43973174FA}" srcOrd="3" destOrd="0" parTransId="{5D33B0D8-13E7-4547-81E7-DE8D7E233101}" sibTransId="{245E7DE8-249A-49F3-83D2-C1CFE0DCBA4A}"/>
    <dgm:cxn modelId="{B712890B-1EDE-41F5-9EEC-53337789455D}" type="presOf" srcId="{04B0455F-A271-4524-9302-6F5F0A1A1D0B}" destId="{F9378F41-C1A6-4941-B435-6CF6EABD33E0}" srcOrd="0" destOrd="2" presId="urn:microsoft.com/office/officeart/2005/8/layout/hList1"/>
    <dgm:cxn modelId="{38E1100C-0498-4B67-A22C-3273F373F81E}" type="presOf" srcId="{4756068A-B56B-4397-AE8B-8C43973174FA}" destId="{F9378F41-C1A6-4941-B435-6CF6EABD33E0}" srcOrd="0" destOrd="3" presId="urn:microsoft.com/office/officeart/2005/8/layout/hList1"/>
    <dgm:cxn modelId="{4BD3781D-AB33-48F1-A8D8-AB2B56D533D4}" srcId="{D951C059-6804-4040-9988-E860660D9ACB}" destId="{4279A669-9C05-47DB-BA86-8E64CCB55A2D}" srcOrd="4" destOrd="0" parTransId="{FCDC1695-41EA-48E1-9C16-2AFB6656AA05}" sibTransId="{170052C5-0364-46C8-8172-91A14AF919D8}"/>
    <dgm:cxn modelId="{B43D1627-0D8A-4B4C-909B-683A56AC3754}" type="presOf" srcId="{7B33FD1B-F604-4096-AA5D-D26E04A4C1D4}" destId="{E7B29F09-0D22-4496-981C-233E85C6E873}" srcOrd="0" destOrd="0" presId="urn:microsoft.com/office/officeart/2005/8/layout/hList1"/>
    <dgm:cxn modelId="{3970434A-7166-4107-A26C-F2C4C0A5AE39}" type="presOf" srcId="{D951C059-6804-4040-9988-E860660D9ACB}" destId="{2935508E-A927-4750-B066-F5B31277DD71}" srcOrd="0" destOrd="0" presId="urn:microsoft.com/office/officeart/2005/8/layout/hList1"/>
    <dgm:cxn modelId="{DE317B52-6B4E-4577-A24F-44F900833589}" type="presOf" srcId="{008DE332-9A9D-4801-BA3A-D006D131E98A}" destId="{3F656C7B-363D-41A1-9836-FE43E3725B15}" srcOrd="0" destOrd="1" presId="urn:microsoft.com/office/officeart/2005/8/layout/hList1"/>
    <dgm:cxn modelId="{1B83D768-B986-41B0-9833-780467728E2B}" srcId="{D1967B5E-DA1F-461A-9866-7B7259EEEE9A}" destId="{008DE332-9A9D-4801-BA3A-D006D131E98A}" srcOrd="1" destOrd="0" parTransId="{878A7A27-66CA-4552-B3C3-CCD5DAE594E9}" sibTransId="{0723B946-E03F-403B-8D24-0BD6F921D1F4}"/>
    <dgm:cxn modelId="{B9C22E7E-320B-40B1-B86C-87F5D4063C26}" type="presOf" srcId="{D1967B5E-DA1F-461A-9866-7B7259EEEE9A}" destId="{C6C361C3-94F5-450B-9808-157A0F06641E}" srcOrd="0" destOrd="0" presId="urn:microsoft.com/office/officeart/2005/8/layout/hList1"/>
    <dgm:cxn modelId="{0A8C0D83-E562-4E31-9BAE-7CB94DE42006}" srcId="{D1967B5E-DA1F-461A-9866-7B7259EEEE9A}" destId="{2B0B9ABC-964D-414B-B58D-87AD04DB7938}" srcOrd="0" destOrd="0" parTransId="{B81F24A1-DEAE-41FB-AA2E-D8D51F66E906}" sibTransId="{4794B038-9A75-4CF3-94B4-608F6C1E8A27}"/>
    <dgm:cxn modelId="{64398488-DC18-4FB6-BE75-1451DDE43CDE}" type="presOf" srcId="{D9BC333A-5D97-462B-95EA-EDFD97CEB701}" destId="{F9378F41-C1A6-4941-B435-6CF6EABD33E0}" srcOrd="0" destOrd="5" presId="urn:microsoft.com/office/officeart/2005/8/layout/hList1"/>
    <dgm:cxn modelId="{90408F99-86D0-4FEF-943D-243336E3FEF2}" type="presOf" srcId="{5057C900-E619-46A1-AEC1-AF8C2A95DDB4}" destId="{F9378F41-C1A6-4941-B435-6CF6EABD33E0}" srcOrd="0" destOrd="0" presId="urn:microsoft.com/office/officeart/2005/8/layout/hList1"/>
    <dgm:cxn modelId="{A7800B9F-47A9-4473-B1DA-22B3448F43C4}" srcId="{7B33FD1B-F604-4096-AA5D-D26E04A4C1D4}" destId="{D951C059-6804-4040-9988-E860660D9ACB}" srcOrd="0" destOrd="0" parTransId="{C24C5EA5-4161-48FB-88FE-8CB99C916631}" sibTransId="{02A7F338-9BFD-48AD-8FF0-FDE11C5051D6}"/>
    <dgm:cxn modelId="{CE2BBDB2-0BF9-4BB3-95F7-C263FC4D5A54}" srcId="{D951C059-6804-4040-9988-E860660D9ACB}" destId="{04DD0331-6F98-4F91-B430-3979FBD6052C}" srcOrd="1" destOrd="0" parTransId="{D7923FE4-9559-46AA-B811-DFA7A36879F1}" sibTransId="{FC32B788-7259-403B-81C4-17FB27B7228A}"/>
    <dgm:cxn modelId="{5A1DDDB4-DC0B-43D6-B3A0-6D00C6DA4B8E}" srcId="{D951C059-6804-4040-9988-E860660D9ACB}" destId="{5057C900-E619-46A1-AEC1-AF8C2A95DDB4}" srcOrd="0" destOrd="0" parTransId="{54134180-7946-46F6-B3FD-2F91C2082222}" sibTransId="{26AF5866-9EFD-4249-8293-AF176E80BE9B}"/>
    <dgm:cxn modelId="{BD3C6CC1-3762-4390-A69C-49F526459B8C}" type="presOf" srcId="{4279A669-9C05-47DB-BA86-8E64CCB55A2D}" destId="{F9378F41-C1A6-4941-B435-6CF6EABD33E0}" srcOrd="0" destOrd="4" presId="urn:microsoft.com/office/officeart/2005/8/layout/hList1"/>
    <dgm:cxn modelId="{3B0F50CE-7BB5-4806-918D-72FCA5D08A09}" srcId="{D951C059-6804-4040-9988-E860660D9ACB}" destId="{04B0455F-A271-4524-9302-6F5F0A1A1D0B}" srcOrd="2" destOrd="0" parTransId="{EA3E30AB-2D06-41BB-A659-239DEFF8D7AD}" sibTransId="{294C014C-0A54-4DEB-86AA-4243A57A71BD}"/>
    <dgm:cxn modelId="{210773D7-7B34-49AC-8CFE-E771E428434D}" srcId="{D951C059-6804-4040-9988-E860660D9ACB}" destId="{D9BC333A-5D97-462B-95EA-EDFD97CEB701}" srcOrd="5" destOrd="0" parTransId="{42AEEFBC-62AF-4834-9B0A-399D55D919E1}" sibTransId="{77CBFA0D-75AE-4AD5-AD50-4231C7F1C234}"/>
    <dgm:cxn modelId="{73197ED7-7BB2-4424-8A25-70DE58C9666A}" type="presOf" srcId="{2B0B9ABC-964D-414B-B58D-87AD04DB7938}" destId="{3F656C7B-363D-41A1-9836-FE43E3725B15}" srcOrd="0" destOrd="0" presId="urn:microsoft.com/office/officeart/2005/8/layout/hList1"/>
    <dgm:cxn modelId="{D291C3E3-232F-4BA7-ACF2-B6A7F10436D2}" type="presOf" srcId="{04DD0331-6F98-4F91-B430-3979FBD6052C}" destId="{F9378F41-C1A6-4941-B435-6CF6EABD33E0}" srcOrd="0" destOrd="1" presId="urn:microsoft.com/office/officeart/2005/8/layout/hList1"/>
    <dgm:cxn modelId="{4DDC51F2-2725-427E-9207-CD20D752B267}" srcId="{7B33FD1B-F604-4096-AA5D-D26E04A4C1D4}" destId="{D1967B5E-DA1F-461A-9866-7B7259EEEE9A}" srcOrd="1" destOrd="0" parTransId="{A8BBF423-51A6-47F0-BE4F-DF3AB8F5B156}" sibTransId="{B6E4F992-740F-435C-A074-DA04675554FC}"/>
    <dgm:cxn modelId="{266C4808-606D-459D-B499-07392C355FB4}" type="presParOf" srcId="{E7B29F09-0D22-4496-981C-233E85C6E873}" destId="{BE8DED88-4C56-4880-BF4A-1BAFDD982921}" srcOrd="0" destOrd="0" presId="urn:microsoft.com/office/officeart/2005/8/layout/hList1"/>
    <dgm:cxn modelId="{E3466B0C-A5F4-4EF9-BB41-51918394BCA0}" type="presParOf" srcId="{BE8DED88-4C56-4880-BF4A-1BAFDD982921}" destId="{2935508E-A927-4750-B066-F5B31277DD71}" srcOrd="0" destOrd="0" presId="urn:microsoft.com/office/officeart/2005/8/layout/hList1"/>
    <dgm:cxn modelId="{7162AC00-194E-4D81-A7F8-D93901223D54}" type="presParOf" srcId="{BE8DED88-4C56-4880-BF4A-1BAFDD982921}" destId="{F9378F41-C1A6-4941-B435-6CF6EABD33E0}" srcOrd="1" destOrd="0" presId="urn:microsoft.com/office/officeart/2005/8/layout/hList1"/>
    <dgm:cxn modelId="{9F8B62C3-0215-4888-81E8-7848FE4E6A59}" type="presParOf" srcId="{E7B29F09-0D22-4496-981C-233E85C6E873}" destId="{C0856724-0267-4FBA-A5D5-AD4D2C56A2A7}" srcOrd="1" destOrd="0" presId="urn:microsoft.com/office/officeart/2005/8/layout/hList1"/>
    <dgm:cxn modelId="{DBB162FD-9A12-4EA6-A735-5624E6E16FA7}" type="presParOf" srcId="{E7B29F09-0D22-4496-981C-233E85C6E873}" destId="{1AAC67AC-1269-4BCA-82BD-1A7E18B27A3C}" srcOrd="2" destOrd="0" presId="urn:microsoft.com/office/officeart/2005/8/layout/hList1"/>
    <dgm:cxn modelId="{4D39ED20-3731-4802-853A-C911330DAA2C}" type="presParOf" srcId="{1AAC67AC-1269-4BCA-82BD-1A7E18B27A3C}" destId="{C6C361C3-94F5-450B-9808-157A0F06641E}" srcOrd="0" destOrd="0" presId="urn:microsoft.com/office/officeart/2005/8/layout/hList1"/>
    <dgm:cxn modelId="{AC8389FE-B076-45B5-B4F2-3B23CD2FB398}" type="presParOf" srcId="{1AAC67AC-1269-4BCA-82BD-1A7E18B27A3C}" destId="{3F656C7B-363D-41A1-9836-FE43E3725B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D1521E1-D8A5-42BF-AB21-26FBAD6878F7}" type="doc">
      <dgm:prSet loTypeId="urn:microsoft.com/office/officeart/2005/8/layout/vProcess5" loCatId="process" qsTypeId="urn:microsoft.com/office/officeart/2005/8/quickstyle/simple1" qsCatId="simple" csTypeId="urn:microsoft.com/office/officeart/2005/8/colors/colorful1#6" csCatId="colorful" phldr="1"/>
      <dgm:spPr/>
      <dgm:t>
        <a:bodyPr/>
        <a:lstStyle/>
        <a:p>
          <a:endParaRPr lang="en-US"/>
        </a:p>
      </dgm:t>
    </dgm:pt>
    <dgm:pt modelId="{5C08BFAA-C47E-4D3D-93F0-CAFB47633B01}">
      <dgm:prSet phldrT="[Text]"/>
      <dgm:spPr/>
      <dgm:t>
        <a:bodyPr/>
        <a:lstStyle/>
        <a:p>
          <a:r>
            <a:rPr lang="en-US" dirty="0"/>
            <a:t>Material</a:t>
          </a:r>
        </a:p>
      </dgm:t>
    </dgm:pt>
    <dgm:pt modelId="{AC8B8D94-CA3B-4E06-AE01-D00C1B64B5D2}" type="parTrans" cxnId="{105B4D6F-1707-4FC5-A1B0-E9E8D566272F}">
      <dgm:prSet/>
      <dgm:spPr/>
      <dgm:t>
        <a:bodyPr/>
        <a:lstStyle/>
        <a:p>
          <a:endParaRPr lang="en-US"/>
        </a:p>
      </dgm:t>
    </dgm:pt>
    <dgm:pt modelId="{50124E0D-544D-4761-8227-06577AFF9673}" type="sibTrans" cxnId="{105B4D6F-1707-4FC5-A1B0-E9E8D566272F}">
      <dgm:prSet/>
      <dgm:spPr/>
      <dgm:t>
        <a:bodyPr/>
        <a:lstStyle/>
        <a:p>
          <a:endParaRPr lang="en-US"/>
        </a:p>
      </dgm:t>
    </dgm:pt>
    <dgm:pt modelId="{355BC8AC-CB39-4503-8BFC-1D2F0AB38BB3}">
      <dgm:prSet phldrT="[Text]"/>
      <dgm:spPr/>
      <dgm:t>
        <a:bodyPr/>
        <a:lstStyle/>
        <a:p>
          <a:r>
            <a:rPr lang="en-US" dirty="0"/>
            <a:t>Cost of material</a:t>
          </a:r>
        </a:p>
      </dgm:t>
    </dgm:pt>
    <dgm:pt modelId="{309F9774-BB6D-4177-A26B-2C783134C78F}" type="parTrans" cxnId="{55DDD1E5-0827-4172-89EB-7996FFF248CF}">
      <dgm:prSet/>
      <dgm:spPr/>
      <dgm:t>
        <a:bodyPr/>
        <a:lstStyle/>
        <a:p>
          <a:endParaRPr lang="en-US"/>
        </a:p>
      </dgm:t>
    </dgm:pt>
    <dgm:pt modelId="{85B03FC5-FFA3-496A-B494-AEF20823EFE0}" type="sibTrans" cxnId="{55DDD1E5-0827-4172-89EB-7996FFF248CF}">
      <dgm:prSet/>
      <dgm:spPr/>
      <dgm:t>
        <a:bodyPr/>
        <a:lstStyle/>
        <a:p>
          <a:endParaRPr lang="en-US"/>
        </a:p>
      </dgm:t>
    </dgm:pt>
    <dgm:pt modelId="{6273679A-E869-4919-B166-CD743D26E1BA}">
      <dgm:prSet phldrT="[Text]"/>
      <dgm:spPr/>
      <dgm:t>
        <a:bodyPr/>
        <a:lstStyle/>
        <a:p>
          <a:r>
            <a:rPr lang="en-US" dirty="0"/>
            <a:t>Labor</a:t>
          </a:r>
        </a:p>
      </dgm:t>
    </dgm:pt>
    <dgm:pt modelId="{DCB2B597-3D47-47F6-842D-1B826733EA5F}" type="parTrans" cxnId="{DD3320E0-0E91-429B-A968-14228522F8A4}">
      <dgm:prSet/>
      <dgm:spPr/>
      <dgm:t>
        <a:bodyPr/>
        <a:lstStyle/>
        <a:p>
          <a:endParaRPr lang="en-US"/>
        </a:p>
      </dgm:t>
    </dgm:pt>
    <dgm:pt modelId="{202FB06B-4AAC-4905-8836-B508DA706510}" type="sibTrans" cxnId="{DD3320E0-0E91-429B-A968-14228522F8A4}">
      <dgm:prSet/>
      <dgm:spPr/>
      <dgm:t>
        <a:bodyPr/>
        <a:lstStyle/>
        <a:p>
          <a:endParaRPr lang="en-US"/>
        </a:p>
      </dgm:t>
    </dgm:pt>
    <dgm:pt modelId="{23BD4C9D-D39A-4B8E-95CB-10FBC052EEB3}">
      <dgm:prSet phldrT="[Text]"/>
      <dgm:spPr/>
      <dgm:t>
        <a:bodyPr/>
        <a:lstStyle/>
        <a:p>
          <a:r>
            <a:rPr lang="en-US" dirty="0"/>
            <a:t>Cost of labor</a:t>
          </a:r>
        </a:p>
      </dgm:t>
    </dgm:pt>
    <dgm:pt modelId="{C4A4FA1E-C4D8-4452-9148-43443039A8E1}" type="parTrans" cxnId="{C311201C-0913-4EFF-8DE5-DCF35C5ACFEB}">
      <dgm:prSet/>
      <dgm:spPr/>
      <dgm:t>
        <a:bodyPr/>
        <a:lstStyle/>
        <a:p>
          <a:endParaRPr lang="en-US"/>
        </a:p>
      </dgm:t>
    </dgm:pt>
    <dgm:pt modelId="{42B0FA52-A6F1-496B-A4BA-19A8342DDF6B}" type="sibTrans" cxnId="{C311201C-0913-4EFF-8DE5-DCF35C5ACFEB}">
      <dgm:prSet/>
      <dgm:spPr/>
      <dgm:t>
        <a:bodyPr/>
        <a:lstStyle/>
        <a:p>
          <a:endParaRPr lang="en-US"/>
        </a:p>
      </dgm:t>
    </dgm:pt>
    <dgm:pt modelId="{DD9D4787-2334-4219-94BE-F1EC3C12461D}">
      <dgm:prSet phldrT="[Text]"/>
      <dgm:spPr/>
      <dgm:t>
        <a:bodyPr/>
        <a:lstStyle/>
        <a:p>
          <a:r>
            <a:rPr lang="en-US" dirty="0"/>
            <a:t>Overhead</a:t>
          </a:r>
        </a:p>
      </dgm:t>
    </dgm:pt>
    <dgm:pt modelId="{9841C88B-83B2-4AA4-91E5-56203287F7FD}" type="parTrans" cxnId="{7B0E0BDB-CF12-4607-87DA-42385478E2C5}">
      <dgm:prSet/>
      <dgm:spPr/>
      <dgm:t>
        <a:bodyPr/>
        <a:lstStyle/>
        <a:p>
          <a:endParaRPr lang="en-US"/>
        </a:p>
      </dgm:t>
    </dgm:pt>
    <dgm:pt modelId="{B0286685-45F8-488A-B339-92E482E6BE13}" type="sibTrans" cxnId="{7B0E0BDB-CF12-4607-87DA-42385478E2C5}">
      <dgm:prSet/>
      <dgm:spPr/>
      <dgm:t>
        <a:bodyPr/>
        <a:lstStyle/>
        <a:p>
          <a:endParaRPr lang="en-US"/>
        </a:p>
      </dgm:t>
    </dgm:pt>
    <dgm:pt modelId="{71C24B79-C4E9-41E5-B94B-6B4EB66F746B}">
      <dgm:prSet phldrT="[Text]"/>
      <dgm:spPr/>
      <dgm:t>
        <a:bodyPr/>
        <a:lstStyle/>
        <a:p>
          <a:r>
            <a:rPr lang="en-US" dirty="0"/>
            <a:t>Cost of overhead</a:t>
          </a:r>
        </a:p>
      </dgm:t>
    </dgm:pt>
    <dgm:pt modelId="{8FC157E9-1591-42E6-931C-2947E0794443}" type="parTrans" cxnId="{1D381112-649F-4FA5-91DA-B1A103D837E6}">
      <dgm:prSet/>
      <dgm:spPr/>
      <dgm:t>
        <a:bodyPr/>
        <a:lstStyle/>
        <a:p>
          <a:endParaRPr lang="en-US"/>
        </a:p>
      </dgm:t>
    </dgm:pt>
    <dgm:pt modelId="{8203A79A-1C52-496F-A5FD-B8AFD32AA708}" type="sibTrans" cxnId="{1D381112-649F-4FA5-91DA-B1A103D837E6}">
      <dgm:prSet/>
      <dgm:spPr/>
      <dgm:t>
        <a:bodyPr/>
        <a:lstStyle/>
        <a:p>
          <a:endParaRPr lang="en-US"/>
        </a:p>
      </dgm:t>
    </dgm:pt>
    <dgm:pt modelId="{5D2FF18A-1918-4BCB-A51E-A9B1804EC8F1}" type="pres">
      <dgm:prSet presAssocID="{1D1521E1-D8A5-42BF-AB21-26FBAD6878F7}" presName="outerComposite" presStyleCnt="0">
        <dgm:presLayoutVars>
          <dgm:chMax val="5"/>
          <dgm:dir/>
          <dgm:resizeHandles val="exact"/>
        </dgm:presLayoutVars>
      </dgm:prSet>
      <dgm:spPr/>
    </dgm:pt>
    <dgm:pt modelId="{EB3C33F8-620E-4ABB-9894-4C2E8C629022}" type="pres">
      <dgm:prSet presAssocID="{1D1521E1-D8A5-42BF-AB21-26FBAD6878F7}" presName="dummyMaxCanvas" presStyleCnt="0">
        <dgm:presLayoutVars/>
      </dgm:prSet>
      <dgm:spPr/>
    </dgm:pt>
    <dgm:pt modelId="{032DC7EA-C9C1-4F0B-BE48-988F69641CB0}" type="pres">
      <dgm:prSet presAssocID="{1D1521E1-D8A5-42BF-AB21-26FBAD6878F7}" presName="ThreeNodes_1" presStyleLbl="node1" presStyleIdx="0" presStyleCnt="3">
        <dgm:presLayoutVars>
          <dgm:bulletEnabled val="1"/>
        </dgm:presLayoutVars>
      </dgm:prSet>
      <dgm:spPr/>
    </dgm:pt>
    <dgm:pt modelId="{D5700E80-8886-456A-8915-A9BDF8DF2433}" type="pres">
      <dgm:prSet presAssocID="{1D1521E1-D8A5-42BF-AB21-26FBAD6878F7}" presName="ThreeNodes_2" presStyleLbl="node1" presStyleIdx="1" presStyleCnt="3">
        <dgm:presLayoutVars>
          <dgm:bulletEnabled val="1"/>
        </dgm:presLayoutVars>
      </dgm:prSet>
      <dgm:spPr/>
    </dgm:pt>
    <dgm:pt modelId="{9B0EDF9D-567B-4B0D-84B7-817B77FCA301}" type="pres">
      <dgm:prSet presAssocID="{1D1521E1-D8A5-42BF-AB21-26FBAD6878F7}" presName="ThreeNodes_3" presStyleLbl="node1" presStyleIdx="2" presStyleCnt="3">
        <dgm:presLayoutVars>
          <dgm:bulletEnabled val="1"/>
        </dgm:presLayoutVars>
      </dgm:prSet>
      <dgm:spPr/>
    </dgm:pt>
    <dgm:pt modelId="{3E9ACB63-CBAA-4657-A7FD-86F42A5342C9}" type="pres">
      <dgm:prSet presAssocID="{1D1521E1-D8A5-42BF-AB21-26FBAD6878F7}" presName="ThreeConn_1-2" presStyleLbl="fgAccFollowNode1" presStyleIdx="0" presStyleCnt="2">
        <dgm:presLayoutVars>
          <dgm:bulletEnabled val="1"/>
        </dgm:presLayoutVars>
      </dgm:prSet>
      <dgm:spPr/>
    </dgm:pt>
    <dgm:pt modelId="{07CDFA34-7BB5-441F-A3F2-7B1E6026F871}" type="pres">
      <dgm:prSet presAssocID="{1D1521E1-D8A5-42BF-AB21-26FBAD6878F7}" presName="ThreeConn_2-3" presStyleLbl="fgAccFollowNode1" presStyleIdx="1" presStyleCnt="2">
        <dgm:presLayoutVars>
          <dgm:bulletEnabled val="1"/>
        </dgm:presLayoutVars>
      </dgm:prSet>
      <dgm:spPr/>
    </dgm:pt>
    <dgm:pt modelId="{50A09ADF-811A-44EA-832B-50361D6F7901}" type="pres">
      <dgm:prSet presAssocID="{1D1521E1-D8A5-42BF-AB21-26FBAD6878F7}" presName="ThreeNodes_1_text" presStyleLbl="node1" presStyleIdx="2" presStyleCnt="3">
        <dgm:presLayoutVars>
          <dgm:bulletEnabled val="1"/>
        </dgm:presLayoutVars>
      </dgm:prSet>
      <dgm:spPr/>
    </dgm:pt>
    <dgm:pt modelId="{1984F0FE-021A-4615-B20C-20CD614A0B75}" type="pres">
      <dgm:prSet presAssocID="{1D1521E1-D8A5-42BF-AB21-26FBAD6878F7}" presName="ThreeNodes_2_text" presStyleLbl="node1" presStyleIdx="2" presStyleCnt="3">
        <dgm:presLayoutVars>
          <dgm:bulletEnabled val="1"/>
        </dgm:presLayoutVars>
      </dgm:prSet>
      <dgm:spPr/>
    </dgm:pt>
    <dgm:pt modelId="{7A843C94-C4F1-4FA7-AACE-2BF5D67DC9C5}" type="pres">
      <dgm:prSet presAssocID="{1D1521E1-D8A5-42BF-AB21-26FBAD6878F7}" presName="ThreeNodes_3_text" presStyleLbl="node1" presStyleIdx="2" presStyleCnt="3">
        <dgm:presLayoutVars>
          <dgm:bulletEnabled val="1"/>
        </dgm:presLayoutVars>
      </dgm:prSet>
      <dgm:spPr/>
    </dgm:pt>
  </dgm:ptLst>
  <dgm:cxnLst>
    <dgm:cxn modelId="{93B33203-9404-47D5-8175-98606C883054}" type="presOf" srcId="{23BD4C9D-D39A-4B8E-95CB-10FBC052EEB3}" destId="{D5700E80-8886-456A-8915-A9BDF8DF2433}" srcOrd="0" destOrd="1" presId="urn:microsoft.com/office/officeart/2005/8/layout/vProcess5"/>
    <dgm:cxn modelId="{1D381112-649F-4FA5-91DA-B1A103D837E6}" srcId="{DD9D4787-2334-4219-94BE-F1EC3C12461D}" destId="{71C24B79-C4E9-41E5-B94B-6B4EB66F746B}" srcOrd="0" destOrd="0" parTransId="{8FC157E9-1591-42E6-931C-2947E0794443}" sibTransId="{8203A79A-1C52-496F-A5FD-B8AFD32AA708}"/>
    <dgm:cxn modelId="{24091113-3DDB-4F5F-B642-958699E0A22F}" type="presOf" srcId="{DD9D4787-2334-4219-94BE-F1EC3C12461D}" destId="{9B0EDF9D-567B-4B0D-84B7-817B77FCA301}" srcOrd="0" destOrd="0" presId="urn:microsoft.com/office/officeart/2005/8/layout/vProcess5"/>
    <dgm:cxn modelId="{C311201C-0913-4EFF-8DE5-DCF35C5ACFEB}" srcId="{6273679A-E869-4919-B166-CD743D26E1BA}" destId="{23BD4C9D-D39A-4B8E-95CB-10FBC052EEB3}" srcOrd="0" destOrd="0" parTransId="{C4A4FA1E-C4D8-4452-9148-43443039A8E1}" sibTransId="{42B0FA52-A6F1-496B-A4BA-19A8342DDF6B}"/>
    <dgm:cxn modelId="{F1BBB857-1283-4587-B283-AC11E7A26E3C}" type="presOf" srcId="{202FB06B-4AAC-4905-8836-B508DA706510}" destId="{07CDFA34-7BB5-441F-A3F2-7B1E6026F871}" srcOrd="0" destOrd="0" presId="urn:microsoft.com/office/officeart/2005/8/layout/vProcess5"/>
    <dgm:cxn modelId="{87226A58-C7D6-49A3-8E7A-089DE81EB831}" type="presOf" srcId="{71C24B79-C4E9-41E5-B94B-6B4EB66F746B}" destId="{7A843C94-C4F1-4FA7-AACE-2BF5D67DC9C5}" srcOrd="1" destOrd="1" presId="urn:microsoft.com/office/officeart/2005/8/layout/vProcess5"/>
    <dgm:cxn modelId="{105B4D6F-1707-4FC5-A1B0-E9E8D566272F}" srcId="{1D1521E1-D8A5-42BF-AB21-26FBAD6878F7}" destId="{5C08BFAA-C47E-4D3D-93F0-CAFB47633B01}" srcOrd="0" destOrd="0" parTransId="{AC8B8D94-CA3B-4E06-AE01-D00C1B64B5D2}" sibTransId="{50124E0D-544D-4761-8227-06577AFF9673}"/>
    <dgm:cxn modelId="{CECBDF83-6C82-4DAC-B112-77AAC24680C8}" type="presOf" srcId="{6273679A-E869-4919-B166-CD743D26E1BA}" destId="{D5700E80-8886-456A-8915-A9BDF8DF2433}" srcOrd="0" destOrd="0" presId="urn:microsoft.com/office/officeart/2005/8/layout/vProcess5"/>
    <dgm:cxn modelId="{FD5ED385-3BAB-4135-8C68-97CE21B18D30}" type="presOf" srcId="{71C24B79-C4E9-41E5-B94B-6B4EB66F746B}" destId="{9B0EDF9D-567B-4B0D-84B7-817B77FCA301}" srcOrd="0" destOrd="1" presId="urn:microsoft.com/office/officeart/2005/8/layout/vProcess5"/>
    <dgm:cxn modelId="{376B02B3-CB26-4287-88CA-8E690CC45F28}" type="presOf" srcId="{6273679A-E869-4919-B166-CD743D26E1BA}" destId="{1984F0FE-021A-4615-B20C-20CD614A0B75}" srcOrd="1" destOrd="0" presId="urn:microsoft.com/office/officeart/2005/8/layout/vProcess5"/>
    <dgm:cxn modelId="{5D60A3B3-4A4A-4CCC-B69F-FE7081BC853B}" type="presOf" srcId="{DD9D4787-2334-4219-94BE-F1EC3C12461D}" destId="{7A843C94-C4F1-4FA7-AACE-2BF5D67DC9C5}" srcOrd="1" destOrd="0" presId="urn:microsoft.com/office/officeart/2005/8/layout/vProcess5"/>
    <dgm:cxn modelId="{B12E5CB6-C968-4988-A6DC-6EBFA58082C4}" type="presOf" srcId="{5C08BFAA-C47E-4D3D-93F0-CAFB47633B01}" destId="{50A09ADF-811A-44EA-832B-50361D6F7901}" srcOrd="1" destOrd="0" presId="urn:microsoft.com/office/officeart/2005/8/layout/vProcess5"/>
    <dgm:cxn modelId="{313B26CB-86B4-432F-8E75-5DF914297D17}" type="presOf" srcId="{50124E0D-544D-4761-8227-06577AFF9673}" destId="{3E9ACB63-CBAA-4657-A7FD-86F42A5342C9}" srcOrd="0" destOrd="0" presId="urn:microsoft.com/office/officeart/2005/8/layout/vProcess5"/>
    <dgm:cxn modelId="{7BD0E9D0-4C9E-4F26-815E-97E5AE4839E6}" type="presOf" srcId="{1D1521E1-D8A5-42BF-AB21-26FBAD6878F7}" destId="{5D2FF18A-1918-4BCB-A51E-A9B1804EC8F1}" srcOrd="0" destOrd="0" presId="urn:microsoft.com/office/officeart/2005/8/layout/vProcess5"/>
    <dgm:cxn modelId="{D6A36DD2-7853-4119-9E2F-C6164354002A}" type="presOf" srcId="{23BD4C9D-D39A-4B8E-95CB-10FBC052EEB3}" destId="{1984F0FE-021A-4615-B20C-20CD614A0B75}" srcOrd="1" destOrd="1" presId="urn:microsoft.com/office/officeart/2005/8/layout/vProcess5"/>
    <dgm:cxn modelId="{F7D7C8D9-6C6B-41AD-A5F1-476FEDB7A9E3}" type="presOf" srcId="{355BC8AC-CB39-4503-8BFC-1D2F0AB38BB3}" destId="{50A09ADF-811A-44EA-832B-50361D6F7901}" srcOrd="1" destOrd="1" presId="urn:microsoft.com/office/officeart/2005/8/layout/vProcess5"/>
    <dgm:cxn modelId="{7B0E0BDB-CF12-4607-87DA-42385478E2C5}" srcId="{1D1521E1-D8A5-42BF-AB21-26FBAD6878F7}" destId="{DD9D4787-2334-4219-94BE-F1EC3C12461D}" srcOrd="2" destOrd="0" parTransId="{9841C88B-83B2-4AA4-91E5-56203287F7FD}" sibTransId="{B0286685-45F8-488A-B339-92E482E6BE13}"/>
    <dgm:cxn modelId="{DD3320E0-0E91-429B-A968-14228522F8A4}" srcId="{1D1521E1-D8A5-42BF-AB21-26FBAD6878F7}" destId="{6273679A-E869-4919-B166-CD743D26E1BA}" srcOrd="1" destOrd="0" parTransId="{DCB2B597-3D47-47F6-842D-1B826733EA5F}" sibTransId="{202FB06B-4AAC-4905-8836-B508DA706510}"/>
    <dgm:cxn modelId="{55DDD1E5-0827-4172-89EB-7996FFF248CF}" srcId="{5C08BFAA-C47E-4D3D-93F0-CAFB47633B01}" destId="{355BC8AC-CB39-4503-8BFC-1D2F0AB38BB3}" srcOrd="0" destOrd="0" parTransId="{309F9774-BB6D-4177-A26B-2C783134C78F}" sibTransId="{85B03FC5-FFA3-496A-B494-AEF20823EFE0}"/>
    <dgm:cxn modelId="{5A565FFD-F12F-432D-8E69-AB4CFC9E89BE}" type="presOf" srcId="{355BC8AC-CB39-4503-8BFC-1D2F0AB38BB3}" destId="{032DC7EA-C9C1-4F0B-BE48-988F69641CB0}" srcOrd="0" destOrd="1" presId="urn:microsoft.com/office/officeart/2005/8/layout/vProcess5"/>
    <dgm:cxn modelId="{234F72FF-6CED-416F-BE63-F5CE9E80AA2D}" type="presOf" srcId="{5C08BFAA-C47E-4D3D-93F0-CAFB47633B01}" destId="{032DC7EA-C9C1-4F0B-BE48-988F69641CB0}" srcOrd="0" destOrd="0" presId="urn:microsoft.com/office/officeart/2005/8/layout/vProcess5"/>
    <dgm:cxn modelId="{26CF7A08-3911-4B5C-830B-36AB28EA83C8}" type="presParOf" srcId="{5D2FF18A-1918-4BCB-A51E-A9B1804EC8F1}" destId="{EB3C33F8-620E-4ABB-9894-4C2E8C629022}" srcOrd="0" destOrd="0" presId="urn:microsoft.com/office/officeart/2005/8/layout/vProcess5"/>
    <dgm:cxn modelId="{CFC9AFE2-7074-40FB-9D31-6FCB01486400}" type="presParOf" srcId="{5D2FF18A-1918-4BCB-A51E-A9B1804EC8F1}" destId="{032DC7EA-C9C1-4F0B-BE48-988F69641CB0}" srcOrd="1" destOrd="0" presId="urn:microsoft.com/office/officeart/2005/8/layout/vProcess5"/>
    <dgm:cxn modelId="{2083DF36-1F40-43DE-A2D2-3C6FCCEE5F08}" type="presParOf" srcId="{5D2FF18A-1918-4BCB-A51E-A9B1804EC8F1}" destId="{D5700E80-8886-456A-8915-A9BDF8DF2433}" srcOrd="2" destOrd="0" presId="urn:microsoft.com/office/officeart/2005/8/layout/vProcess5"/>
    <dgm:cxn modelId="{D5DED754-892A-4F22-9E73-3C442FCE2CC8}" type="presParOf" srcId="{5D2FF18A-1918-4BCB-A51E-A9B1804EC8F1}" destId="{9B0EDF9D-567B-4B0D-84B7-817B77FCA301}" srcOrd="3" destOrd="0" presId="urn:microsoft.com/office/officeart/2005/8/layout/vProcess5"/>
    <dgm:cxn modelId="{B9B4C9A9-3671-43C6-8A71-4F2922D1EBC4}" type="presParOf" srcId="{5D2FF18A-1918-4BCB-A51E-A9B1804EC8F1}" destId="{3E9ACB63-CBAA-4657-A7FD-86F42A5342C9}" srcOrd="4" destOrd="0" presId="urn:microsoft.com/office/officeart/2005/8/layout/vProcess5"/>
    <dgm:cxn modelId="{8252F58E-7B2F-4FEA-AEFC-FDC2251BD5FA}" type="presParOf" srcId="{5D2FF18A-1918-4BCB-A51E-A9B1804EC8F1}" destId="{07CDFA34-7BB5-441F-A3F2-7B1E6026F871}" srcOrd="5" destOrd="0" presId="urn:microsoft.com/office/officeart/2005/8/layout/vProcess5"/>
    <dgm:cxn modelId="{91E3B29A-AC37-49A3-BDE7-5036A57EB7E2}" type="presParOf" srcId="{5D2FF18A-1918-4BCB-A51E-A9B1804EC8F1}" destId="{50A09ADF-811A-44EA-832B-50361D6F7901}" srcOrd="6" destOrd="0" presId="urn:microsoft.com/office/officeart/2005/8/layout/vProcess5"/>
    <dgm:cxn modelId="{46F8B89E-EC86-4901-A138-93AB4EE5A583}" type="presParOf" srcId="{5D2FF18A-1918-4BCB-A51E-A9B1804EC8F1}" destId="{1984F0FE-021A-4615-B20C-20CD614A0B75}" srcOrd="7" destOrd="0" presId="urn:microsoft.com/office/officeart/2005/8/layout/vProcess5"/>
    <dgm:cxn modelId="{5C486DD5-7BD7-44D2-9C13-DA7BE7750386}" type="presParOf" srcId="{5D2FF18A-1918-4BCB-A51E-A9B1804EC8F1}" destId="{7A843C94-C4F1-4FA7-AACE-2BF5D67DC9C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Basic Data</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5057C900-E619-46A1-AEC1-AF8C2A95DDB4}">
      <dgm:prSet custT="1"/>
      <dgm:spPr/>
      <dgm:t>
        <a:bodyPr/>
        <a:lstStyle/>
        <a:p>
          <a:r>
            <a:rPr lang="en-US" sz="1800" dirty="0"/>
            <a:t>Material</a:t>
          </a:r>
        </a:p>
      </dgm:t>
    </dgm:pt>
    <dgm:pt modelId="{54134180-7946-46F6-B3FD-2F91C2082222}" type="parTrans" cxnId="{5A1DDDB4-DC0B-43D6-B3A0-6D00C6DA4B8E}">
      <dgm:prSet/>
      <dgm:spPr/>
      <dgm:t>
        <a:bodyPr/>
        <a:lstStyle/>
        <a:p>
          <a:endParaRPr lang="en-US"/>
        </a:p>
      </dgm:t>
    </dgm:pt>
    <dgm:pt modelId="{26AF5866-9EFD-4249-8293-AF176E80BE9B}" type="sibTrans" cxnId="{5A1DDDB4-DC0B-43D6-B3A0-6D00C6DA4B8E}">
      <dgm:prSet/>
      <dgm:spPr/>
      <dgm:t>
        <a:bodyPr/>
        <a:lstStyle/>
        <a:p>
          <a:endParaRPr lang="en-US"/>
        </a:p>
      </dgm:t>
    </dgm:pt>
    <dgm:pt modelId="{2B0B9ABC-964D-414B-B58D-87AD04DB7938}">
      <dgm:prSet custT="1"/>
      <dgm:spPr/>
      <dgm:t>
        <a:bodyPr/>
        <a:lstStyle/>
        <a:p>
          <a:r>
            <a:rPr lang="en-US" sz="1800" dirty="0"/>
            <a:t>Valuation class </a:t>
          </a:r>
        </a:p>
      </dgm:t>
    </dgm:pt>
    <dgm:pt modelId="{B81F24A1-DEAE-41FB-AA2E-D8D51F66E906}" type="parTrans" cxnId="{0A8C0D83-E562-4E31-9BAE-7CB94DE42006}">
      <dgm:prSet/>
      <dgm:spPr/>
      <dgm:t>
        <a:bodyPr/>
        <a:lstStyle/>
        <a:p>
          <a:endParaRPr lang="en-US"/>
        </a:p>
      </dgm:t>
    </dgm:pt>
    <dgm:pt modelId="{4794B038-9A75-4CF3-94B4-608F6C1E8A27}" type="sibTrans" cxnId="{0A8C0D83-E562-4E31-9BAE-7CB94DE42006}">
      <dgm:prSet/>
      <dgm:spPr/>
      <dgm:t>
        <a:bodyPr/>
        <a:lstStyle/>
        <a:p>
          <a:endParaRPr lang="en-US"/>
        </a:p>
      </dgm:t>
    </dgm:pt>
    <dgm:pt modelId="{D1967B5E-DA1F-461A-9866-7B7259EEEE9A}">
      <dgm:prSet custT="1"/>
      <dgm:spPr/>
      <dgm:t>
        <a:bodyPr/>
        <a:lstStyle/>
        <a:p>
          <a:r>
            <a:rPr lang="en-US" sz="1800" dirty="0"/>
            <a:t>Accounting and Costing </a:t>
          </a:r>
        </a:p>
      </dgm:t>
    </dgm:pt>
    <dgm:pt modelId="{A8BBF423-51A6-47F0-BE4F-DF3AB8F5B156}" type="parTrans" cxnId="{4DDC51F2-2725-427E-9207-CD20D752B267}">
      <dgm:prSet/>
      <dgm:spPr/>
      <dgm:t>
        <a:bodyPr/>
        <a:lstStyle/>
        <a:p>
          <a:endParaRPr lang="en-US"/>
        </a:p>
      </dgm:t>
    </dgm:pt>
    <dgm:pt modelId="{B6E4F992-740F-435C-A074-DA04675554FC}" type="sibTrans" cxnId="{4DDC51F2-2725-427E-9207-CD20D752B267}">
      <dgm:prSet/>
      <dgm:spPr/>
      <dgm:t>
        <a:bodyPr/>
        <a:lstStyle/>
        <a:p>
          <a:endParaRPr lang="en-US"/>
        </a:p>
      </dgm:t>
    </dgm:pt>
    <dgm:pt modelId="{1E54605C-C100-44E7-A7FD-96D32E139036}">
      <dgm:prSet custT="1"/>
      <dgm:spPr/>
      <dgm:t>
        <a:bodyPr/>
        <a:lstStyle/>
        <a:p>
          <a:r>
            <a:rPr lang="en-US" sz="1800" dirty="0"/>
            <a:t>Unit of measure</a:t>
          </a:r>
        </a:p>
      </dgm:t>
    </dgm:pt>
    <dgm:pt modelId="{796F27EC-2C30-413C-A6CD-97CA0EEA5341}" type="parTrans" cxnId="{DABAB855-42A4-4AB8-BA9C-8BE3839B8A99}">
      <dgm:prSet/>
      <dgm:spPr/>
    </dgm:pt>
    <dgm:pt modelId="{4F98E99D-297D-447E-8254-7232A3617ACF}" type="sibTrans" cxnId="{DABAB855-42A4-4AB8-BA9C-8BE3839B8A99}">
      <dgm:prSet/>
      <dgm:spPr/>
    </dgm:pt>
    <dgm:pt modelId="{4EC741DB-A142-473F-B2B2-E2242FEAD6D7}">
      <dgm:prSet custT="1"/>
      <dgm:spPr/>
      <dgm:t>
        <a:bodyPr/>
        <a:lstStyle/>
        <a:p>
          <a:r>
            <a:rPr lang="en-US" sz="1800" dirty="0"/>
            <a:t>Material group</a:t>
          </a:r>
        </a:p>
      </dgm:t>
    </dgm:pt>
    <dgm:pt modelId="{4B90417B-2F35-4384-AF28-3CA277D3D96B}" type="parTrans" cxnId="{D6343A35-962C-480F-ACF1-2F5CA9C283E7}">
      <dgm:prSet/>
      <dgm:spPr/>
    </dgm:pt>
    <dgm:pt modelId="{D93B52C2-0F7E-4F2B-8F69-8B6402DCB34D}" type="sibTrans" cxnId="{D6343A35-962C-480F-ACF1-2F5CA9C283E7}">
      <dgm:prSet/>
      <dgm:spPr/>
    </dgm:pt>
    <dgm:pt modelId="{8CFEEDC1-CD65-4E03-96B4-B117C7D06BA1}">
      <dgm:prSet custT="1"/>
      <dgm:spPr/>
      <dgm:t>
        <a:bodyPr/>
        <a:lstStyle/>
        <a:p>
          <a:r>
            <a:rPr lang="en-US" sz="1800" dirty="0"/>
            <a:t>Description</a:t>
          </a:r>
        </a:p>
      </dgm:t>
    </dgm:pt>
    <dgm:pt modelId="{1B89C4A5-402E-4814-9C19-4712B17AF987}" type="parTrans" cxnId="{3CDD8B86-CDAB-47BF-B5FA-4102BC85E740}">
      <dgm:prSet/>
      <dgm:spPr/>
    </dgm:pt>
    <dgm:pt modelId="{95513C52-72E5-4D76-9B5C-9F6C6662C998}" type="sibTrans" cxnId="{3CDD8B86-CDAB-47BF-B5FA-4102BC85E740}">
      <dgm:prSet/>
      <dgm:spPr/>
    </dgm:pt>
    <dgm:pt modelId="{1632986A-961C-4FF4-890C-9A76569B4CFC}">
      <dgm:prSet custT="1"/>
      <dgm:spPr/>
      <dgm:t>
        <a:bodyPr/>
        <a:lstStyle/>
        <a:p>
          <a:r>
            <a:rPr lang="en-US" sz="1800" dirty="0"/>
            <a:t>Controls account determination</a:t>
          </a:r>
        </a:p>
      </dgm:t>
    </dgm:pt>
    <dgm:pt modelId="{99C5B31C-8796-430A-9637-00796068A8DE}" type="parTrans" cxnId="{0CF4C925-84E3-4BC1-9F8D-2F30FBBA5185}">
      <dgm:prSet/>
      <dgm:spPr/>
    </dgm:pt>
    <dgm:pt modelId="{31D560FD-5B79-411F-A0A8-5B87EC66ACE1}" type="sibTrans" cxnId="{0CF4C925-84E3-4BC1-9F8D-2F30FBBA5185}">
      <dgm:prSet/>
      <dgm:spPr/>
    </dgm:pt>
    <dgm:pt modelId="{93E475C8-5C60-4839-B10F-BDD5B016DBC8}">
      <dgm:prSet custT="1"/>
      <dgm:spPr/>
      <dgm:t>
        <a:bodyPr/>
        <a:lstStyle/>
        <a:p>
          <a:r>
            <a:rPr lang="en-US" sz="1800" dirty="0"/>
            <a:t>Price control</a:t>
          </a:r>
        </a:p>
      </dgm:t>
    </dgm:pt>
    <dgm:pt modelId="{65FF683B-8701-4FBE-9379-CC8D700BA6BE}" type="parTrans" cxnId="{8B18B8D7-3191-4602-BC2E-4A5199D1D2E0}">
      <dgm:prSet/>
      <dgm:spPr/>
    </dgm:pt>
    <dgm:pt modelId="{FE0E890D-55E0-4460-88F8-7646D678FEF3}" type="sibTrans" cxnId="{8B18B8D7-3191-4602-BC2E-4A5199D1D2E0}">
      <dgm:prSet/>
      <dgm:spPr/>
    </dgm:pt>
    <dgm:pt modelId="{48A9DC1A-BD4A-4AFC-BFCE-BF2EAA0C7A07}">
      <dgm:prSet custT="1"/>
      <dgm:spPr/>
      <dgm:t>
        <a:bodyPr/>
        <a:lstStyle/>
        <a:p>
          <a:r>
            <a:rPr lang="en-US" sz="1800" dirty="0"/>
            <a:t>Price per unit</a:t>
          </a:r>
        </a:p>
      </dgm:t>
    </dgm:pt>
    <dgm:pt modelId="{72570397-C13F-4B4A-9D97-3311310112A5}" type="parTrans" cxnId="{BF5703A0-A1B0-42A2-B3F1-54B11BCF43B1}">
      <dgm:prSet/>
      <dgm:spPr/>
    </dgm:pt>
    <dgm:pt modelId="{509426FE-06AB-48E1-8CC7-F1606C14DFCB}" type="sibTrans" cxnId="{BF5703A0-A1B0-42A2-B3F1-54B11BCF43B1}">
      <dgm:prSet/>
      <dgm:spPr/>
    </dgm:pt>
    <dgm:pt modelId="{5F6FEA75-73A6-42A1-A2EC-8C5BACB1B511}">
      <dgm:prSet custT="1"/>
      <dgm:spPr/>
      <dgm:t>
        <a:bodyPr/>
        <a:lstStyle/>
        <a:p>
          <a:r>
            <a:rPr lang="en-US" sz="1800" dirty="0"/>
            <a:t>Standard price</a:t>
          </a:r>
        </a:p>
      </dgm:t>
    </dgm:pt>
    <dgm:pt modelId="{8B829B06-A7D9-41C7-BCE5-05058FFFB399}" type="parTrans" cxnId="{5FC4C58C-FEDB-4E23-832B-B5320E5848BC}">
      <dgm:prSet/>
      <dgm:spPr/>
    </dgm:pt>
    <dgm:pt modelId="{2E40D781-1CE5-4CBB-BB48-368E6D40B542}" type="sibTrans" cxnId="{5FC4C58C-FEDB-4E23-832B-B5320E5848BC}">
      <dgm:prSet/>
      <dgm:spPr/>
    </dgm:pt>
    <dgm:pt modelId="{CF0B0409-D0E8-4EEC-9E05-0DF9235B7B92}">
      <dgm:prSet custT="1"/>
      <dgm:spPr/>
      <dgm:t>
        <a:bodyPr/>
        <a:lstStyle/>
        <a:p>
          <a:r>
            <a:rPr lang="en-US" sz="1800" dirty="0"/>
            <a:t>Previous price</a:t>
          </a:r>
        </a:p>
      </dgm:t>
    </dgm:pt>
    <dgm:pt modelId="{A3FE4C9E-6FDB-4560-8014-48284753EECB}" type="parTrans" cxnId="{8F569253-2615-4091-B382-37EFCF1D4790}">
      <dgm:prSet/>
      <dgm:spPr/>
    </dgm:pt>
    <dgm:pt modelId="{70406DE3-123C-43B2-96C5-A7BD3523D9C8}" type="sibTrans" cxnId="{8F569253-2615-4091-B382-37EFCF1D4790}">
      <dgm:prSet/>
      <dgm:spPr/>
    </dgm:pt>
    <dgm:pt modelId="{E689A65D-A487-4B7C-ACBA-464208402869}">
      <dgm:prSet custT="1"/>
      <dgm:spPr/>
      <dgm:t>
        <a:bodyPr/>
        <a:lstStyle/>
        <a:p>
          <a:r>
            <a:rPr lang="en-US" sz="1800" dirty="0"/>
            <a:t>Last price change</a:t>
          </a:r>
        </a:p>
      </dgm:t>
    </dgm:pt>
    <dgm:pt modelId="{2CE58DBD-EE5B-4EF3-A30F-06BCB52B6AB9}" type="parTrans" cxnId="{12B83F67-B559-4510-B14A-0EECB1F192C5}">
      <dgm:prSet/>
      <dgm:spPr/>
    </dgm:pt>
    <dgm:pt modelId="{A3150BDD-22F0-4390-B110-CEDD616F6985}" type="sibTrans" cxnId="{12B83F67-B559-4510-B14A-0EECB1F192C5}">
      <dgm:prSet/>
      <dgm:spPr/>
    </dgm:pt>
    <dgm:pt modelId="{74F2B3C1-33C7-4AC1-AC5C-FF48DBF95574}">
      <dgm:prSet custT="1"/>
      <dgm:spPr/>
      <dgm:t>
        <a:bodyPr/>
        <a:lstStyle/>
        <a:p>
          <a:r>
            <a:rPr lang="en-US" sz="1800" dirty="0"/>
            <a:t>Profit center</a:t>
          </a:r>
        </a:p>
      </dgm:t>
    </dgm:pt>
    <dgm:pt modelId="{781165A2-278A-4234-8ADF-3A7DBD301639}" type="parTrans" cxnId="{29987E19-D393-4F1F-93C1-CBF39808E494}">
      <dgm:prSet/>
      <dgm:spPr/>
    </dgm:pt>
    <dgm:pt modelId="{74708395-273F-479E-8ED0-AB267ECD485B}" type="sibTrans" cxnId="{29987E19-D393-4F1F-93C1-CBF39808E494}">
      <dgm:prSet/>
      <dgm:spPr/>
    </dgm:pt>
    <dgm:pt modelId="{FE535068-5ACC-4E32-8C80-C13882341BB9}">
      <dgm:prSet custT="1"/>
      <dgm:spPr/>
      <dgm:t>
        <a:bodyPr/>
        <a:lstStyle/>
        <a:p>
          <a:r>
            <a:rPr lang="en-US" sz="1800" dirty="0"/>
            <a:t>Cost estimate</a:t>
          </a:r>
        </a:p>
      </dgm:t>
    </dgm:pt>
    <dgm:pt modelId="{71926D26-8839-4201-A867-225DA065968D}" type="parTrans" cxnId="{405A29DE-0A46-4D07-8DD8-E441AFE60322}">
      <dgm:prSet/>
      <dgm:spPr/>
    </dgm:pt>
    <dgm:pt modelId="{6857C598-B56C-4F4E-B35C-83426C4F67F4}" type="sibTrans" cxnId="{405A29DE-0A46-4D07-8DD8-E441AFE60322}">
      <dgm:prSet/>
      <dgm:spPr/>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1AAC67AC-1269-4BCA-82BD-1A7E18B27A3C}" type="pres">
      <dgm:prSet presAssocID="{D1967B5E-DA1F-461A-9866-7B7259EEEE9A}" presName="composite" presStyleCnt="0"/>
      <dgm:spPr/>
    </dgm:pt>
    <dgm:pt modelId="{C6C361C3-94F5-450B-9808-157A0F06641E}" type="pres">
      <dgm:prSet presAssocID="{D1967B5E-DA1F-461A-9866-7B7259EEEE9A}" presName="parTx" presStyleLbl="alignNode1" presStyleIdx="1" presStyleCnt="2">
        <dgm:presLayoutVars>
          <dgm:chMax val="0"/>
          <dgm:chPref val="0"/>
          <dgm:bulletEnabled val="1"/>
        </dgm:presLayoutVars>
      </dgm:prSet>
      <dgm:spPr/>
    </dgm:pt>
    <dgm:pt modelId="{3F656C7B-363D-41A1-9836-FE43E3725B15}" type="pres">
      <dgm:prSet presAssocID="{D1967B5E-DA1F-461A-9866-7B7259EEEE9A}" presName="desTx" presStyleLbl="alignAccFollowNode1" presStyleIdx="1" presStyleCnt="2">
        <dgm:presLayoutVars>
          <dgm:bulletEnabled val="1"/>
        </dgm:presLayoutVars>
      </dgm:prSet>
      <dgm:spPr/>
    </dgm:pt>
  </dgm:ptLst>
  <dgm:cxnLst>
    <dgm:cxn modelId="{DB9BF214-A521-4D33-90F6-9CC348059F35}" type="presOf" srcId="{1632986A-961C-4FF4-890C-9A76569B4CFC}" destId="{3F656C7B-363D-41A1-9836-FE43E3725B15}" srcOrd="0" destOrd="1" presId="urn:microsoft.com/office/officeart/2005/8/layout/hList1"/>
    <dgm:cxn modelId="{29987E19-D393-4F1F-93C1-CBF39808E494}" srcId="{D1967B5E-DA1F-461A-9866-7B7259EEEE9A}" destId="{74F2B3C1-33C7-4AC1-AC5C-FF48DBF95574}" srcOrd="6" destOrd="0" parTransId="{781165A2-278A-4234-8ADF-3A7DBD301639}" sibTransId="{74708395-273F-479E-8ED0-AB267ECD485B}"/>
    <dgm:cxn modelId="{9965B820-396B-4A7E-9D63-7C757F471602}" type="presOf" srcId="{D951C059-6804-4040-9988-E860660D9ACB}" destId="{2935508E-A927-4750-B066-F5B31277DD71}" srcOrd="0" destOrd="0" presId="urn:microsoft.com/office/officeart/2005/8/layout/hList1"/>
    <dgm:cxn modelId="{0CF4C925-84E3-4BC1-9F8D-2F30FBBA5185}" srcId="{2B0B9ABC-964D-414B-B58D-87AD04DB7938}" destId="{1632986A-961C-4FF4-890C-9A76569B4CFC}" srcOrd="0" destOrd="0" parTransId="{99C5B31C-8796-430A-9637-00796068A8DE}" sibTransId="{31D560FD-5B79-411F-A0A8-5B87EC66ACE1}"/>
    <dgm:cxn modelId="{0025552F-1245-4920-940B-E0C23352917F}" type="presOf" srcId="{48A9DC1A-BD4A-4AFC-BFCE-BF2EAA0C7A07}" destId="{3F656C7B-363D-41A1-9836-FE43E3725B15}" srcOrd="0" destOrd="3" presId="urn:microsoft.com/office/officeart/2005/8/layout/hList1"/>
    <dgm:cxn modelId="{D6343A35-962C-480F-ACF1-2F5CA9C283E7}" srcId="{D951C059-6804-4040-9988-E860660D9ACB}" destId="{4EC741DB-A142-473F-B2B2-E2242FEAD6D7}" srcOrd="3" destOrd="0" parTransId="{4B90417B-2F35-4384-AF28-3CA277D3D96B}" sibTransId="{D93B52C2-0F7E-4F2B-8F69-8B6402DCB34D}"/>
    <dgm:cxn modelId="{ABDFD23A-B6D7-4C5E-83BA-41B8BAC6C784}" type="presOf" srcId="{7B33FD1B-F604-4096-AA5D-D26E04A4C1D4}" destId="{E7B29F09-0D22-4496-981C-233E85C6E873}" srcOrd="0" destOrd="0" presId="urn:microsoft.com/office/officeart/2005/8/layout/hList1"/>
    <dgm:cxn modelId="{55720240-7129-4426-B7E6-BF7D1979BD27}" type="presOf" srcId="{FE535068-5ACC-4E32-8C80-C13882341BB9}" destId="{3F656C7B-363D-41A1-9836-FE43E3725B15}" srcOrd="0" destOrd="8" presId="urn:microsoft.com/office/officeart/2005/8/layout/hList1"/>
    <dgm:cxn modelId="{78407547-2F37-4E97-839A-6EFD4995FE60}" type="presOf" srcId="{E689A65D-A487-4B7C-ACBA-464208402869}" destId="{3F656C7B-363D-41A1-9836-FE43E3725B15}" srcOrd="0" destOrd="6" presId="urn:microsoft.com/office/officeart/2005/8/layout/hList1"/>
    <dgm:cxn modelId="{8F569253-2615-4091-B382-37EFCF1D4790}" srcId="{D1967B5E-DA1F-461A-9866-7B7259EEEE9A}" destId="{CF0B0409-D0E8-4EEC-9E05-0DF9235B7B92}" srcOrd="4" destOrd="0" parTransId="{A3FE4C9E-6FDB-4560-8014-48284753EECB}" sibTransId="{70406DE3-123C-43B2-96C5-A7BD3523D9C8}"/>
    <dgm:cxn modelId="{39EF9353-BD8B-4CD3-973B-0FE8028110C0}" type="presOf" srcId="{74F2B3C1-33C7-4AC1-AC5C-FF48DBF95574}" destId="{3F656C7B-363D-41A1-9836-FE43E3725B15}" srcOrd="0" destOrd="7" presId="urn:microsoft.com/office/officeart/2005/8/layout/hList1"/>
    <dgm:cxn modelId="{DABAB855-42A4-4AB8-BA9C-8BE3839B8A99}" srcId="{D951C059-6804-4040-9988-E860660D9ACB}" destId="{1E54605C-C100-44E7-A7FD-96D32E139036}" srcOrd="2" destOrd="0" parTransId="{796F27EC-2C30-413C-A6CD-97CA0EEA5341}" sibTransId="{4F98E99D-297D-447E-8254-7232A3617ACF}"/>
    <dgm:cxn modelId="{CD2ABC56-A57C-43F6-BA7F-5B9C0DCCF708}" type="presOf" srcId="{5F6FEA75-73A6-42A1-A2EC-8C5BACB1B511}" destId="{3F656C7B-363D-41A1-9836-FE43E3725B15}" srcOrd="0" destOrd="4" presId="urn:microsoft.com/office/officeart/2005/8/layout/hList1"/>
    <dgm:cxn modelId="{D5480258-68AC-4182-97BB-6E9EF4F6CA13}" type="presOf" srcId="{2B0B9ABC-964D-414B-B58D-87AD04DB7938}" destId="{3F656C7B-363D-41A1-9836-FE43E3725B15}" srcOrd="0" destOrd="0" presId="urn:microsoft.com/office/officeart/2005/8/layout/hList1"/>
    <dgm:cxn modelId="{EACCA466-5C9E-41FE-8E86-EAB0C4EDBED0}" type="presOf" srcId="{D1967B5E-DA1F-461A-9866-7B7259EEEE9A}" destId="{C6C361C3-94F5-450B-9808-157A0F06641E}" srcOrd="0" destOrd="0" presId="urn:microsoft.com/office/officeart/2005/8/layout/hList1"/>
    <dgm:cxn modelId="{12B83F67-B559-4510-B14A-0EECB1F192C5}" srcId="{D1967B5E-DA1F-461A-9866-7B7259EEEE9A}" destId="{E689A65D-A487-4B7C-ACBA-464208402869}" srcOrd="5" destOrd="0" parTransId="{2CE58DBD-EE5B-4EF3-A30F-06BCB52B6AB9}" sibTransId="{A3150BDD-22F0-4390-B110-CEDD616F6985}"/>
    <dgm:cxn modelId="{0D84BF6B-6C3B-4AC9-A48E-CECE11990A2F}" type="presOf" srcId="{CF0B0409-D0E8-4EEC-9E05-0DF9235B7B92}" destId="{3F656C7B-363D-41A1-9836-FE43E3725B15}" srcOrd="0" destOrd="5" presId="urn:microsoft.com/office/officeart/2005/8/layout/hList1"/>
    <dgm:cxn modelId="{0A8C0D83-E562-4E31-9BAE-7CB94DE42006}" srcId="{D1967B5E-DA1F-461A-9866-7B7259EEEE9A}" destId="{2B0B9ABC-964D-414B-B58D-87AD04DB7938}" srcOrd="0" destOrd="0" parTransId="{B81F24A1-DEAE-41FB-AA2E-D8D51F66E906}" sibTransId="{4794B038-9A75-4CF3-94B4-608F6C1E8A27}"/>
    <dgm:cxn modelId="{3CDD8B86-CDAB-47BF-B5FA-4102BC85E740}" srcId="{D951C059-6804-4040-9988-E860660D9ACB}" destId="{8CFEEDC1-CD65-4E03-96B4-B117C7D06BA1}" srcOrd="1" destOrd="0" parTransId="{1B89C4A5-402E-4814-9C19-4712B17AF987}" sibTransId="{95513C52-72E5-4D76-9B5C-9F6C6662C998}"/>
    <dgm:cxn modelId="{5FC4C58C-FEDB-4E23-832B-B5320E5848BC}" srcId="{D1967B5E-DA1F-461A-9866-7B7259EEEE9A}" destId="{5F6FEA75-73A6-42A1-A2EC-8C5BACB1B511}" srcOrd="3" destOrd="0" parTransId="{8B829B06-A7D9-41C7-BCE5-05058FFFB399}" sibTransId="{2E40D781-1CE5-4CBB-BB48-368E6D40B542}"/>
    <dgm:cxn modelId="{A7800B9F-47A9-4473-B1DA-22B3448F43C4}" srcId="{7B33FD1B-F604-4096-AA5D-D26E04A4C1D4}" destId="{D951C059-6804-4040-9988-E860660D9ACB}" srcOrd="0" destOrd="0" parTransId="{C24C5EA5-4161-48FB-88FE-8CB99C916631}" sibTransId="{02A7F338-9BFD-48AD-8FF0-FDE11C5051D6}"/>
    <dgm:cxn modelId="{BF5703A0-A1B0-42A2-B3F1-54B11BCF43B1}" srcId="{D1967B5E-DA1F-461A-9866-7B7259EEEE9A}" destId="{48A9DC1A-BD4A-4AFC-BFCE-BF2EAA0C7A07}" srcOrd="2" destOrd="0" parTransId="{72570397-C13F-4B4A-9D97-3311310112A5}" sibTransId="{509426FE-06AB-48E1-8CC7-F1606C14DFCB}"/>
    <dgm:cxn modelId="{F4E56BA8-6A0B-41C2-94B7-ACFB89F609CF}" type="presOf" srcId="{5057C900-E619-46A1-AEC1-AF8C2A95DDB4}" destId="{F9378F41-C1A6-4941-B435-6CF6EABD33E0}" srcOrd="0" destOrd="0" presId="urn:microsoft.com/office/officeart/2005/8/layout/hList1"/>
    <dgm:cxn modelId="{A5F6D5AF-B949-4B64-B70C-FD3F8C44A497}" type="presOf" srcId="{4EC741DB-A142-473F-B2B2-E2242FEAD6D7}" destId="{F9378F41-C1A6-4941-B435-6CF6EABD33E0}" srcOrd="0" destOrd="3" presId="urn:microsoft.com/office/officeart/2005/8/layout/hList1"/>
    <dgm:cxn modelId="{5A1DDDB4-DC0B-43D6-B3A0-6D00C6DA4B8E}" srcId="{D951C059-6804-4040-9988-E860660D9ACB}" destId="{5057C900-E619-46A1-AEC1-AF8C2A95DDB4}" srcOrd="0" destOrd="0" parTransId="{54134180-7946-46F6-B3FD-2F91C2082222}" sibTransId="{26AF5866-9EFD-4249-8293-AF176E80BE9B}"/>
    <dgm:cxn modelId="{61576CCA-B473-4ADF-BBE5-A5C4E86E8E40}" type="presOf" srcId="{93E475C8-5C60-4839-B10F-BDD5B016DBC8}" destId="{3F656C7B-363D-41A1-9836-FE43E3725B15}" srcOrd="0" destOrd="2" presId="urn:microsoft.com/office/officeart/2005/8/layout/hList1"/>
    <dgm:cxn modelId="{8B18B8D7-3191-4602-BC2E-4A5199D1D2E0}" srcId="{D1967B5E-DA1F-461A-9866-7B7259EEEE9A}" destId="{93E475C8-5C60-4839-B10F-BDD5B016DBC8}" srcOrd="1" destOrd="0" parTransId="{65FF683B-8701-4FBE-9379-CC8D700BA6BE}" sibTransId="{FE0E890D-55E0-4460-88F8-7646D678FEF3}"/>
    <dgm:cxn modelId="{D7631EDE-1815-478E-8BE4-98D654BE50E0}" type="presOf" srcId="{8CFEEDC1-CD65-4E03-96B4-B117C7D06BA1}" destId="{F9378F41-C1A6-4941-B435-6CF6EABD33E0}" srcOrd="0" destOrd="1" presId="urn:microsoft.com/office/officeart/2005/8/layout/hList1"/>
    <dgm:cxn modelId="{405A29DE-0A46-4D07-8DD8-E441AFE60322}" srcId="{D1967B5E-DA1F-461A-9866-7B7259EEEE9A}" destId="{FE535068-5ACC-4E32-8C80-C13882341BB9}" srcOrd="7" destOrd="0" parTransId="{71926D26-8839-4201-A867-225DA065968D}" sibTransId="{6857C598-B56C-4F4E-B35C-83426C4F67F4}"/>
    <dgm:cxn modelId="{4DDC51F2-2725-427E-9207-CD20D752B267}" srcId="{7B33FD1B-F604-4096-AA5D-D26E04A4C1D4}" destId="{D1967B5E-DA1F-461A-9866-7B7259EEEE9A}" srcOrd="1" destOrd="0" parTransId="{A8BBF423-51A6-47F0-BE4F-DF3AB8F5B156}" sibTransId="{B6E4F992-740F-435C-A074-DA04675554FC}"/>
    <dgm:cxn modelId="{0E246FFF-15CC-4215-ACE8-68DBCFFBB81F}" type="presOf" srcId="{1E54605C-C100-44E7-A7FD-96D32E139036}" destId="{F9378F41-C1A6-4941-B435-6CF6EABD33E0}" srcOrd="0" destOrd="2" presId="urn:microsoft.com/office/officeart/2005/8/layout/hList1"/>
    <dgm:cxn modelId="{6E797E7A-1D1F-49AD-BFA5-9293F8825F81}" type="presParOf" srcId="{E7B29F09-0D22-4496-981C-233E85C6E873}" destId="{BE8DED88-4C56-4880-BF4A-1BAFDD982921}" srcOrd="0" destOrd="0" presId="urn:microsoft.com/office/officeart/2005/8/layout/hList1"/>
    <dgm:cxn modelId="{AE8D9078-21BA-41D2-83DB-5F390057FC76}" type="presParOf" srcId="{BE8DED88-4C56-4880-BF4A-1BAFDD982921}" destId="{2935508E-A927-4750-B066-F5B31277DD71}" srcOrd="0" destOrd="0" presId="urn:microsoft.com/office/officeart/2005/8/layout/hList1"/>
    <dgm:cxn modelId="{3CB75850-E9C8-454A-9FF4-FD98CE2893E4}" type="presParOf" srcId="{BE8DED88-4C56-4880-BF4A-1BAFDD982921}" destId="{F9378F41-C1A6-4941-B435-6CF6EABD33E0}" srcOrd="1" destOrd="0" presId="urn:microsoft.com/office/officeart/2005/8/layout/hList1"/>
    <dgm:cxn modelId="{502B75F0-451E-47EC-A6EF-767B120F127B}" type="presParOf" srcId="{E7B29F09-0D22-4496-981C-233E85C6E873}" destId="{C0856724-0267-4FBA-A5D5-AD4D2C56A2A7}" srcOrd="1" destOrd="0" presId="urn:microsoft.com/office/officeart/2005/8/layout/hList1"/>
    <dgm:cxn modelId="{B4D52F37-A7A0-4B97-95EC-2B3F90B3A6D9}" type="presParOf" srcId="{E7B29F09-0D22-4496-981C-233E85C6E873}" destId="{1AAC67AC-1269-4BCA-82BD-1A7E18B27A3C}" srcOrd="2" destOrd="0" presId="urn:microsoft.com/office/officeart/2005/8/layout/hList1"/>
    <dgm:cxn modelId="{A84E897B-6DB6-425F-B3A2-403DCE32E6EA}" type="presParOf" srcId="{1AAC67AC-1269-4BCA-82BD-1A7E18B27A3C}" destId="{C6C361C3-94F5-450B-9808-157A0F06641E}" srcOrd="0" destOrd="0" presId="urn:microsoft.com/office/officeart/2005/8/layout/hList1"/>
    <dgm:cxn modelId="{4D7899A4-10B5-4800-9B48-BDEAAE78633A}" type="presParOf" srcId="{1AAC67AC-1269-4BCA-82BD-1A7E18B27A3C}" destId="{3F656C7B-363D-41A1-9836-FE43E3725B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DD7142B-DD77-4ACE-835A-9218FFB5A84C}" type="doc">
      <dgm:prSet loTypeId="urn:microsoft.com/office/officeart/2005/8/layout/bProcess3" loCatId="process" qsTypeId="urn:microsoft.com/office/officeart/2005/8/quickstyle/simple1" qsCatId="simple" csTypeId="urn:microsoft.com/office/officeart/2005/8/colors/accent3_2" csCatId="accent3" phldr="1"/>
      <dgm:spPr/>
      <dgm:t>
        <a:bodyPr/>
        <a:lstStyle/>
        <a:p>
          <a:endParaRPr lang="en-US"/>
        </a:p>
      </dgm:t>
    </dgm:pt>
    <dgm:pt modelId="{AADF8DB9-6255-4F38-840E-99906D9277AE}">
      <dgm:prSet phldrT="[Text]"/>
      <dgm:spPr>
        <a:solidFill>
          <a:srgbClr val="0070C0"/>
        </a:solidFill>
      </dgm:spPr>
      <dgm:t>
        <a:bodyPr/>
        <a:lstStyle/>
        <a:p>
          <a:r>
            <a:rPr lang="en-US" dirty="0"/>
            <a:t>Create cost center group</a:t>
          </a:r>
        </a:p>
      </dgm:t>
    </dgm:pt>
    <dgm:pt modelId="{C5EEA82C-EC56-47F6-B7FA-D9FA739AE9D4}" type="parTrans" cxnId="{2BBD9D16-6F89-4409-B7C4-E9AA7CDBEBA4}">
      <dgm:prSet/>
      <dgm:spPr/>
      <dgm:t>
        <a:bodyPr/>
        <a:lstStyle/>
        <a:p>
          <a:endParaRPr lang="en-US"/>
        </a:p>
      </dgm:t>
    </dgm:pt>
    <dgm:pt modelId="{C1AB901E-BD79-46B7-AF7B-B3F94093275C}" type="sibTrans" cxnId="{2BBD9D16-6F89-4409-B7C4-E9AA7CDBEBA4}">
      <dgm:prSet/>
      <dgm:spPr/>
      <dgm:t>
        <a:bodyPr/>
        <a:lstStyle/>
        <a:p>
          <a:endParaRPr lang="en-US"/>
        </a:p>
      </dgm:t>
    </dgm:pt>
    <dgm:pt modelId="{14E79C0F-1E19-403F-90E9-CE2A45FC6537}">
      <dgm:prSet phldrT="[Text]"/>
      <dgm:spPr>
        <a:solidFill>
          <a:srgbClr val="0070C0"/>
        </a:solidFill>
      </dgm:spPr>
      <dgm:t>
        <a:bodyPr/>
        <a:lstStyle/>
        <a:p>
          <a:r>
            <a:rPr lang="en-US"/>
            <a:t>Create cost center</a:t>
          </a:r>
          <a:endParaRPr lang="en-US" dirty="0"/>
        </a:p>
      </dgm:t>
    </dgm:pt>
    <dgm:pt modelId="{3A16E235-E7D9-47EA-968A-BF08884F530B}" type="parTrans" cxnId="{A907E1B6-55BB-44BC-BD9B-AD43B2ECCEC7}">
      <dgm:prSet/>
      <dgm:spPr/>
      <dgm:t>
        <a:bodyPr/>
        <a:lstStyle/>
        <a:p>
          <a:endParaRPr lang="en-US"/>
        </a:p>
      </dgm:t>
    </dgm:pt>
    <dgm:pt modelId="{692DA515-FD86-48D9-BA75-F917DE181AD0}" type="sibTrans" cxnId="{A907E1B6-55BB-44BC-BD9B-AD43B2ECCEC7}">
      <dgm:prSet/>
      <dgm:spPr/>
      <dgm:t>
        <a:bodyPr/>
        <a:lstStyle/>
        <a:p>
          <a:endParaRPr lang="en-US"/>
        </a:p>
      </dgm:t>
    </dgm:pt>
    <dgm:pt modelId="{E41785EC-1FB9-4AEC-BF16-FB8542B980FF}">
      <dgm:prSet phldrT="[Text]"/>
      <dgm:spPr/>
      <dgm:t>
        <a:bodyPr/>
        <a:lstStyle/>
        <a:p>
          <a:r>
            <a:rPr lang="en-US" dirty="0"/>
            <a:t>Create budget/forecast</a:t>
          </a:r>
        </a:p>
      </dgm:t>
    </dgm:pt>
    <dgm:pt modelId="{BAC4CB4D-4FCE-4DEE-8A17-B990E61ECC97}" type="parTrans" cxnId="{7A75ED06-2910-4B58-A077-CFD382C1076A}">
      <dgm:prSet/>
      <dgm:spPr/>
      <dgm:t>
        <a:bodyPr/>
        <a:lstStyle/>
        <a:p>
          <a:endParaRPr lang="en-US"/>
        </a:p>
      </dgm:t>
    </dgm:pt>
    <dgm:pt modelId="{EF011044-280F-4DA5-9D40-1A4D0099A581}" type="sibTrans" cxnId="{7A75ED06-2910-4B58-A077-CFD382C1076A}">
      <dgm:prSet/>
      <dgm:spPr/>
      <dgm:t>
        <a:bodyPr/>
        <a:lstStyle/>
        <a:p>
          <a:endParaRPr lang="en-US"/>
        </a:p>
      </dgm:t>
    </dgm:pt>
    <dgm:pt modelId="{0A77B5CA-B80B-4FF4-A8F1-7BF563A31498}">
      <dgm:prSet phldrT="[Text]"/>
      <dgm:spPr>
        <a:solidFill>
          <a:srgbClr val="0070C0"/>
        </a:solidFill>
      </dgm:spPr>
      <dgm:t>
        <a:bodyPr/>
        <a:lstStyle/>
        <a:p>
          <a:r>
            <a:rPr lang="en-US" dirty="0"/>
            <a:t>Create statistical key figure</a:t>
          </a:r>
        </a:p>
      </dgm:t>
    </dgm:pt>
    <dgm:pt modelId="{D50CD0E2-B3DD-4C6B-97BD-6A3AA62F6036}" type="parTrans" cxnId="{594E3AFD-E360-4D2C-B55F-1066017F7BE4}">
      <dgm:prSet/>
      <dgm:spPr/>
      <dgm:t>
        <a:bodyPr/>
        <a:lstStyle/>
        <a:p>
          <a:endParaRPr lang="en-US"/>
        </a:p>
      </dgm:t>
    </dgm:pt>
    <dgm:pt modelId="{94739762-C121-49E1-8482-FCE0CAA4D129}" type="sibTrans" cxnId="{594E3AFD-E360-4D2C-B55F-1066017F7BE4}">
      <dgm:prSet/>
      <dgm:spPr/>
      <dgm:t>
        <a:bodyPr/>
        <a:lstStyle/>
        <a:p>
          <a:endParaRPr lang="en-US"/>
        </a:p>
      </dgm:t>
    </dgm:pt>
    <dgm:pt modelId="{DC139E07-DD4E-4C1C-A6FB-A734FB5ADB7B}">
      <dgm:prSet phldrT="[Text]"/>
      <dgm:spPr/>
      <dgm:t>
        <a:bodyPr/>
        <a:lstStyle/>
        <a:p>
          <a:r>
            <a:rPr lang="en-US" dirty="0"/>
            <a:t>Plan number of employees</a:t>
          </a:r>
        </a:p>
      </dgm:t>
    </dgm:pt>
    <dgm:pt modelId="{BD190077-2182-47E5-BAB6-A0527BEFCCCB}" type="parTrans" cxnId="{4DE4FF69-7C51-4321-9F54-93F6F80CC925}">
      <dgm:prSet/>
      <dgm:spPr/>
      <dgm:t>
        <a:bodyPr/>
        <a:lstStyle/>
        <a:p>
          <a:endParaRPr lang="en-US"/>
        </a:p>
      </dgm:t>
    </dgm:pt>
    <dgm:pt modelId="{AC30E4AF-64DA-4EC5-B4E5-62CB8BDC3B74}" type="sibTrans" cxnId="{4DE4FF69-7C51-4321-9F54-93F6F80CC925}">
      <dgm:prSet/>
      <dgm:spPr/>
      <dgm:t>
        <a:bodyPr/>
        <a:lstStyle/>
        <a:p>
          <a:endParaRPr lang="en-US"/>
        </a:p>
      </dgm:t>
    </dgm:pt>
    <dgm:pt modelId="{54D5E447-D486-4248-B102-3E13A5684062}">
      <dgm:prSet phldrT="[Text]"/>
      <dgm:spPr/>
      <dgm:t>
        <a:bodyPr/>
        <a:lstStyle/>
        <a:p>
          <a:r>
            <a:rPr lang="en-US" dirty="0"/>
            <a:t>Post rent invoice</a:t>
          </a:r>
        </a:p>
      </dgm:t>
    </dgm:pt>
    <dgm:pt modelId="{93648A49-AB42-4899-8D57-87FFA359B53D}" type="parTrans" cxnId="{C5D10F49-5399-42EF-A28F-B2354A7920F7}">
      <dgm:prSet/>
      <dgm:spPr/>
      <dgm:t>
        <a:bodyPr/>
        <a:lstStyle/>
        <a:p>
          <a:endParaRPr lang="en-US"/>
        </a:p>
      </dgm:t>
    </dgm:pt>
    <dgm:pt modelId="{6915678B-1B16-45AF-B49D-ADDBC8AB97EE}" type="sibTrans" cxnId="{C5D10F49-5399-42EF-A28F-B2354A7920F7}">
      <dgm:prSet/>
      <dgm:spPr/>
      <dgm:t>
        <a:bodyPr/>
        <a:lstStyle/>
        <a:p>
          <a:endParaRPr lang="en-US"/>
        </a:p>
      </dgm:t>
    </dgm:pt>
    <dgm:pt modelId="{DED17452-B7CC-42D5-B85D-DB2654C6A7B8}">
      <dgm:prSet phldrT="[Text]"/>
      <dgm:spPr/>
      <dgm:t>
        <a:bodyPr/>
        <a:lstStyle/>
        <a:p>
          <a:r>
            <a:rPr lang="en-US" dirty="0"/>
            <a:t>Create allocation</a:t>
          </a:r>
        </a:p>
      </dgm:t>
    </dgm:pt>
    <dgm:pt modelId="{1A3F9DA8-2291-42C4-A4ED-0262620D927E}" type="parTrans" cxnId="{1AAE6158-F3B8-4186-9A48-4A8894C7E391}">
      <dgm:prSet/>
      <dgm:spPr/>
      <dgm:t>
        <a:bodyPr/>
        <a:lstStyle/>
        <a:p>
          <a:endParaRPr lang="en-US"/>
        </a:p>
      </dgm:t>
    </dgm:pt>
    <dgm:pt modelId="{207EC07A-4558-464C-88FD-269D34596148}" type="sibTrans" cxnId="{1AAE6158-F3B8-4186-9A48-4A8894C7E391}">
      <dgm:prSet/>
      <dgm:spPr/>
      <dgm:t>
        <a:bodyPr/>
        <a:lstStyle/>
        <a:p>
          <a:endParaRPr lang="en-US"/>
        </a:p>
      </dgm:t>
    </dgm:pt>
    <dgm:pt modelId="{40634D34-6CFB-41AE-A1D9-8E9B0C77D2F4}">
      <dgm:prSet phldrT="[Text]"/>
      <dgm:spPr>
        <a:solidFill>
          <a:schemeClr val="accent4">
            <a:lumMod val="75000"/>
          </a:schemeClr>
        </a:solidFill>
      </dgm:spPr>
      <dgm:t>
        <a:bodyPr/>
        <a:lstStyle/>
        <a:p>
          <a:r>
            <a:rPr lang="en-US"/>
            <a:t>View allocation </a:t>
          </a:r>
          <a:r>
            <a:rPr lang="en-US" dirty="0"/>
            <a:t>results</a:t>
          </a:r>
        </a:p>
      </dgm:t>
    </dgm:pt>
    <dgm:pt modelId="{9F90797C-622F-44AF-A000-8327ABCC3359}" type="parTrans" cxnId="{5BE6288E-9D23-4F9E-96E3-CD1C9BD395F2}">
      <dgm:prSet/>
      <dgm:spPr/>
      <dgm:t>
        <a:bodyPr/>
        <a:lstStyle/>
        <a:p>
          <a:endParaRPr lang="en-US"/>
        </a:p>
      </dgm:t>
    </dgm:pt>
    <dgm:pt modelId="{1C8195A2-B3DC-46B6-B78B-81A22B381EAF}" type="sibTrans" cxnId="{5BE6288E-9D23-4F9E-96E3-CD1C9BD395F2}">
      <dgm:prSet/>
      <dgm:spPr/>
      <dgm:t>
        <a:bodyPr/>
        <a:lstStyle/>
        <a:p>
          <a:endParaRPr lang="en-US"/>
        </a:p>
      </dgm:t>
    </dgm:pt>
    <dgm:pt modelId="{60921154-DE1A-4A56-B813-74EF7525AB16}">
      <dgm:prSet phldrT="[Text]"/>
      <dgm:spPr>
        <a:solidFill>
          <a:schemeClr val="accent4">
            <a:lumMod val="75000"/>
          </a:schemeClr>
        </a:solidFill>
      </dgm:spPr>
      <dgm:t>
        <a:bodyPr/>
        <a:lstStyle/>
        <a:p>
          <a:r>
            <a:rPr lang="en-US" dirty="0"/>
            <a:t>Review budget </a:t>
          </a:r>
          <a:r>
            <a:rPr lang="en-US" dirty="0" err="1"/>
            <a:t>vs</a:t>
          </a:r>
          <a:r>
            <a:rPr lang="en-US" dirty="0"/>
            <a:t> </a:t>
          </a:r>
          <a:r>
            <a:rPr lang="en-US" dirty="0" err="1"/>
            <a:t>actuals</a:t>
          </a:r>
          <a:endParaRPr lang="en-US" dirty="0"/>
        </a:p>
      </dgm:t>
    </dgm:pt>
    <dgm:pt modelId="{0027000D-1E72-4A69-8468-E359A694C0FD}" type="parTrans" cxnId="{D7DC69CE-3800-404D-8567-719D487A23D3}">
      <dgm:prSet/>
      <dgm:spPr/>
      <dgm:t>
        <a:bodyPr/>
        <a:lstStyle/>
        <a:p>
          <a:endParaRPr lang="en-US"/>
        </a:p>
      </dgm:t>
    </dgm:pt>
    <dgm:pt modelId="{6A4ACFBB-11BB-4941-802F-6D3A324709A2}" type="sibTrans" cxnId="{D7DC69CE-3800-404D-8567-719D487A23D3}">
      <dgm:prSet/>
      <dgm:spPr/>
      <dgm:t>
        <a:bodyPr/>
        <a:lstStyle/>
        <a:p>
          <a:endParaRPr lang="en-US"/>
        </a:p>
      </dgm:t>
    </dgm:pt>
    <dgm:pt modelId="{E7F35F61-5A03-4A5C-BD07-29E7A885999C}" type="pres">
      <dgm:prSet presAssocID="{DDD7142B-DD77-4ACE-835A-9218FFB5A84C}" presName="Name0" presStyleCnt="0">
        <dgm:presLayoutVars>
          <dgm:dir/>
          <dgm:resizeHandles val="exact"/>
        </dgm:presLayoutVars>
      </dgm:prSet>
      <dgm:spPr/>
    </dgm:pt>
    <dgm:pt modelId="{29C11935-3737-4B88-BFA1-49ED521A755A}" type="pres">
      <dgm:prSet presAssocID="{14E79C0F-1E19-403F-90E9-CE2A45FC6537}" presName="node" presStyleLbl="node1" presStyleIdx="0" presStyleCnt="9">
        <dgm:presLayoutVars>
          <dgm:bulletEnabled val="1"/>
        </dgm:presLayoutVars>
      </dgm:prSet>
      <dgm:spPr/>
    </dgm:pt>
    <dgm:pt modelId="{7E3E7C33-D096-4ED5-AD75-7762AD66632C}" type="pres">
      <dgm:prSet presAssocID="{692DA515-FD86-48D9-BA75-F917DE181AD0}" presName="sibTrans" presStyleLbl="sibTrans1D1" presStyleIdx="0" presStyleCnt="8"/>
      <dgm:spPr/>
    </dgm:pt>
    <dgm:pt modelId="{383CE00E-2232-4EA9-80E4-ED6EB7494442}" type="pres">
      <dgm:prSet presAssocID="{692DA515-FD86-48D9-BA75-F917DE181AD0}" presName="connectorText" presStyleLbl="sibTrans1D1" presStyleIdx="0" presStyleCnt="8"/>
      <dgm:spPr/>
    </dgm:pt>
    <dgm:pt modelId="{C0453289-1CD4-4A5D-B20C-D5C879F89A21}" type="pres">
      <dgm:prSet presAssocID="{AADF8DB9-6255-4F38-840E-99906D9277AE}" presName="node" presStyleLbl="node1" presStyleIdx="1" presStyleCnt="9">
        <dgm:presLayoutVars>
          <dgm:bulletEnabled val="1"/>
        </dgm:presLayoutVars>
      </dgm:prSet>
      <dgm:spPr/>
    </dgm:pt>
    <dgm:pt modelId="{45804F82-5B53-4611-84B5-0A2838D1B82F}" type="pres">
      <dgm:prSet presAssocID="{C1AB901E-BD79-46B7-AF7B-B3F94093275C}" presName="sibTrans" presStyleLbl="sibTrans1D1" presStyleIdx="1" presStyleCnt="8"/>
      <dgm:spPr/>
    </dgm:pt>
    <dgm:pt modelId="{3460B752-DB18-4AA6-BBE0-EC83EA641077}" type="pres">
      <dgm:prSet presAssocID="{C1AB901E-BD79-46B7-AF7B-B3F94093275C}" presName="connectorText" presStyleLbl="sibTrans1D1" presStyleIdx="1" presStyleCnt="8"/>
      <dgm:spPr/>
    </dgm:pt>
    <dgm:pt modelId="{7647E697-232C-4C14-B0B6-CA87A511098C}" type="pres">
      <dgm:prSet presAssocID="{E41785EC-1FB9-4AEC-BF16-FB8542B980FF}" presName="node" presStyleLbl="node1" presStyleIdx="2" presStyleCnt="9">
        <dgm:presLayoutVars>
          <dgm:bulletEnabled val="1"/>
        </dgm:presLayoutVars>
      </dgm:prSet>
      <dgm:spPr/>
    </dgm:pt>
    <dgm:pt modelId="{94725689-2989-40F0-A34F-44DD5804960B}" type="pres">
      <dgm:prSet presAssocID="{EF011044-280F-4DA5-9D40-1A4D0099A581}" presName="sibTrans" presStyleLbl="sibTrans1D1" presStyleIdx="2" presStyleCnt="8"/>
      <dgm:spPr/>
    </dgm:pt>
    <dgm:pt modelId="{A5ABC78D-7B4A-4829-8CA1-0EC41F1688F1}" type="pres">
      <dgm:prSet presAssocID="{EF011044-280F-4DA5-9D40-1A4D0099A581}" presName="connectorText" presStyleLbl="sibTrans1D1" presStyleIdx="2" presStyleCnt="8"/>
      <dgm:spPr/>
    </dgm:pt>
    <dgm:pt modelId="{5901190F-383C-4EFB-934E-460FC6557881}" type="pres">
      <dgm:prSet presAssocID="{0A77B5CA-B80B-4FF4-A8F1-7BF563A31498}" presName="node" presStyleLbl="node1" presStyleIdx="3" presStyleCnt="9">
        <dgm:presLayoutVars>
          <dgm:bulletEnabled val="1"/>
        </dgm:presLayoutVars>
      </dgm:prSet>
      <dgm:spPr/>
    </dgm:pt>
    <dgm:pt modelId="{0974A414-F3DF-4EA8-81A6-276B686EAAB9}" type="pres">
      <dgm:prSet presAssocID="{94739762-C121-49E1-8482-FCE0CAA4D129}" presName="sibTrans" presStyleLbl="sibTrans1D1" presStyleIdx="3" presStyleCnt="8"/>
      <dgm:spPr/>
    </dgm:pt>
    <dgm:pt modelId="{39805178-7A3B-467B-A7FD-2BCFC489BCB3}" type="pres">
      <dgm:prSet presAssocID="{94739762-C121-49E1-8482-FCE0CAA4D129}" presName="connectorText" presStyleLbl="sibTrans1D1" presStyleIdx="3" presStyleCnt="8"/>
      <dgm:spPr/>
    </dgm:pt>
    <dgm:pt modelId="{C6C7EA4D-F315-4147-B884-3D4D832CD260}" type="pres">
      <dgm:prSet presAssocID="{DC139E07-DD4E-4C1C-A6FB-A734FB5ADB7B}" presName="node" presStyleLbl="node1" presStyleIdx="4" presStyleCnt="9">
        <dgm:presLayoutVars>
          <dgm:bulletEnabled val="1"/>
        </dgm:presLayoutVars>
      </dgm:prSet>
      <dgm:spPr/>
    </dgm:pt>
    <dgm:pt modelId="{FA275C2C-1DCE-405C-A72C-2DBDAB80A559}" type="pres">
      <dgm:prSet presAssocID="{AC30E4AF-64DA-4EC5-B4E5-62CB8BDC3B74}" presName="sibTrans" presStyleLbl="sibTrans1D1" presStyleIdx="4" presStyleCnt="8"/>
      <dgm:spPr/>
    </dgm:pt>
    <dgm:pt modelId="{83132B37-F2B8-4530-B0B6-8CE74826C731}" type="pres">
      <dgm:prSet presAssocID="{AC30E4AF-64DA-4EC5-B4E5-62CB8BDC3B74}" presName="connectorText" presStyleLbl="sibTrans1D1" presStyleIdx="4" presStyleCnt="8"/>
      <dgm:spPr/>
    </dgm:pt>
    <dgm:pt modelId="{EE117A3C-8BE7-4516-9FBC-4B4DD08E7916}" type="pres">
      <dgm:prSet presAssocID="{54D5E447-D486-4248-B102-3E13A5684062}" presName="node" presStyleLbl="node1" presStyleIdx="5" presStyleCnt="9">
        <dgm:presLayoutVars>
          <dgm:bulletEnabled val="1"/>
        </dgm:presLayoutVars>
      </dgm:prSet>
      <dgm:spPr/>
    </dgm:pt>
    <dgm:pt modelId="{24287447-67F9-46A2-B1C5-2819D44FF52D}" type="pres">
      <dgm:prSet presAssocID="{6915678B-1B16-45AF-B49D-ADDBC8AB97EE}" presName="sibTrans" presStyleLbl="sibTrans1D1" presStyleIdx="5" presStyleCnt="8"/>
      <dgm:spPr/>
    </dgm:pt>
    <dgm:pt modelId="{8A8DBF87-2EBB-46B4-B417-752977B40826}" type="pres">
      <dgm:prSet presAssocID="{6915678B-1B16-45AF-B49D-ADDBC8AB97EE}" presName="connectorText" presStyleLbl="sibTrans1D1" presStyleIdx="5" presStyleCnt="8"/>
      <dgm:spPr/>
    </dgm:pt>
    <dgm:pt modelId="{54E0761A-6640-45CB-8748-9F73619FAAFA}" type="pres">
      <dgm:prSet presAssocID="{DED17452-B7CC-42D5-B85D-DB2654C6A7B8}" presName="node" presStyleLbl="node1" presStyleIdx="6" presStyleCnt="9">
        <dgm:presLayoutVars>
          <dgm:bulletEnabled val="1"/>
        </dgm:presLayoutVars>
      </dgm:prSet>
      <dgm:spPr/>
    </dgm:pt>
    <dgm:pt modelId="{3645250F-42D3-4BE1-BBDC-50F26C3F4FDE}" type="pres">
      <dgm:prSet presAssocID="{207EC07A-4558-464C-88FD-269D34596148}" presName="sibTrans" presStyleLbl="sibTrans1D1" presStyleIdx="6" presStyleCnt="8"/>
      <dgm:spPr/>
    </dgm:pt>
    <dgm:pt modelId="{E94E333D-BFC8-420B-85C7-1D45089676C7}" type="pres">
      <dgm:prSet presAssocID="{207EC07A-4558-464C-88FD-269D34596148}" presName="connectorText" presStyleLbl="sibTrans1D1" presStyleIdx="6" presStyleCnt="8"/>
      <dgm:spPr/>
    </dgm:pt>
    <dgm:pt modelId="{AEE644AD-2DE6-489B-A681-0143BD74E18A}" type="pres">
      <dgm:prSet presAssocID="{40634D34-6CFB-41AE-A1D9-8E9B0C77D2F4}" presName="node" presStyleLbl="node1" presStyleIdx="7" presStyleCnt="9">
        <dgm:presLayoutVars>
          <dgm:bulletEnabled val="1"/>
        </dgm:presLayoutVars>
      </dgm:prSet>
      <dgm:spPr/>
    </dgm:pt>
    <dgm:pt modelId="{40999C8A-4947-4723-B6E8-A203DB629439}" type="pres">
      <dgm:prSet presAssocID="{1C8195A2-B3DC-46B6-B78B-81A22B381EAF}" presName="sibTrans" presStyleLbl="sibTrans1D1" presStyleIdx="7" presStyleCnt="8"/>
      <dgm:spPr/>
    </dgm:pt>
    <dgm:pt modelId="{655A4E3D-E1BC-4995-B445-C72F398B627E}" type="pres">
      <dgm:prSet presAssocID="{1C8195A2-B3DC-46B6-B78B-81A22B381EAF}" presName="connectorText" presStyleLbl="sibTrans1D1" presStyleIdx="7" presStyleCnt="8"/>
      <dgm:spPr/>
    </dgm:pt>
    <dgm:pt modelId="{33D0C92B-5AAE-46F9-9D48-76EC214BD8A2}" type="pres">
      <dgm:prSet presAssocID="{60921154-DE1A-4A56-B813-74EF7525AB16}" presName="node" presStyleLbl="node1" presStyleIdx="8" presStyleCnt="9">
        <dgm:presLayoutVars>
          <dgm:bulletEnabled val="1"/>
        </dgm:presLayoutVars>
      </dgm:prSet>
      <dgm:spPr/>
    </dgm:pt>
  </dgm:ptLst>
  <dgm:cxnLst>
    <dgm:cxn modelId="{7EA65C02-A887-491C-B1C3-8EEF5234A509}" type="presOf" srcId="{AC30E4AF-64DA-4EC5-B4E5-62CB8BDC3B74}" destId="{83132B37-F2B8-4530-B0B6-8CE74826C731}" srcOrd="1" destOrd="0" presId="urn:microsoft.com/office/officeart/2005/8/layout/bProcess3"/>
    <dgm:cxn modelId="{7A75ED06-2910-4B58-A077-CFD382C1076A}" srcId="{DDD7142B-DD77-4ACE-835A-9218FFB5A84C}" destId="{E41785EC-1FB9-4AEC-BF16-FB8542B980FF}" srcOrd="2" destOrd="0" parTransId="{BAC4CB4D-4FCE-4DEE-8A17-B990E61ECC97}" sibTransId="{EF011044-280F-4DA5-9D40-1A4D0099A581}"/>
    <dgm:cxn modelId="{94F68F0A-14C4-4469-83F4-D5456BCF933F}" type="presOf" srcId="{AC30E4AF-64DA-4EC5-B4E5-62CB8BDC3B74}" destId="{FA275C2C-1DCE-405C-A72C-2DBDAB80A559}" srcOrd="0" destOrd="0" presId="urn:microsoft.com/office/officeart/2005/8/layout/bProcess3"/>
    <dgm:cxn modelId="{2ECAC10C-44D0-4AEC-ABCE-42A616435C66}" type="presOf" srcId="{EF011044-280F-4DA5-9D40-1A4D0099A581}" destId="{94725689-2989-40F0-A34F-44DD5804960B}" srcOrd="0" destOrd="0" presId="urn:microsoft.com/office/officeart/2005/8/layout/bProcess3"/>
    <dgm:cxn modelId="{848F410E-937F-49B3-871D-D1872647A421}" type="presOf" srcId="{6915678B-1B16-45AF-B49D-ADDBC8AB97EE}" destId="{8A8DBF87-2EBB-46B4-B417-752977B40826}" srcOrd="1" destOrd="0" presId="urn:microsoft.com/office/officeart/2005/8/layout/bProcess3"/>
    <dgm:cxn modelId="{A9FDD314-B20E-4F23-A14F-9AFE2823F63B}" type="presOf" srcId="{692DA515-FD86-48D9-BA75-F917DE181AD0}" destId="{7E3E7C33-D096-4ED5-AD75-7762AD66632C}" srcOrd="0" destOrd="0" presId="urn:microsoft.com/office/officeart/2005/8/layout/bProcess3"/>
    <dgm:cxn modelId="{2BBD9D16-6F89-4409-B7C4-E9AA7CDBEBA4}" srcId="{DDD7142B-DD77-4ACE-835A-9218FFB5A84C}" destId="{AADF8DB9-6255-4F38-840E-99906D9277AE}" srcOrd="1" destOrd="0" parTransId="{C5EEA82C-EC56-47F6-B7FA-D9FA739AE9D4}" sibTransId="{C1AB901E-BD79-46B7-AF7B-B3F94093275C}"/>
    <dgm:cxn modelId="{01CEBB17-0AE1-40FE-A500-93B0611BAD14}" type="presOf" srcId="{692DA515-FD86-48D9-BA75-F917DE181AD0}" destId="{383CE00E-2232-4EA9-80E4-ED6EB7494442}" srcOrd="1" destOrd="0" presId="urn:microsoft.com/office/officeart/2005/8/layout/bProcess3"/>
    <dgm:cxn modelId="{730E702E-6022-4A37-9585-23099BC0D072}" type="presOf" srcId="{207EC07A-4558-464C-88FD-269D34596148}" destId="{3645250F-42D3-4BE1-BBDC-50F26C3F4FDE}" srcOrd="0" destOrd="0" presId="urn:microsoft.com/office/officeart/2005/8/layout/bProcess3"/>
    <dgm:cxn modelId="{37ECEB32-A90A-498C-802F-4E70BBD940F9}" type="presOf" srcId="{DED17452-B7CC-42D5-B85D-DB2654C6A7B8}" destId="{54E0761A-6640-45CB-8748-9F73619FAAFA}" srcOrd="0" destOrd="0" presId="urn:microsoft.com/office/officeart/2005/8/layout/bProcess3"/>
    <dgm:cxn modelId="{01EC6B3B-43C9-44E4-A663-5E8068E783E0}" type="presOf" srcId="{0A77B5CA-B80B-4FF4-A8F1-7BF563A31498}" destId="{5901190F-383C-4EFB-934E-460FC6557881}" srcOrd="0" destOrd="0" presId="urn:microsoft.com/office/officeart/2005/8/layout/bProcess3"/>
    <dgm:cxn modelId="{B6F21D3C-3CE4-45EA-A2DB-FE796584BE87}" type="presOf" srcId="{94739762-C121-49E1-8482-FCE0CAA4D129}" destId="{0974A414-F3DF-4EA8-81A6-276B686EAAB9}" srcOrd="0" destOrd="0" presId="urn:microsoft.com/office/officeart/2005/8/layout/bProcess3"/>
    <dgm:cxn modelId="{F8D40A47-AB17-493E-8B6D-E993BAC8E086}" type="presOf" srcId="{C1AB901E-BD79-46B7-AF7B-B3F94093275C}" destId="{3460B752-DB18-4AA6-BBE0-EC83EA641077}" srcOrd="1" destOrd="0" presId="urn:microsoft.com/office/officeart/2005/8/layout/bProcess3"/>
    <dgm:cxn modelId="{C5D10F49-5399-42EF-A28F-B2354A7920F7}" srcId="{DDD7142B-DD77-4ACE-835A-9218FFB5A84C}" destId="{54D5E447-D486-4248-B102-3E13A5684062}" srcOrd="5" destOrd="0" parTransId="{93648A49-AB42-4899-8D57-87FFA359B53D}" sibTransId="{6915678B-1B16-45AF-B49D-ADDBC8AB97EE}"/>
    <dgm:cxn modelId="{47D6DB4B-ED2E-4FC0-96AF-676FF25CC1C4}" type="presOf" srcId="{EF011044-280F-4DA5-9D40-1A4D0099A581}" destId="{A5ABC78D-7B4A-4829-8CA1-0EC41F1688F1}" srcOrd="1" destOrd="0" presId="urn:microsoft.com/office/officeart/2005/8/layout/bProcess3"/>
    <dgm:cxn modelId="{FC5B7B4E-690C-4BD0-88D0-19079F1D1D5C}" type="presOf" srcId="{60921154-DE1A-4A56-B813-74EF7525AB16}" destId="{33D0C92B-5AAE-46F9-9D48-76EC214BD8A2}" srcOrd="0" destOrd="0" presId="urn:microsoft.com/office/officeart/2005/8/layout/bProcess3"/>
    <dgm:cxn modelId="{1AAE6158-F3B8-4186-9A48-4A8894C7E391}" srcId="{DDD7142B-DD77-4ACE-835A-9218FFB5A84C}" destId="{DED17452-B7CC-42D5-B85D-DB2654C6A7B8}" srcOrd="6" destOrd="0" parTransId="{1A3F9DA8-2291-42C4-A4ED-0262620D927E}" sibTransId="{207EC07A-4558-464C-88FD-269D34596148}"/>
    <dgm:cxn modelId="{09C6AA63-8528-4015-B612-5D1683429257}" type="presOf" srcId="{6915678B-1B16-45AF-B49D-ADDBC8AB97EE}" destId="{24287447-67F9-46A2-B1C5-2819D44FF52D}" srcOrd="0" destOrd="0" presId="urn:microsoft.com/office/officeart/2005/8/layout/bProcess3"/>
    <dgm:cxn modelId="{B88E0465-A9DD-468C-8E48-272DBB76D6D5}" type="presOf" srcId="{94739762-C121-49E1-8482-FCE0CAA4D129}" destId="{39805178-7A3B-467B-A7FD-2BCFC489BCB3}" srcOrd="1" destOrd="0" presId="urn:microsoft.com/office/officeart/2005/8/layout/bProcess3"/>
    <dgm:cxn modelId="{653E0A66-C0EF-437C-A483-A50269D4CE8A}" type="presOf" srcId="{1C8195A2-B3DC-46B6-B78B-81A22B381EAF}" destId="{40999C8A-4947-4723-B6E8-A203DB629439}" srcOrd="0" destOrd="0" presId="urn:microsoft.com/office/officeart/2005/8/layout/bProcess3"/>
    <dgm:cxn modelId="{577F3D69-1F5F-4C31-9C50-7E01912C19B8}" type="presOf" srcId="{DDD7142B-DD77-4ACE-835A-9218FFB5A84C}" destId="{E7F35F61-5A03-4A5C-BD07-29E7A885999C}" srcOrd="0" destOrd="0" presId="urn:microsoft.com/office/officeart/2005/8/layout/bProcess3"/>
    <dgm:cxn modelId="{4DE4FF69-7C51-4321-9F54-93F6F80CC925}" srcId="{DDD7142B-DD77-4ACE-835A-9218FFB5A84C}" destId="{DC139E07-DD4E-4C1C-A6FB-A734FB5ADB7B}" srcOrd="4" destOrd="0" parTransId="{BD190077-2182-47E5-BAB6-A0527BEFCCCB}" sibTransId="{AC30E4AF-64DA-4EC5-B4E5-62CB8BDC3B74}"/>
    <dgm:cxn modelId="{95040C7A-8787-40C7-88F3-8600F5ECDFF8}" type="presOf" srcId="{1C8195A2-B3DC-46B6-B78B-81A22B381EAF}" destId="{655A4E3D-E1BC-4995-B445-C72F398B627E}" srcOrd="1" destOrd="0" presId="urn:microsoft.com/office/officeart/2005/8/layout/bProcess3"/>
    <dgm:cxn modelId="{5BE6288E-9D23-4F9E-96E3-CD1C9BD395F2}" srcId="{DDD7142B-DD77-4ACE-835A-9218FFB5A84C}" destId="{40634D34-6CFB-41AE-A1D9-8E9B0C77D2F4}" srcOrd="7" destOrd="0" parTransId="{9F90797C-622F-44AF-A000-8327ABCC3359}" sibTransId="{1C8195A2-B3DC-46B6-B78B-81A22B381EAF}"/>
    <dgm:cxn modelId="{012C83AE-4F3B-49D3-B632-2D6DE9045E94}" type="presOf" srcId="{207EC07A-4558-464C-88FD-269D34596148}" destId="{E94E333D-BFC8-420B-85C7-1D45089676C7}" srcOrd="1" destOrd="0" presId="urn:microsoft.com/office/officeart/2005/8/layout/bProcess3"/>
    <dgm:cxn modelId="{A907E1B6-55BB-44BC-BD9B-AD43B2ECCEC7}" srcId="{DDD7142B-DD77-4ACE-835A-9218FFB5A84C}" destId="{14E79C0F-1E19-403F-90E9-CE2A45FC6537}" srcOrd="0" destOrd="0" parTransId="{3A16E235-E7D9-47EA-968A-BF08884F530B}" sibTransId="{692DA515-FD86-48D9-BA75-F917DE181AD0}"/>
    <dgm:cxn modelId="{C0510DB8-715A-42B0-A4BD-41B96BE19D33}" type="presOf" srcId="{54D5E447-D486-4248-B102-3E13A5684062}" destId="{EE117A3C-8BE7-4516-9FBC-4B4DD08E7916}" srcOrd="0" destOrd="0" presId="urn:microsoft.com/office/officeart/2005/8/layout/bProcess3"/>
    <dgm:cxn modelId="{0D083DCB-1C24-466C-A479-1EB81EAAD9E3}" type="presOf" srcId="{14E79C0F-1E19-403F-90E9-CE2A45FC6537}" destId="{29C11935-3737-4B88-BFA1-49ED521A755A}" srcOrd="0" destOrd="0" presId="urn:microsoft.com/office/officeart/2005/8/layout/bProcess3"/>
    <dgm:cxn modelId="{D7DC69CE-3800-404D-8567-719D487A23D3}" srcId="{DDD7142B-DD77-4ACE-835A-9218FFB5A84C}" destId="{60921154-DE1A-4A56-B813-74EF7525AB16}" srcOrd="8" destOrd="0" parTransId="{0027000D-1E72-4A69-8468-E359A694C0FD}" sibTransId="{6A4ACFBB-11BB-4941-802F-6D3A324709A2}"/>
    <dgm:cxn modelId="{182EF6CE-344B-4801-BCA5-CA0A548EDC82}" type="presOf" srcId="{E41785EC-1FB9-4AEC-BF16-FB8542B980FF}" destId="{7647E697-232C-4C14-B0B6-CA87A511098C}" srcOrd="0" destOrd="0" presId="urn:microsoft.com/office/officeart/2005/8/layout/bProcess3"/>
    <dgm:cxn modelId="{0FD5C7E6-AAFE-4FA3-A77D-752196E081AF}" type="presOf" srcId="{AADF8DB9-6255-4F38-840E-99906D9277AE}" destId="{C0453289-1CD4-4A5D-B20C-D5C879F89A21}" srcOrd="0" destOrd="0" presId="urn:microsoft.com/office/officeart/2005/8/layout/bProcess3"/>
    <dgm:cxn modelId="{57A93AEB-CD11-43B0-93FF-8AB96024E43F}" type="presOf" srcId="{C1AB901E-BD79-46B7-AF7B-B3F94093275C}" destId="{45804F82-5B53-4611-84B5-0A2838D1B82F}" srcOrd="0" destOrd="0" presId="urn:microsoft.com/office/officeart/2005/8/layout/bProcess3"/>
    <dgm:cxn modelId="{4355B9EF-6E94-440B-B9AC-8683B4913AF9}" type="presOf" srcId="{DC139E07-DD4E-4C1C-A6FB-A734FB5ADB7B}" destId="{C6C7EA4D-F315-4147-B884-3D4D832CD260}" srcOrd="0" destOrd="0" presId="urn:microsoft.com/office/officeart/2005/8/layout/bProcess3"/>
    <dgm:cxn modelId="{021027F9-BE33-4211-B13F-F6FB2DFFF0ED}" type="presOf" srcId="{40634D34-6CFB-41AE-A1D9-8E9B0C77D2F4}" destId="{AEE644AD-2DE6-489B-A681-0143BD74E18A}" srcOrd="0" destOrd="0" presId="urn:microsoft.com/office/officeart/2005/8/layout/bProcess3"/>
    <dgm:cxn modelId="{594E3AFD-E360-4D2C-B55F-1066017F7BE4}" srcId="{DDD7142B-DD77-4ACE-835A-9218FFB5A84C}" destId="{0A77B5CA-B80B-4FF4-A8F1-7BF563A31498}" srcOrd="3" destOrd="0" parTransId="{D50CD0E2-B3DD-4C6B-97BD-6A3AA62F6036}" sibTransId="{94739762-C121-49E1-8482-FCE0CAA4D129}"/>
    <dgm:cxn modelId="{AB55650D-E588-4C80-B532-D48A3AC9C67B}" type="presParOf" srcId="{E7F35F61-5A03-4A5C-BD07-29E7A885999C}" destId="{29C11935-3737-4B88-BFA1-49ED521A755A}" srcOrd="0" destOrd="0" presId="urn:microsoft.com/office/officeart/2005/8/layout/bProcess3"/>
    <dgm:cxn modelId="{33FDA226-2458-4126-B5F8-F174A1D9BD6B}" type="presParOf" srcId="{E7F35F61-5A03-4A5C-BD07-29E7A885999C}" destId="{7E3E7C33-D096-4ED5-AD75-7762AD66632C}" srcOrd="1" destOrd="0" presId="urn:microsoft.com/office/officeart/2005/8/layout/bProcess3"/>
    <dgm:cxn modelId="{4B05B150-5D27-4037-A85F-370545576E49}" type="presParOf" srcId="{7E3E7C33-D096-4ED5-AD75-7762AD66632C}" destId="{383CE00E-2232-4EA9-80E4-ED6EB7494442}" srcOrd="0" destOrd="0" presId="urn:microsoft.com/office/officeart/2005/8/layout/bProcess3"/>
    <dgm:cxn modelId="{1679CF9D-5EDF-41F9-8588-F6AF0D4A51C8}" type="presParOf" srcId="{E7F35F61-5A03-4A5C-BD07-29E7A885999C}" destId="{C0453289-1CD4-4A5D-B20C-D5C879F89A21}" srcOrd="2" destOrd="0" presId="urn:microsoft.com/office/officeart/2005/8/layout/bProcess3"/>
    <dgm:cxn modelId="{4600679C-8B4A-4851-80B3-31E491E3EA34}" type="presParOf" srcId="{E7F35F61-5A03-4A5C-BD07-29E7A885999C}" destId="{45804F82-5B53-4611-84B5-0A2838D1B82F}" srcOrd="3" destOrd="0" presId="urn:microsoft.com/office/officeart/2005/8/layout/bProcess3"/>
    <dgm:cxn modelId="{31873ABB-2EB7-450D-B4E1-116F8224F0AF}" type="presParOf" srcId="{45804F82-5B53-4611-84B5-0A2838D1B82F}" destId="{3460B752-DB18-4AA6-BBE0-EC83EA641077}" srcOrd="0" destOrd="0" presId="urn:microsoft.com/office/officeart/2005/8/layout/bProcess3"/>
    <dgm:cxn modelId="{CC2130A0-4375-4A2E-88FC-D10E034230D1}" type="presParOf" srcId="{E7F35F61-5A03-4A5C-BD07-29E7A885999C}" destId="{7647E697-232C-4C14-B0B6-CA87A511098C}" srcOrd="4" destOrd="0" presId="urn:microsoft.com/office/officeart/2005/8/layout/bProcess3"/>
    <dgm:cxn modelId="{DE72962E-56DA-4A9F-A8B6-01A500D0EF82}" type="presParOf" srcId="{E7F35F61-5A03-4A5C-BD07-29E7A885999C}" destId="{94725689-2989-40F0-A34F-44DD5804960B}" srcOrd="5" destOrd="0" presId="urn:microsoft.com/office/officeart/2005/8/layout/bProcess3"/>
    <dgm:cxn modelId="{917CDA52-C46C-4538-A90C-70BB3EBBDAC7}" type="presParOf" srcId="{94725689-2989-40F0-A34F-44DD5804960B}" destId="{A5ABC78D-7B4A-4829-8CA1-0EC41F1688F1}" srcOrd="0" destOrd="0" presId="urn:microsoft.com/office/officeart/2005/8/layout/bProcess3"/>
    <dgm:cxn modelId="{AB041155-174D-4056-8115-4D12803B9C9D}" type="presParOf" srcId="{E7F35F61-5A03-4A5C-BD07-29E7A885999C}" destId="{5901190F-383C-4EFB-934E-460FC6557881}" srcOrd="6" destOrd="0" presId="urn:microsoft.com/office/officeart/2005/8/layout/bProcess3"/>
    <dgm:cxn modelId="{76F11EE9-6BEB-42D2-ADFA-1D1245D8D26C}" type="presParOf" srcId="{E7F35F61-5A03-4A5C-BD07-29E7A885999C}" destId="{0974A414-F3DF-4EA8-81A6-276B686EAAB9}" srcOrd="7" destOrd="0" presId="urn:microsoft.com/office/officeart/2005/8/layout/bProcess3"/>
    <dgm:cxn modelId="{23383B92-48DF-4EA8-9334-74D5FEE7B444}" type="presParOf" srcId="{0974A414-F3DF-4EA8-81A6-276B686EAAB9}" destId="{39805178-7A3B-467B-A7FD-2BCFC489BCB3}" srcOrd="0" destOrd="0" presId="urn:microsoft.com/office/officeart/2005/8/layout/bProcess3"/>
    <dgm:cxn modelId="{E34F98DB-4E2F-44CF-BE46-27F8D7240434}" type="presParOf" srcId="{E7F35F61-5A03-4A5C-BD07-29E7A885999C}" destId="{C6C7EA4D-F315-4147-B884-3D4D832CD260}" srcOrd="8" destOrd="0" presId="urn:microsoft.com/office/officeart/2005/8/layout/bProcess3"/>
    <dgm:cxn modelId="{AF3580DB-D108-4450-9A97-FBCAD913FC8A}" type="presParOf" srcId="{E7F35F61-5A03-4A5C-BD07-29E7A885999C}" destId="{FA275C2C-1DCE-405C-A72C-2DBDAB80A559}" srcOrd="9" destOrd="0" presId="urn:microsoft.com/office/officeart/2005/8/layout/bProcess3"/>
    <dgm:cxn modelId="{CB0DA52B-BD90-4F72-A053-734B3605FC32}" type="presParOf" srcId="{FA275C2C-1DCE-405C-A72C-2DBDAB80A559}" destId="{83132B37-F2B8-4530-B0B6-8CE74826C731}" srcOrd="0" destOrd="0" presId="urn:microsoft.com/office/officeart/2005/8/layout/bProcess3"/>
    <dgm:cxn modelId="{D7CF5799-A97D-401E-8C20-E2A328F8F4B9}" type="presParOf" srcId="{E7F35F61-5A03-4A5C-BD07-29E7A885999C}" destId="{EE117A3C-8BE7-4516-9FBC-4B4DD08E7916}" srcOrd="10" destOrd="0" presId="urn:microsoft.com/office/officeart/2005/8/layout/bProcess3"/>
    <dgm:cxn modelId="{0FE86D8F-CBBA-4EFC-BC18-59275617A66F}" type="presParOf" srcId="{E7F35F61-5A03-4A5C-BD07-29E7A885999C}" destId="{24287447-67F9-46A2-B1C5-2819D44FF52D}" srcOrd="11" destOrd="0" presId="urn:microsoft.com/office/officeart/2005/8/layout/bProcess3"/>
    <dgm:cxn modelId="{67B296D6-A292-4772-A16B-E6B577EB0FA5}" type="presParOf" srcId="{24287447-67F9-46A2-B1C5-2819D44FF52D}" destId="{8A8DBF87-2EBB-46B4-B417-752977B40826}" srcOrd="0" destOrd="0" presId="urn:microsoft.com/office/officeart/2005/8/layout/bProcess3"/>
    <dgm:cxn modelId="{E72151D4-0144-4E77-B590-40046442174D}" type="presParOf" srcId="{E7F35F61-5A03-4A5C-BD07-29E7A885999C}" destId="{54E0761A-6640-45CB-8748-9F73619FAAFA}" srcOrd="12" destOrd="0" presId="urn:microsoft.com/office/officeart/2005/8/layout/bProcess3"/>
    <dgm:cxn modelId="{4AB45770-08D7-4CBF-9938-9DE1E13ABAD7}" type="presParOf" srcId="{E7F35F61-5A03-4A5C-BD07-29E7A885999C}" destId="{3645250F-42D3-4BE1-BBDC-50F26C3F4FDE}" srcOrd="13" destOrd="0" presId="urn:microsoft.com/office/officeart/2005/8/layout/bProcess3"/>
    <dgm:cxn modelId="{17F72DE9-DA5F-438C-BAEC-9B70AE304285}" type="presParOf" srcId="{3645250F-42D3-4BE1-BBDC-50F26C3F4FDE}" destId="{E94E333D-BFC8-420B-85C7-1D45089676C7}" srcOrd="0" destOrd="0" presId="urn:microsoft.com/office/officeart/2005/8/layout/bProcess3"/>
    <dgm:cxn modelId="{EA41E3F0-AA57-4111-A26F-3562ACBB620C}" type="presParOf" srcId="{E7F35F61-5A03-4A5C-BD07-29E7A885999C}" destId="{AEE644AD-2DE6-489B-A681-0143BD74E18A}" srcOrd="14" destOrd="0" presId="urn:microsoft.com/office/officeart/2005/8/layout/bProcess3"/>
    <dgm:cxn modelId="{E14F8F07-CA4D-46CA-BA69-03AC27CC02D4}" type="presParOf" srcId="{E7F35F61-5A03-4A5C-BD07-29E7A885999C}" destId="{40999C8A-4947-4723-B6E8-A203DB629439}" srcOrd="15" destOrd="0" presId="urn:microsoft.com/office/officeart/2005/8/layout/bProcess3"/>
    <dgm:cxn modelId="{F653ADED-C802-4DF2-B1CF-F16ABF204182}" type="presParOf" srcId="{40999C8A-4947-4723-B6E8-A203DB629439}" destId="{655A4E3D-E1BC-4995-B445-C72F398B627E}" srcOrd="0" destOrd="0" presId="urn:microsoft.com/office/officeart/2005/8/layout/bProcess3"/>
    <dgm:cxn modelId="{955FC070-B389-4957-BB63-E4BE52B36F1D}" type="presParOf" srcId="{E7F35F61-5A03-4A5C-BD07-29E7A885999C}" destId="{33D0C92B-5AAE-46F9-9D48-76EC214BD8A2}" srcOrd="1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AD8461-EAA9-4595-BFC8-7AA7EEDF8158}" type="doc">
      <dgm:prSet loTypeId="urn:microsoft.com/office/officeart/2005/8/layout/hierarchy2" loCatId="hierarchy" qsTypeId="urn:microsoft.com/office/officeart/2005/8/quickstyle/simple1" qsCatId="simple" csTypeId="urn:microsoft.com/office/officeart/2005/8/colors/accent3_2" csCatId="accent3" phldr="1"/>
      <dgm:spPr/>
      <dgm:t>
        <a:bodyPr/>
        <a:lstStyle/>
        <a:p>
          <a:endParaRPr lang="en-US"/>
        </a:p>
      </dgm:t>
    </dgm:pt>
    <dgm:pt modelId="{B2B9DBAB-B120-493A-B324-699A78EBCD85}">
      <dgm:prSet phldrT="[Text]" custT="1"/>
      <dgm:spPr>
        <a:solidFill>
          <a:srgbClr val="0070C0"/>
        </a:solidFill>
      </dgm:spPr>
      <dgm:t>
        <a:bodyPr/>
        <a:lstStyle/>
        <a:p>
          <a:r>
            <a:rPr lang="en-US" sz="1800" dirty="0"/>
            <a:t>Cost center</a:t>
          </a:r>
        </a:p>
      </dgm:t>
    </dgm:pt>
    <dgm:pt modelId="{63C1508D-BC21-48EE-9DAE-EEA95BA7F9C3}" type="parTrans" cxnId="{28D43675-43F4-4BCA-AA72-6DC2492441C4}">
      <dgm:prSet/>
      <dgm:spPr/>
      <dgm:t>
        <a:bodyPr/>
        <a:lstStyle/>
        <a:p>
          <a:endParaRPr lang="en-US" sz="1200"/>
        </a:p>
      </dgm:t>
    </dgm:pt>
    <dgm:pt modelId="{15029C8B-9FBB-4C05-8BE2-B69B26CAB99B}" type="sibTrans" cxnId="{28D43675-43F4-4BCA-AA72-6DC2492441C4}">
      <dgm:prSet/>
      <dgm:spPr/>
      <dgm:t>
        <a:bodyPr/>
        <a:lstStyle/>
        <a:p>
          <a:endParaRPr lang="en-US" sz="1200"/>
        </a:p>
      </dgm:t>
    </dgm:pt>
    <dgm:pt modelId="{5D5DC4E7-45E2-4DCE-AECD-D37C56FA9915}">
      <dgm:prSet phldrT="[Text]" custT="1"/>
      <dgm:spPr>
        <a:solidFill>
          <a:srgbClr val="0070C0"/>
        </a:solidFill>
      </dgm:spPr>
      <dgm:t>
        <a:bodyPr/>
        <a:lstStyle/>
        <a:p>
          <a:r>
            <a:rPr lang="en-US" sz="1800" dirty="0"/>
            <a:t>Cost center group</a:t>
          </a:r>
        </a:p>
      </dgm:t>
    </dgm:pt>
    <dgm:pt modelId="{4F202EF3-6467-4291-9051-DB1195B47B71}" type="parTrans" cxnId="{8ED997D4-38DD-42CE-A13F-83E38ED8CB9D}">
      <dgm:prSet custT="1"/>
      <dgm:spPr/>
      <dgm:t>
        <a:bodyPr/>
        <a:lstStyle/>
        <a:p>
          <a:endParaRPr lang="en-US" sz="1200"/>
        </a:p>
      </dgm:t>
    </dgm:pt>
    <dgm:pt modelId="{B532FB91-08F8-4CCC-A3E5-121F43903780}" type="sibTrans" cxnId="{8ED997D4-38DD-42CE-A13F-83E38ED8CB9D}">
      <dgm:prSet/>
      <dgm:spPr/>
      <dgm:t>
        <a:bodyPr/>
        <a:lstStyle/>
        <a:p>
          <a:endParaRPr lang="en-US" sz="1200"/>
        </a:p>
      </dgm:t>
    </dgm:pt>
    <dgm:pt modelId="{BCEAB3BC-99E9-4374-BBAC-8005816F67E0}">
      <dgm:prSet phldrT="[Text]" custT="1"/>
      <dgm:spPr>
        <a:noFill/>
      </dgm:spPr>
      <dgm:t>
        <a:bodyPr/>
        <a:lstStyle/>
        <a:p>
          <a:endParaRPr lang="en-US" sz="1800" dirty="0"/>
        </a:p>
      </dgm:t>
    </dgm:pt>
    <dgm:pt modelId="{ECD8E05A-B115-4220-9D4F-FE255CB45D94}" type="parTrans" cxnId="{EBC46152-C2F3-4820-B19D-C22177C509E5}">
      <dgm:prSet/>
      <dgm:spPr/>
      <dgm:t>
        <a:bodyPr/>
        <a:lstStyle/>
        <a:p>
          <a:endParaRPr lang="en-US"/>
        </a:p>
      </dgm:t>
    </dgm:pt>
    <dgm:pt modelId="{4C285DFB-EB74-4995-9EE8-FCC263459932}" type="sibTrans" cxnId="{EBC46152-C2F3-4820-B19D-C22177C509E5}">
      <dgm:prSet/>
      <dgm:spPr/>
      <dgm:t>
        <a:bodyPr/>
        <a:lstStyle/>
        <a:p>
          <a:endParaRPr lang="en-US"/>
        </a:p>
      </dgm:t>
    </dgm:pt>
    <dgm:pt modelId="{18012F9E-1731-43DC-94E6-80C8408A9842}">
      <dgm:prSet phldrT="[Text]" custT="1"/>
      <dgm:spPr>
        <a:solidFill>
          <a:srgbClr val="0070C0"/>
        </a:solidFill>
      </dgm:spPr>
      <dgm:t>
        <a:bodyPr/>
        <a:lstStyle/>
        <a:p>
          <a:r>
            <a:rPr lang="en-US" sz="1800" dirty="0"/>
            <a:t>Statistical key figure</a:t>
          </a:r>
        </a:p>
      </dgm:t>
    </dgm:pt>
    <dgm:pt modelId="{FAA2EF19-81FF-4E0C-874C-F55E5B5DAB58}" type="parTrans" cxnId="{45F814C5-C4FA-4EAB-9512-6BA9968B8A93}">
      <dgm:prSet/>
      <dgm:spPr/>
      <dgm:t>
        <a:bodyPr/>
        <a:lstStyle/>
        <a:p>
          <a:endParaRPr lang="en-US"/>
        </a:p>
      </dgm:t>
    </dgm:pt>
    <dgm:pt modelId="{8E7AC146-9516-4421-8059-3768F9CB3F49}" type="sibTrans" cxnId="{45F814C5-C4FA-4EAB-9512-6BA9968B8A93}">
      <dgm:prSet/>
      <dgm:spPr/>
      <dgm:t>
        <a:bodyPr/>
        <a:lstStyle/>
        <a:p>
          <a:endParaRPr lang="en-US"/>
        </a:p>
      </dgm:t>
    </dgm:pt>
    <dgm:pt modelId="{7E38C5FA-A76C-435E-AD0B-0196C0B30E47}">
      <dgm:prSet phldrT="[Text]" custT="1"/>
      <dgm:spPr>
        <a:solidFill>
          <a:schemeClr val="accent3"/>
        </a:solidFill>
      </dgm:spPr>
      <dgm:t>
        <a:bodyPr/>
        <a:lstStyle/>
        <a:p>
          <a:r>
            <a:rPr lang="en-US" sz="1800" dirty="0"/>
            <a:t>Plan number employees</a:t>
          </a:r>
        </a:p>
      </dgm:t>
    </dgm:pt>
    <dgm:pt modelId="{16440B82-75E1-4A36-9C64-5580260A0AA4}" type="parTrans" cxnId="{B5B323F2-58EC-4CF9-9732-31009B134A0C}">
      <dgm:prSet/>
      <dgm:spPr/>
      <dgm:t>
        <a:bodyPr/>
        <a:lstStyle/>
        <a:p>
          <a:endParaRPr lang="en-US"/>
        </a:p>
      </dgm:t>
    </dgm:pt>
    <dgm:pt modelId="{E5970AE2-F6DD-4A1B-84FE-B857E854947A}" type="sibTrans" cxnId="{B5B323F2-58EC-4CF9-9732-31009B134A0C}">
      <dgm:prSet/>
      <dgm:spPr/>
      <dgm:t>
        <a:bodyPr/>
        <a:lstStyle/>
        <a:p>
          <a:endParaRPr lang="en-US"/>
        </a:p>
      </dgm:t>
    </dgm:pt>
    <dgm:pt modelId="{EC00B004-BEEA-4608-8F83-005FE143ECF3}">
      <dgm:prSet phldrT="[Text]" custT="1"/>
      <dgm:spPr>
        <a:solidFill>
          <a:schemeClr val="accent3"/>
        </a:solidFill>
      </dgm:spPr>
      <dgm:t>
        <a:bodyPr/>
        <a:lstStyle/>
        <a:p>
          <a:r>
            <a:rPr lang="en-US" sz="1800" dirty="0"/>
            <a:t> Allocation</a:t>
          </a:r>
        </a:p>
      </dgm:t>
    </dgm:pt>
    <dgm:pt modelId="{289F9BF4-A03B-4F58-AC9B-E0D6143D5EDE}" type="parTrans" cxnId="{822B0147-2ACA-481F-B062-B12EC7E50813}">
      <dgm:prSet/>
      <dgm:spPr/>
      <dgm:t>
        <a:bodyPr/>
        <a:lstStyle/>
        <a:p>
          <a:endParaRPr lang="en-US"/>
        </a:p>
      </dgm:t>
    </dgm:pt>
    <dgm:pt modelId="{8D1E7075-2BF7-4FB8-B1D9-91BC5FD07065}" type="sibTrans" cxnId="{822B0147-2ACA-481F-B062-B12EC7E50813}">
      <dgm:prSet/>
      <dgm:spPr/>
      <dgm:t>
        <a:bodyPr/>
        <a:lstStyle/>
        <a:p>
          <a:endParaRPr lang="en-US"/>
        </a:p>
      </dgm:t>
    </dgm:pt>
    <dgm:pt modelId="{5927BC22-6517-487A-855F-E1D057F9756C}">
      <dgm:prSet phldrT="[Text]" custT="1"/>
      <dgm:spPr>
        <a:solidFill>
          <a:schemeClr val="accent4">
            <a:lumMod val="75000"/>
          </a:schemeClr>
        </a:solidFill>
      </dgm:spPr>
      <dgm:t>
        <a:bodyPr/>
        <a:lstStyle/>
        <a:p>
          <a:r>
            <a:rPr lang="en-US" sz="1800" dirty="0"/>
            <a:t>Review assessment</a:t>
          </a:r>
        </a:p>
      </dgm:t>
    </dgm:pt>
    <dgm:pt modelId="{7CE79812-9925-4A98-9236-6CB744351ED1}" type="parTrans" cxnId="{68371CE8-D9FE-484B-80FB-C0040126E17C}">
      <dgm:prSet/>
      <dgm:spPr>
        <a:ln>
          <a:solidFill>
            <a:schemeClr val="accent3"/>
          </a:solidFill>
        </a:ln>
      </dgm:spPr>
      <dgm:t>
        <a:bodyPr/>
        <a:lstStyle/>
        <a:p>
          <a:endParaRPr lang="en-US"/>
        </a:p>
      </dgm:t>
    </dgm:pt>
    <dgm:pt modelId="{1E241B29-99C8-4A20-95AF-6FE924A8279E}" type="sibTrans" cxnId="{68371CE8-D9FE-484B-80FB-C0040126E17C}">
      <dgm:prSet/>
      <dgm:spPr/>
      <dgm:t>
        <a:bodyPr/>
        <a:lstStyle/>
        <a:p>
          <a:endParaRPr lang="en-US"/>
        </a:p>
      </dgm:t>
    </dgm:pt>
    <dgm:pt modelId="{5CB993E5-514E-4433-A928-1A0297723050}">
      <dgm:prSet phldrT="[Text]" custT="1"/>
      <dgm:spPr>
        <a:noFill/>
      </dgm:spPr>
      <dgm:t>
        <a:bodyPr/>
        <a:lstStyle/>
        <a:p>
          <a:endParaRPr lang="en-US" sz="1800" dirty="0"/>
        </a:p>
      </dgm:t>
    </dgm:pt>
    <dgm:pt modelId="{D81238D4-69BC-46FD-86B6-6F02A5D8E8CD}" type="parTrans" cxnId="{20141927-297A-4381-B2CE-4717342B8E70}">
      <dgm:prSet/>
      <dgm:spPr>
        <a:ln>
          <a:noFill/>
        </a:ln>
      </dgm:spPr>
      <dgm:t>
        <a:bodyPr/>
        <a:lstStyle/>
        <a:p>
          <a:endParaRPr lang="en-US"/>
        </a:p>
      </dgm:t>
    </dgm:pt>
    <dgm:pt modelId="{AB39ED6D-14C9-4C62-97A5-5D34796DB98C}" type="sibTrans" cxnId="{20141927-297A-4381-B2CE-4717342B8E70}">
      <dgm:prSet/>
      <dgm:spPr/>
      <dgm:t>
        <a:bodyPr/>
        <a:lstStyle/>
        <a:p>
          <a:endParaRPr lang="en-US"/>
        </a:p>
      </dgm:t>
    </dgm:pt>
    <dgm:pt modelId="{F998BF9E-F30A-49B0-B835-8BF06278F01B}">
      <dgm:prSet phldrT="[Text]" custT="1"/>
      <dgm:spPr>
        <a:noFill/>
      </dgm:spPr>
      <dgm:t>
        <a:bodyPr/>
        <a:lstStyle/>
        <a:p>
          <a:endParaRPr lang="en-US" sz="1800" dirty="0"/>
        </a:p>
      </dgm:t>
    </dgm:pt>
    <dgm:pt modelId="{D9B21D3D-16FA-4237-87F0-1B28326ECAD1}" type="parTrans" cxnId="{B1325B4E-A2DB-4F1E-B4FD-36D8309CDD27}">
      <dgm:prSet/>
      <dgm:spPr/>
      <dgm:t>
        <a:bodyPr/>
        <a:lstStyle/>
        <a:p>
          <a:endParaRPr lang="en-US"/>
        </a:p>
      </dgm:t>
    </dgm:pt>
    <dgm:pt modelId="{8C396270-87AA-4903-AC8F-0C64968918D4}" type="sibTrans" cxnId="{B1325B4E-A2DB-4F1E-B4FD-36D8309CDD27}">
      <dgm:prSet/>
      <dgm:spPr/>
      <dgm:t>
        <a:bodyPr/>
        <a:lstStyle/>
        <a:p>
          <a:endParaRPr lang="en-US"/>
        </a:p>
      </dgm:t>
    </dgm:pt>
    <dgm:pt modelId="{EF19C351-1203-4967-B9C8-023538D49042}">
      <dgm:prSet phldrT="[Text]" custT="1"/>
      <dgm:spPr>
        <a:noFill/>
      </dgm:spPr>
      <dgm:t>
        <a:bodyPr/>
        <a:lstStyle/>
        <a:p>
          <a:endParaRPr lang="en-US" sz="1800" dirty="0"/>
        </a:p>
      </dgm:t>
    </dgm:pt>
    <dgm:pt modelId="{82DF1209-6049-4380-88F2-05128537F08B}" type="parTrans" cxnId="{0FDF6062-BDA0-4C7A-8844-DCE33F7904C0}">
      <dgm:prSet/>
      <dgm:spPr>
        <a:ln>
          <a:noFill/>
        </a:ln>
      </dgm:spPr>
      <dgm:t>
        <a:bodyPr/>
        <a:lstStyle/>
        <a:p>
          <a:endParaRPr lang="en-US"/>
        </a:p>
      </dgm:t>
    </dgm:pt>
    <dgm:pt modelId="{A48DBEA1-6F87-41EE-8B17-A45029FF66C5}" type="sibTrans" cxnId="{0FDF6062-BDA0-4C7A-8844-DCE33F7904C0}">
      <dgm:prSet/>
      <dgm:spPr/>
      <dgm:t>
        <a:bodyPr/>
        <a:lstStyle/>
        <a:p>
          <a:endParaRPr lang="en-US"/>
        </a:p>
      </dgm:t>
    </dgm:pt>
    <dgm:pt modelId="{06E34FBB-3049-40C2-9902-BEF1AA239ECA}">
      <dgm:prSet phldrT="[Text]" custT="1"/>
      <dgm:spPr>
        <a:solidFill>
          <a:schemeClr val="accent3"/>
        </a:solidFill>
      </dgm:spPr>
      <dgm:t>
        <a:bodyPr/>
        <a:lstStyle/>
        <a:p>
          <a:r>
            <a:rPr lang="en-US" sz="1800" dirty="0"/>
            <a:t>Post invoice</a:t>
          </a:r>
        </a:p>
      </dgm:t>
    </dgm:pt>
    <dgm:pt modelId="{AE723FA9-2D48-4CF0-97D6-31A9B70235F9}" type="parTrans" cxnId="{DFC145CC-B0A5-4907-B264-DCCF473C9055}">
      <dgm:prSet/>
      <dgm:spPr>
        <a:ln>
          <a:noFill/>
        </a:ln>
      </dgm:spPr>
      <dgm:t>
        <a:bodyPr/>
        <a:lstStyle/>
        <a:p>
          <a:endParaRPr lang="en-US"/>
        </a:p>
      </dgm:t>
    </dgm:pt>
    <dgm:pt modelId="{B46869B2-F59C-42EB-A78C-F7E25E854C10}" type="sibTrans" cxnId="{DFC145CC-B0A5-4907-B264-DCCF473C9055}">
      <dgm:prSet/>
      <dgm:spPr/>
      <dgm:t>
        <a:bodyPr/>
        <a:lstStyle/>
        <a:p>
          <a:endParaRPr lang="en-US"/>
        </a:p>
      </dgm:t>
    </dgm:pt>
    <dgm:pt modelId="{C36BD560-2BE7-47D8-A613-DB188207FC4A}">
      <dgm:prSet phldrT="[Text]" custT="1"/>
      <dgm:spPr>
        <a:solidFill>
          <a:schemeClr val="accent4">
            <a:lumMod val="75000"/>
          </a:schemeClr>
        </a:solidFill>
      </dgm:spPr>
      <dgm:t>
        <a:bodyPr/>
        <a:lstStyle/>
        <a:p>
          <a:r>
            <a:rPr lang="en-US" sz="1800"/>
            <a:t>Review budget vs actuals</a:t>
          </a:r>
          <a:endParaRPr lang="en-US" sz="1800" dirty="0"/>
        </a:p>
      </dgm:t>
    </dgm:pt>
    <dgm:pt modelId="{8ABA9842-DFBD-4223-9EC6-EC9B35DAE6D6}" type="parTrans" cxnId="{27200BEA-A7D0-48C3-AA77-86CEA046A280}">
      <dgm:prSet/>
      <dgm:spPr>
        <a:ln>
          <a:noFill/>
        </a:ln>
      </dgm:spPr>
      <dgm:t>
        <a:bodyPr/>
        <a:lstStyle/>
        <a:p>
          <a:endParaRPr lang="en-US"/>
        </a:p>
      </dgm:t>
    </dgm:pt>
    <dgm:pt modelId="{833EDB6E-6092-47D3-8659-C4C8F6E2B46C}" type="sibTrans" cxnId="{27200BEA-A7D0-48C3-AA77-86CEA046A280}">
      <dgm:prSet/>
      <dgm:spPr/>
      <dgm:t>
        <a:bodyPr/>
        <a:lstStyle/>
        <a:p>
          <a:endParaRPr lang="en-US"/>
        </a:p>
      </dgm:t>
    </dgm:pt>
    <dgm:pt modelId="{880D9B49-A451-4535-BB5B-315817616A1B}">
      <dgm:prSet phldrT="[Text]" custT="1"/>
      <dgm:spPr>
        <a:noFill/>
      </dgm:spPr>
      <dgm:t>
        <a:bodyPr/>
        <a:lstStyle/>
        <a:p>
          <a:endParaRPr lang="en-US" sz="1800" dirty="0"/>
        </a:p>
      </dgm:t>
    </dgm:pt>
    <dgm:pt modelId="{0286AE89-38B6-4659-9F7B-E2D1D26EA6C0}" type="parTrans" cxnId="{AA1D4EBC-79BC-4A03-BA53-A91E140C3212}">
      <dgm:prSet/>
      <dgm:spPr>
        <a:ln>
          <a:noFill/>
        </a:ln>
      </dgm:spPr>
      <dgm:t>
        <a:bodyPr/>
        <a:lstStyle/>
        <a:p>
          <a:endParaRPr lang="en-US"/>
        </a:p>
      </dgm:t>
    </dgm:pt>
    <dgm:pt modelId="{7D5691CD-F09E-4D5B-95CB-EADD0039AEDE}" type="sibTrans" cxnId="{AA1D4EBC-79BC-4A03-BA53-A91E140C3212}">
      <dgm:prSet/>
      <dgm:spPr/>
      <dgm:t>
        <a:bodyPr/>
        <a:lstStyle/>
        <a:p>
          <a:endParaRPr lang="en-US"/>
        </a:p>
      </dgm:t>
    </dgm:pt>
    <dgm:pt modelId="{6286BE1B-372E-4C01-AF10-B69F39ED5684}">
      <dgm:prSet phldrT="[Text]" custT="1"/>
      <dgm:spPr>
        <a:solidFill>
          <a:schemeClr val="accent3"/>
        </a:solidFill>
      </dgm:spPr>
      <dgm:t>
        <a:bodyPr/>
        <a:lstStyle/>
        <a:p>
          <a:r>
            <a:rPr lang="en-US" sz="1800" dirty="0"/>
            <a:t>Budget</a:t>
          </a:r>
        </a:p>
      </dgm:t>
    </dgm:pt>
    <dgm:pt modelId="{5ACB455A-8CB7-45B5-AD2B-A2421A10788D}" type="parTrans" cxnId="{3787A034-C961-46B9-A5B8-F99F476E3EA6}">
      <dgm:prSet/>
      <dgm:spPr>
        <a:ln>
          <a:noFill/>
        </a:ln>
      </dgm:spPr>
      <dgm:t>
        <a:bodyPr/>
        <a:lstStyle/>
        <a:p>
          <a:endParaRPr lang="en-US"/>
        </a:p>
      </dgm:t>
    </dgm:pt>
    <dgm:pt modelId="{331AC980-611F-4297-AC4D-78EDE8E08F49}" type="sibTrans" cxnId="{3787A034-C961-46B9-A5B8-F99F476E3EA6}">
      <dgm:prSet/>
      <dgm:spPr/>
      <dgm:t>
        <a:bodyPr/>
        <a:lstStyle/>
        <a:p>
          <a:endParaRPr lang="en-US"/>
        </a:p>
      </dgm:t>
    </dgm:pt>
    <dgm:pt modelId="{FA243992-C921-417F-B877-091E57AC2C8C}">
      <dgm:prSet phldrT="[Text]" custT="1"/>
      <dgm:spPr>
        <a:noFill/>
      </dgm:spPr>
      <dgm:t>
        <a:bodyPr/>
        <a:lstStyle/>
        <a:p>
          <a:endParaRPr lang="en-US" sz="1800" dirty="0"/>
        </a:p>
      </dgm:t>
    </dgm:pt>
    <dgm:pt modelId="{55F67DBE-8A22-4F32-83C4-2B91D4DB4B8D}" type="parTrans" cxnId="{6CA6F1C2-EEB5-4240-BC31-BFB674E1F5C0}">
      <dgm:prSet/>
      <dgm:spPr>
        <a:ln>
          <a:noFill/>
        </a:ln>
      </dgm:spPr>
      <dgm:t>
        <a:bodyPr/>
        <a:lstStyle/>
        <a:p>
          <a:endParaRPr lang="en-US"/>
        </a:p>
      </dgm:t>
    </dgm:pt>
    <dgm:pt modelId="{2C6262E0-EFBC-456A-8F83-C9A616FFED5A}" type="sibTrans" cxnId="{6CA6F1C2-EEB5-4240-BC31-BFB674E1F5C0}">
      <dgm:prSet/>
      <dgm:spPr/>
      <dgm:t>
        <a:bodyPr/>
        <a:lstStyle/>
        <a:p>
          <a:endParaRPr lang="en-US"/>
        </a:p>
      </dgm:t>
    </dgm:pt>
    <dgm:pt modelId="{2FB97C74-6231-478B-A81B-DDB491F1AEF0}" type="pres">
      <dgm:prSet presAssocID="{F5AD8461-EAA9-4595-BFC8-7AA7EEDF8158}" presName="diagram" presStyleCnt="0">
        <dgm:presLayoutVars>
          <dgm:chPref val="1"/>
          <dgm:dir/>
          <dgm:animOne val="branch"/>
          <dgm:animLvl val="lvl"/>
          <dgm:resizeHandles val="exact"/>
        </dgm:presLayoutVars>
      </dgm:prSet>
      <dgm:spPr/>
    </dgm:pt>
    <dgm:pt modelId="{464FB4E8-84D8-46AC-B299-078285AB2356}" type="pres">
      <dgm:prSet presAssocID="{F998BF9E-F30A-49B0-B835-8BF06278F01B}" presName="root1" presStyleCnt="0"/>
      <dgm:spPr/>
    </dgm:pt>
    <dgm:pt modelId="{37EAA0F8-6569-46FC-B2E8-1B08C196541D}" type="pres">
      <dgm:prSet presAssocID="{F998BF9E-F30A-49B0-B835-8BF06278F01B}" presName="LevelOneTextNode" presStyleLbl="node0" presStyleIdx="0" presStyleCnt="3">
        <dgm:presLayoutVars>
          <dgm:chPref val="3"/>
        </dgm:presLayoutVars>
      </dgm:prSet>
      <dgm:spPr/>
    </dgm:pt>
    <dgm:pt modelId="{4D46224C-C775-458B-9CED-96D9F4ADEBEE}" type="pres">
      <dgm:prSet presAssocID="{F998BF9E-F30A-49B0-B835-8BF06278F01B}" presName="level2hierChild" presStyleCnt="0"/>
      <dgm:spPr/>
    </dgm:pt>
    <dgm:pt modelId="{1B0E327D-AC3C-428D-8181-BD624098A48B}" type="pres">
      <dgm:prSet presAssocID="{82DF1209-6049-4380-88F2-05128537F08B}" presName="conn2-1" presStyleLbl="parChTrans1D2" presStyleIdx="0" presStyleCnt="4"/>
      <dgm:spPr/>
    </dgm:pt>
    <dgm:pt modelId="{4D1B1393-B8B6-441B-94E8-CB7829CE8D71}" type="pres">
      <dgm:prSet presAssocID="{82DF1209-6049-4380-88F2-05128537F08B}" presName="connTx" presStyleLbl="parChTrans1D2" presStyleIdx="0" presStyleCnt="4"/>
      <dgm:spPr/>
    </dgm:pt>
    <dgm:pt modelId="{0448D70F-7077-4C71-B344-AC357A531205}" type="pres">
      <dgm:prSet presAssocID="{EF19C351-1203-4967-B9C8-023538D49042}" presName="root2" presStyleCnt="0"/>
      <dgm:spPr/>
    </dgm:pt>
    <dgm:pt modelId="{68F2F664-DBE2-4F96-AF94-CE3EEB369D01}" type="pres">
      <dgm:prSet presAssocID="{EF19C351-1203-4967-B9C8-023538D49042}" presName="LevelTwoTextNode" presStyleLbl="node2" presStyleIdx="0" presStyleCnt="4">
        <dgm:presLayoutVars>
          <dgm:chPref val="3"/>
        </dgm:presLayoutVars>
      </dgm:prSet>
      <dgm:spPr/>
    </dgm:pt>
    <dgm:pt modelId="{D00BCDAB-20B5-46F7-86F5-3DDE6570DD1F}" type="pres">
      <dgm:prSet presAssocID="{EF19C351-1203-4967-B9C8-023538D49042}" presName="level3hierChild" presStyleCnt="0"/>
      <dgm:spPr/>
    </dgm:pt>
    <dgm:pt modelId="{0C1DFD7C-41FE-46EF-83DA-810B3BFFA7CE}" type="pres">
      <dgm:prSet presAssocID="{AE723FA9-2D48-4CF0-97D6-31A9B70235F9}" presName="conn2-1" presStyleLbl="parChTrans1D3" presStyleIdx="0" presStyleCnt="3"/>
      <dgm:spPr/>
    </dgm:pt>
    <dgm:pt modelId="{6FA0ACD9-2A3C-4939-B8F5-899D80EA4F65}" type="pres">
      <dgm:prSet presAssocID="{AE723FA9-2D48-4CF0-97D6-31A9B70235F9}" presName="connTx" presStyleLbl="parChTrans1D3" presStyleIdx="0" presStyleCnt="3"/>
      <dgm:spPr/>
    </dgm:pt>
    <dgm:pt modelId="{E21A735B-C082-49BB-9F16-DB6E1C7072A0}" type="pres">
      <dgm:prSet presAssocID="{06E34FBB-3049-40C2-9902-BEF1AA239ECA}" presName="root2" presStyleCnt="0"/>
      <dgm:spPr/>
    </dgm:pt>
    <dgm:pt modelId="{532F8C11-2CC8-4C39-B549-1C1D7719EC03}" type="pres">
      <dgm:prSet presAssocID="{06E34FBB-3049-40C2-9902-BEF1AA239ECA}" presName="LevelTwoTextNode" presStyleLbl="node3" presStyleIdx="0" presStyleCnt="3">
        <dgm:presLayoutVars>
          <dgm:chPref val="3"/>
        </dgm:presLayoutVars>
      </dgm:prSet>
      <dgm:spPr/>
    </dgm:pt>
    <dgm:pt modelId="{9D709241-C7C6-4CAC-AD31-6C5D9A31384A}" type="pres">
      <dgm:prSet presAssocID="{06E34FBB-3049-40C2-9902-BEF1AA239ECA}" presName="level3hierChild" presStyleCnt="0"/>
      <dgm:spPr/>
    </dgm:pt>
    <dgm:pt modelId="{387B51B3-50EB-4CDE-953B-75E71620535D}" type="pres">
      <dgm:prSet presAssocID="{D81238D4-69BC-46FD-86B6-6F02A5D8E8CD}" presName="conn2-1" presStyleLbl="parChTrans1D4" presStyleIdx="0" presStyleCnt="5"/>
      <dgm:spPr/>
    </dgm:pt>
    <dgm:pt modelId="{EB18446B-B891-4D7A-8783-4873B6E11FA0}" type="pres">
      <dgm:prSet presAssocID="{D81238D4-69BC-46FD-86B6-6F02A5D8E8CD}" presName="connTx" presStyleLbl="parChTrans1D4" presStyleIdx="0" presStyleCnt="5"/>
      <dgm:spPr/>
    </dgm:pt>
    <dgm:pt modelId="{9DF8E3FC-20EE-4B2B-B773-E2CB5D6B5ED4}" type="pres">
      <dgm:prSet presAssocID="{5CB993E5-514E-4433-A928-1A0297723050}" presName="root2" presStyleCnt="0"/>
      <dgm:spPr/>
    </dgm:pt>
    <dgm:pt modelId="{70B93A3B-55AA-4A67-AC1C-0DB37C1CED7B}" type="pres">
      <dgm:prSet presAssocID="{5CB993E5-514E-4433-A928-1A0297723050}" presName="LevelTwoTextNode" presStyleLbl="node4" presStyleIdx="0" presStyleCnt="5">
        <dgm:presLayoutVars>
          <dgm:chPref val="3"/>
        </dgm:presLayoutVars>
      </dgm:prSet>
      <dgm:spPr/>
    </dgm:pt>
    <dgm:pt modelId="{8782D65B-8C0D-4DAA-9051-82FD42270AA7}" type="pres">
      <dgm:prSet presAssocID="{5CB993E5-514E-4433-A928-1A0297723050}" presName="level3hierChild" presStyleCnt="0"/>
      <dgm:spPr/>
    </dgm:pt>
    <dgm:pt modelId="{6CD52822-C101-4D44-9D13-F90F66B2D507}" type="pres">
      <dgm:prSet presAssocID="{B2B9DBAB-B120-493A-B324-699A78EBCD85}" presName="root1" presStyleCnt="0"/>
      <dgm:spPr/>
    </dgm:pt>
    <dgm:pt modelId="{9E05EDF7-6638-4697-9D35-44ED3EE97BA2}" type="pres">
      <dgm:prSet presAssocID="{B2B9DBAB-B120-493A-B324-699A78EBCD85}" presName="LevelOneTextNode" presStyleLbl="node0" presStyleIdx="1" presStyleCnt="3">
        <dgm:presLayoutVars>
          <dgm:chPref val="3"/>
        </dgm:presLayoutVars>
      </dgm:prSet>
      <dgm:spPr/>
    </dgm:pt>
    <dgm:pt modelId="{61F35B1F-6E0A-48B8-A99A-E45370D08405}" type="pres">
      <dgm:prSet presAssocID="{B2B9DBAB-B120-493A-B324-699A78EBCD85}" presName="level2hierChild" presStyleCnt="0"/>
      <dgm:spPr/>
    </dgm:pt>
    <dgm:pt modelId="{73B99366-986B-418B-AF9C-DADAE0B3DB4D}" type="pres">
      <dgm:prSet presAssocID="{4F202EF3-6467-4291-9051-DB1195B47B71}" presName="conn2-1" presStyleLbl="parChTrans1D2" presStyleIdx="1" presStyleCnt="4"/>
      <dgm:spPr/>
    </dgm:pt>
    <dgm:pt modelId="{1EE94BB3-C4B4-4F53-9779-85D3D95AD61B}" type="pres">
      <dgm:prSet presAssocID="{4F202EF3-6467-4291-9051-DB1195B47B71}" presName="connTx" presStyleLbl="parChTrans1D2" presStyleIdx="1" presStyleCnt="4"/>
      <dgm:spPr/>
    </dgm:pt>
    <dgm:pt modelId="{82337054-8922-438F-B5B1-E673F0FBF152}" type="pres">
      <dgm:prSet presAssocID="{5D5DC4E7-45E2-4DCE-AECD-D37C56FA9915}" presName="root2" presStyleCnt="0"/>
      <dgm:spPr/>
    </dgm:pt>
    <dgm:pt modelId="{BE0638DB-2850-4785-8DDA-D3656FAA8A24}" type="pres">
      <dgm:prSet presAssocID="{5D5DC4E7-45E2-4DCE-AECD-D37C56FA9915}" presName="LevelTwoTextNode" presStyleLbl="node2" presStyleIdx="1" presStyleCnt="4">
        <dgm:presLayoutVars>
          <dgm:chPref val="3"/>
        </dgm:presLayoutVars>
      </dgm:prSet>
      <dgm:spPr/>
    </dgm:pt>
    <dgm:pt modelId="{601F44D2-B876-49A0-A579-4C1BCE29F813}" type="pres">
      <dgm:prSet presAssocID="{5D5DC4E7-45E2-4DCE-AECD-D37C56FA9915}" presName="level3hierChild" presStyleCnt="0"/>
      <dgm:spPr/>
    </dgm:pt>
    <dgm:pt modelId="{87D35A72-E562-4070-A408-D6581A7039B5}" type="pres">
      <dgm:prSet presAssocID="{FAA2EF19-81FF-4E0C-874C-F55E5B5DAB58}" presName="conn2-1" presStyleLbl="parChTrans1D2" presStyleIdx="2" presStyleCnt="4"/>
      <dgm:spPr/>
    </dgm:pt>
    <dgm:pt modelId="{7421911C-8C11-4ADD-A75B-4FA06DD020C9}" type="pres">
      <dgm:prSet presAssocID="{FAA2EF19-81FF-4E0C-874C-F55E5B5DAB58}" presName="connTx" presStyleLbl="parChTrans1D2" presStyleIdx="2" presStyleCnt="4"/>
      <dgm:spPr/>
    </dgm:pt>
    <dgm:pt modelId="{D4B3391E-1BF9-43C1-AC0C-2159B535D722}" type="pres">
      <dgm:prSet presAssocID="{18012F9E-1731-43DC-94E6-80C8408A9842}" presName="root2" presStyleCnt="0"/>
      <dgm:spPr/>
    </dgm:pt>
    <dgm:pt modelId="{F98919AA-8F25-4168-BC6D-EE928ED8F762}" type="pres">
      <dgm:prSet presAssocID="{18012F9E-1731-43DC-94E6-80C8408A9842}" presName="LevelTwoTextNode" presStyleLbl="node2" presStyleIdx="2" presStyleCnt="4">
        <dgm:presLayoutVars>
          <dgm:chPref val="3"/>
        </dgm:presLayoutVars>
      </dgm:prSet>
      <dgm:spPr/>
    </dgm:pt>
    <dgm:pt modelId="{3A1F4E60-A86A-497F-A6EB-381B0A791693}" type="pres">
      <dgm:prSet presAssocID="{18012F9E-1731-43DC-94E6-80C8408A9842}" presName="level3hierChild" presStyleCnt="0"/>
      <dgm:spPr/>
    </dgm:pt>
    <dgm:pt modelId="{6D99CC93-64E6-4D14-BF11-FA903B25DC7D}" type="pres">
      <dgm:prSet presAssocID="{16440B82-75E1-4A36-9C64-5580260A0AA4}" presName="conn2-1" presStyleLbl="parChTrans1D3" presStyleIdx="1" presStyleCnt="3"/>
      <dgm:spPr/>
    </dgm:pt>
    <dgm:pt modelId="{1290EC36-DDE6-4A1C-8980-5CA4281F4405}" type="pres">
      <dgm:prSet presAssocID="{16440B82-75E1-4A36-9C64-5580260A0AA4}" presName="connTx" presStyleLbl="parChTrans1D3" presStyleIdx="1" presStyleCnt="3"/>
      <dgm:spPr/>
    </dgm:pt>
    <dgm:pt modelId="{B7025D3A-1271-4AA2-9D0E-B2594CDD873B}" type="pres">
      <dgm:prSet presAssocID="{7E38C5FA-A76C-435E-AD0B-0196C0B30E47}" presName="root2" presStyleCnt="0"/>
      <dgm:spPr/>
    </dgm:pt>
    <dgm:pt modelId="{368D88AF-E426-4C9A-B194-C4D660A89A8C}" type="pres">
      <dgm:prSet presAssocID="{7E38C5FA-A76C-435E-AD0B-0196C0B30E47}" presName="LevelTwoTextNode" presStyleLbl="node3" presStyleIdx="1" presStyleCnt="3">
        <dgm:presLayoutVars>
          <dgm:chPref val="3"/>
        </dgm:presLayoutVars>
      </dgm:prSet>
      <dgm:spPr/>
    </dgm:pt>
    <dgm:pt modelId="{1BF9C23B-D23A-4E1A-B65A-04D987FA500E}" type="pres">
      <dgm:prSet presAssocID="{7E38C5FA-A76C-435E-AD0B-0196C0B30E47}" presName="level3hierChild" presStyleCnt="0"/>
      <dgm:spPr/>
    </dgm:pt>
    <dgm:pt modelId="{6C6EED83-1F99-42B6-B747-797BE1A4EAFC}" type="pres">
      <dgm:prSet presAssocID="{289F9BF4-A03B-4F58-AC9B-E0D6143D5EDE}" presName="conn2-1" presStyleLbl="parChTrans1D4" presStyleIdx="1" presStyleCnt="5"/>
      <dgm:spPr/>
    </dgm:pt>
    <dgm:pt modelId="{FFDA6EC9-3D32-45EB-AEB8-CDC39A2892D2}" type="pres">
      <dgm:prSet presAssocID="{289F9BF4-A03B-4F58-AC9B-E0D6143D5EDE}" presName="connTx" presStyleLbl="parChTrans1D4" presStyleIdx="1" presStyleCnt="5"/>
      <dgm:spPr/>
    </dgm:pt>
    <dgm:pt modelId="{DFE0A0EB-B9A5-4F9A-8C86-7214C017E689}" type="pres">
      <dgm:prSet presAssocID="{EC00B004-BEEA-4608-8F83-005FE143ECF3}" presName="root2" presStyleCnt="0"/>
      <dgm:spPr/>
    </dgm:pt>
    <dgm:pt modelId="{476A4245-B0C9-41C7-8920-74CA230D3BAF}" type="pres">
      <dgm:prSet presAssocID="{EC00B004-BEEA-4608-8F83-005FE143ECF3}" presName="LevelTwoTextNode" presStyleLbl="node4" presStyleIdx="1" presStyleCnt="5">
        <dgm:presLayoutVars>
          <dgm:chPref val="3"/>
        </dgm:presLayoutVars>
      </dgm:prSet>
      <dgm:spPr/>
    </dgm:pt>
    <dgm:pt modelId="{AC827436-C9F7-47A7-A3AD-BDC0E19EDA97}" type="pres">
      <dgm:prSet presAssocID="{EC00B004-BEEA-4608-8F83-005FE143ECF3}" presName="level3hierChild" presStyleCnt="0"/>
      <dgm:spPr/>
    </dgm:pt>
    <dgm:pt modelId="{5818BBFF-49DD-44AE-8D93-CC6652FE9A81}" type="pres">
      <dgm:prSet presAssocID="{7CE79812-9925-4A98-9236-6CB744351ED1}" presName="conn2-1" presStyleLbl="parChTrans1D4" presStyleIdx="2" presStyleCnt="5"/>
      <dgm:spPr/>
    </dgm:pt>
    <dgm:pt modelId="{45C70207-2A56-4225-9E45-EF67086A6AF0}" type="pres">
      <dgm:prSet presAssocID="{7CE79812-9925-4A98-9236-6CB744351ED1}" presName="connTx" presStyleLbl="parChTrans1D4" presStyleIdx="2" presStyleCnt="5"/>
      <dgm:spPr/>
    </dgm:pt>
    <dgm:pt modelId="{C878C8F0-91E8-4785-894A-4A3B4E71CC8C}" type="pres">
      <dgm:prSet presAssocID="{5927BC22-6517-487A-855F-E1D057F9756C}" presName="root2" presStyleCnt="0"/>
      <dgm:spPr/>
    </dgm:pt>
    <dgm:pt modelId="{57BC3DDC-C4F2-4DEB-B1EE-0F1A4966E971}" type="pres">
      <dgm:prSet presAssocID="{5927BC22-6517-487A-855F-E1D057F9756C}" presName="LevelTwoTextNode" presStyleLbl="node4" presStyleIdx="2" presStyleCnt="5">
        <dgm:presLayoutVars>
          <dgm:chPref val="3"/>
        </dgm:presLayoutVars>
      </dgm:prSet>
      <dgm:spPr/>
    </dgm:pt>
    <dgm:pt modelId="{210BF461-A5A5-4929-8FB6-A08482F35759}" type="pres">
      <dgm:prSet presAssocID="{5927BC22-6517-487A-855F-E1D057F9756C}" presName="level3hierChild" presStyleCnt="0"/>
      <dgm:spPr/>
    </dgm:pt>
    <dgm:pt modelId="{65F6E216-7DDF-44B4-B28F-C56B9EB6729C}" type="pres">
      <dgm:prSet presAssocID="{BCEAB3BC-99E9-4374-BBAC-8005816F67E0}" presName="root1" presStyleCnt="0"/>
      <dgm:spPr/>
    </dgm:pt>
    <dgm:pt modelId="{32D19CF5-97A0-4DB9-B5DB-D3D31D329096}" type="pres">
      <dgm:prSet presAssocID="{BCEAB3BC-99E9-4374-BBAC-8005816F67E0}" presName="LevelOneTextNode" presStyleLbl="node0" presStyleIdx="2" presStyleCnt="3">
        <dgm:presLayoutVars>
          <dgm:chPref val="3"/>
        </dgm:presLayoutVars>
      </dgm:prSet>
      <dgm:spPr/>
    </dgm:pt>
    <dgm:pt modelId="{2394752D-4124-4DC4-B695-F7E85C3A768C}" type="pres">
      <dgm:prSet presAssocID="{BCEAB3BC-99E9-4374-BBAC-8005816F67E0}" presName="level2hierChild" presStyleCnt="0"/>
      <dgm:spPr/>
    </dgm:pt>
    <dgm:pt modelId="{529CAAC2-7E1E-4A79-B762-5FA512869EEA}" type="pres">
      <dgm:prSet presAssocID="{0286AE89-38B6-4659-9F7B-E2D1D26EA6C0}" presName="conn2-1" presStyleLbl="parChTrans1D2" presStyleIdx="3" presStyleCnt="4"/>
      <dgm:spPr/>
    </dgm:pt>
    <dgm:pt modelId="{EF6DEE08-1573-4B56-B53F-976BB7538996}" type="pres">
      <dgm:prSet presAssocID="{0286AE89-38B6-4659-9F7B-E2D1D26EA6C0}" presName="connTx" presStyleLbl="parChTrans1D2" presStyleIdx="3" presStyleCnt="4"/>
      <dgm:spPr/>
    </dgm:pt>
    <dgm:pt modelId="{03607F08-8DDB-4B3F-90ED-015E81FE687D}" type="pres">
      <dgm:prSet presAssocID="{880D9B49-A451-4535-BB5B-315817616A1B}" presName="root2" presStyleCnt="0"/>
      <dgm:spPr/>
    </dgm:pt>
    <dgm:pt modelId="{5AF8338F-2CEC-45D1-BBD3-DD90E95CFCFE}" type="pres">
      <dgm:prSet presAssocID="{880D9B49-A451-4535-BB5B-315817616A1B}" presName="LevelTwoTextNode" presStyleLbl="node2" presStyleIdx="3" presStyleCnt="4">
        <dgm:presLayoutVars>
          <dgm:chPref val="3"/>
        </dgm:presLayoutVars>
      </dgm:prSet>
      <dgm:spPr/>
    </dgm:pt>
    <dgm:pt modelId="{8A3BFBBB-4C3D-4F89-8B0E-D556F79C4D99}" type="pres">
      <dgm:prSet presAssocID="{880D9B49-A451-4535-BB5B-315817616A1B}" presName="level3hierChild" presStyleCnt="0"/>
      <dgm:spPr/>
    </dgm:pt>
    <dgm:pt modelId="{6D6CC3B7-B4DA-41D5-B041-01CCF288CB77}" type="pres">
      <dgm:prSet presAssocID="{5ACB455A-8CB7-45B5-AD2B-A2421A10788D}" presName="conn2-1" presStyleLbl="parChTrans1D3" presStyleIdx="2" presStyleCnt="3"/>
      <dgm:spPr/>
    </dgm:pt>
    <dgm:pt modelId="{7BF66919-F29F-4FFA-89DB-F8BF1053612F}" type="pres">
      <dgm:prSet presAssocID="{5ACB455A-8CB7-45B5-AD2B-A2421A10788D}" presName="connTx" presStyleLbl="parChTrans1D3" presStyleIdx="2" presStyleCnt="3"/>
      <dgm:spPr/>
    </dgm:pt>
    <dgm:pt modelId="{A221E149-43F4-4612-B480-2D77EB3A7376}" type="pres">
      <dgm:prSet presAssocID="{6286BE1B-372E-4C01-AF10-B69F39ED5684}" presName="root2" presStyleCnt="0"/>
      <dgm:spPr/>
    </dgm:pt>
    <dgm:pt modelId="{3DADC888-61FE-4574-9AB5-391FE88AA73D}" type="pres">
      <dgm:prSet presAssocID="{6286BE1B-372E-4C01-AF10-B69F39ED5684}" presName="LevelTwoTextNode" presStyleLbl="node3" presStyleIdx="2" presStyleCnt="3">
        <dgm:presLayoutVars>
          <dgm:chPref val="3"/>
        </dgm:presLayoutVars>
      </dgm:prSet>
      <dgm:spPr/>
    </dgm:pt>
    <dgm:pt modelId="{53AB64E8-0D74-4BA3-A402-3EC663901BB4}" type="pres">
      <dgm:prSet presAssocID="{6286BE1B-372E-4C01-AF10-B69F39ED5684}" presName="level3hierChild" presStyleCnt="0"/>
      <dgm:spPr/>
    </dgm:pt>
    <dgm:pt modelId="{7CC61E70-FFDD-42B2-8DFB-702F20000D5F}" type="pres">
      <dgm:prSet presAssocID="{55F67DBE-8A22-4F32-83C4-2B91D4DB4B8D}" presName="conn2-1" presStyleLbl="parChTrans1D4" presStyleIdx="3" presStyleCnt="5"/>
      <dgm:spPr/>
    </dgm:pt>
    <dgm:pt modelId="{8237829F-E433-4774-A3D4-663E1112ADCF}" type="pres">
      <dgm:prSet presAssocID="{55F67DBE-8A22-4F32-83C4-2B91D4DB4B8D}" presName="connTx" presStyleLbl="parChTrans1D4" presStyleIdx="3" presStyleCnt="5"/>
      <dgm:spPr/>
    </dgm:pt>
    <dgm:pt modelId="{14124846-9EA8-4EC0-8841-B9A6F121FFAB}" type="pres">
      <dgm:prSet presAssocID="{FA243992-C921-417F-B877-091E57AC2C8C}" presName="root2" presStyleCnt="0"/>
      <dgm:spPr/>
    </dgm:pt>
    <dgm:pt modelId="{39B5C675-8CFF-490D-AD38-8242E35C34F4}" type="pres">
      <dgm:prSet presAssocID="{FA243992-C921-417F-B877-091E57AC2C8C}" presName="LevelTwoTextNode" presStyleLbl="node4" presStyleIdx="3" presStyleCnt="5">
        <dgm:presLayoutVars>
          <dgm:chPref val="3"/>
        </dgm:presLayoutVars>
      </dgm:prSet>
      <dgm:spPr/>
    </dgm:pt>
    <dgm:pt modelId="{BF6AC979-83F6-4C86-B23E-4316E3D34463}" type="pres">
      <dgm:prSet presAssocID="{FA243992-C921-417F-B877-091E57AC2C8C}" presName="level3hierChild" presStyleCnt="0"/>
      <dgm:spPr/>
    </dgm:pt>
    <dgm:pt modelId="{B621452B-F33B-4A54-9EE0-717AC5549D2C}" type="pres">
      <dgm:prSet presAssocID="{8ABA9842-DFBD-4223-9EC6-EC9B35DAE6D6}" presName="conn2-1" presStyleLbl="parChTrans1D4" presStyleIdx="4" presStyleCnt="5"/>
      <dgm:spPr/>
    </dgm:pt>
    <dgm:pt modelId="{803AA981-15D6-4939-97E0-3D817C148626}" type="pres">
      <dgm:prSet presAssocID="{8ABA9842-DFBD-4223-9EC6-EC9B35DAE6D6}" presName="connTx" presStyleLbl="parChTrans1D4" presStyleIdx="4" presStyleCnt="5"/>
      <dgm:spPr/>
    </dgm:pt>
    <dgm:pt modelId="{14E769D0-4787-461D-BF78-2DB18E929FF9}" type="pres">
      <dgm:prSet presAssocID="{C36BD560-2BE7-47D8-A613-DB188207FC4A}" presName="root2" presStyleCnt="0"/>
      <dgm:spPr/>
    </dgm:pt>
    <dgm:pt modelId="{48A94C78-8D62-4CC6-9BB9-8E5182CB8D45}" type="pres">
      <dgm:prSet presAssocID="{C36BD560-2BE7-47D8-A613-DB188207FC4A}" presName="LevelTwoTextNode" presStyleLbl="node4" presStyleIdx="4" presStyleCnt="5">
        <dgm:presLayoutVars>
          <dgm:chPref val="3"/>
        </dgm:presLayoutVars>
      </dgm:prSet>
      <dgm:spPr/>
    </dgm:pt>
    <dgm:pt modelId="{6F99743C-3390-4B65-BB56-0CAC0E3D2807}" type="pres">
      <dgm:prSet presAssocID="{C36BD560-2BE7-47D8-A613-DB188207FC4A}" presName="level3hierChild" presStyleCnt="0"/>
      <dgm:spPr/>
    </dgm:pt>
  </dgm:ptLst>
  <dgm:cxnLst>
    <dgm:cxn modelId="{B04A0604-E0F6-48A6-91BF-E6E372356D88}" type="presOf" srcId="{18012F9E-1731-43DC-94E6-80C8408A9842}" destId="{F98919AA-8F25-4168-BC6D-EE928ED8F762}" srcOrd="0" destOrd="0" presId="urn:microsoft.com/office/officeart/2005/8/layout/hierarchy2"/>
    <dgm:cxn modelId="{EA111D09-7C3E-4101-88DE-F22E8A08F29B}" type="presOf" srcId="{FAA2EF19-81FF-4E0C-874C-F55E5B5DAB58}" destId="{87D35A72-E562-4070-A408-D6581A7039B5}" srcOrd="0" destOrd="0" presId="urn:microsoft.com/office/officeart/2005/8/layout/hierarchy2"/>
    <dgm:cxn modelId="{717ACA09-BD6A-4E65-BF86-045DAC7471A4}" type="presOf" srcId="{289F9BF4-A03B-4F58-AC9B-E0D6143D5EDE}" destId="{FFDA6EC9-3D32-45EB-AEB8-CDC39A2892D2}" srcOrd="1" destOrd="0" presId="urn:microsoft.com/office/officeart/2005/8/layout/hierarchy2"/>
    <dgm:cxn modelId="{8AAF1C12-F64A-4EA4-98BE-CC6009E826A9}" type="presOf" srcId="{AE723FA9-2D48-4CF0-97D6-31A9B70235F9}" destId="{0C1DFD7C-41FE-46EF-83DA-810B3BFFA7CE}" srcOrd="0" destOrd="0" presId="urn:microsoft.com/office/officeart/2005/8/layout/hierarchy2"/>
    <dgm:cxn modelId="{D1969423-3468-4AC9-9826-55B316E49468}" type="presOf" srcId="{FA243992-C921-417F-B877-091E57AC2C8C}" destId="{39B5C675-8CFF-490D-AD38-8242E35C34F4}" srcOrd="0" destOrd="0" presId="urn:microsoft.com/office/officeart/2005/8/layout/hierarchy2"/>
    <dgm:cxn modelId="{20141927-297A-4381-B2CE-4717342B8E70}" srcId="{06E34FBB-3049-40C2-9902-BEF1AA239ECA}" destId="{5CB993E5-514E-4433-A928-1A0297723050}" srcOrd="0" destOrd="0" parTransId="{D81238D4-69BC-46FD-86B6-6F02A5D8E8CD}" sibTransId="{AB39ED6D-14C9-4C62-97A5-5D34796DB98C}"/>
    <dgm:cxn modelId="{8A31CA2A-93E8-4FF6-9680-9E8BB30CF0C1}" type="presOf" srcId="{BCEAB3BC-99E9-4374-BBAC-8005816F67E0}" destId="{32D19CF5-97A0-4DB9-B5DB-D3D31D329096}" srcOrd="0" destOrd="0" presId="urn:microsoft.com/office/officeart/2005/8/layout/hierarchy2"/>
    <dgm:cxn modelId="{9DFEDB2B-F454-4F46-8647-B391076E6506}" type="presOf" srcId="{F5AD8461-EAA9-4595-BFC8-7AA7EEDF8158}" destId="{2FB97C74-6231-478B-A81B-DDB491F1AEF0}" srcOrd="0" destOrd="0" presId="urn:microsoft.com/office/officeart/2005/8/layout/hierarchy2"/>
    <dgm:cxn modelId="{53827732-F611-4805-92CC-F3986CBFA903}" type="presOf" srcId="{FAA2EF19-81FF-4E0C-874C-F55E5B5DAB58}" destId="{7421911C-8C11-4ADD-A75B-4FA06DD020C9}" srcOrd="1" destOrd="0" presId="urn:microsoft.com/office/officeart/2005/8/layout/hierarchy2"/>
    <dgm:cxn modelId="{3787A034-C961-46B9-A5B8-F99F476E3EA6}" srcId="{880D9B49-A451-4535-BB5B-315817616A1B}" destId="{6286BE1B-372E-4C01-AF10-B69F39ED5684}" srcOrd="0" destOrd="0" parTransId="{5ACB455A-8CB7-45B5-AD2B-A2421A10788D}" sibTransId="{331AC980-611F-4297-AC4D-78EDE8E08F49}"/>
    <dgm:cxn modelId="{D26DAF34-6712-43FF-9980-61C4D1916BC6}" type="presOf" srcId="{7CE79812-9925-4A98-9236-6CB744351ED1}" destId="{5818BBFF-49DD-44AE-8D93-CC6652FE9A81}" srcOrd="0" destOrd="0" presId="urn:microsoft.com/office/officeart/2005/8/layout/hierarchy2"/>
    <dgm:cxn modelId="{822B0147-2ACA-481F-B062-B12EC7E50813}" srcId="{7E38C5FA-A76C-435E-AD0B-0196C0B30E47}" destId="{EC00B004-BEEA-4608-8F83-005FE143ECF3}" srcOrd="0" destOrd="0" parTransId="{289F9BF4-A03B-4F58-AC9B-E0D6143D5EDE}" sibTransId="{8D1E7075-2BF7-4FB8-B1D9-91BC5FD07065}"/>
    <dgm:cxn modelId="{4460134C-52F1-42C5-A3D4-412967B38A6E}" type="presOf" srcId="{16440B82-75E1-4A36-9C64-5580260A0AA4}" destId="{6D99CC93-64E6-4D14-BF11-FA903B25DC7D}" srcOrd="0" destOrd="0" presId="urn:microsoft.com/office/officeart/2005/8/layout/hierarchy2"/>
    <dgm:cxn modelId="{918CD84D-396E-44AF-8DCD-3F31F23A836F}" type="presOf" srcId="{7E38C5FA-A76C-435E-AD0B-0196C0B30E47}" destId="{368D88AF-E426-4C9A-B194-C4D660A89A8C}" srcOrd="0" destOrd="0" presId="urn:microsoft.com/office/officeart/2005/8/layout/hierarchy2"/>
    <dgm:cxn modelId="{B1325B4E-A2DB-4F1E-B4FD-36D8309CDD27}" srcId="{F5AD8461-EAA9-4595-BFC8-7AA7EEDF8158}" destId="{F998BF9E-F30A-49B0-B835-8BF06278F01B}" srcOrd="0" destOrd="0" parTransId="{D9B21D3D-16FA-4237-87F0-1B28326ECAD1}" sibTransId="{8C396270-87AA-4903-AC8F-0C64968918D4}"/>
    <dgm:cxn modelId="{21776C50-50B6-4899-8503-EA46B4DFA0BD}" type="presOf" srcId="{55F67DBE-8A22-4F32-83C4-2B91D4DB4B8D}" destId="{8237829F-E433-4774-A3D4-663E1112ADCF}" srcOrd="1" destOrd="0" presId="urn:microsoft.com/office/officeart/2005/8/layout/hierarchy2"/>
    <dgm:cxn modelId="{EBC46152-C2F3-4820-B19D-C22177C509E5}" srcId="{F5AD8461-EAA9-4595-BFC8-7AA7EEDF8158}" destId="{BCEAB3BC-99E9-4374-BBAC-8005816F67E0}" srcOrd="2" destOrd="0" parTransId="{ECD8E05A-B115-4220-9D4F-FE255CB45D94}" sibTransId="{4C285DFB-EB74-4995-9EE8-FCC263459932}"/>
    <dgm:cxn modelId="{C759C753-DDD2-43BB-B57C-BCC1C38F962B}" type="presOf" srcId="{7CE79812-9925-4A98-9236-6CB744351ED1}" destId="{45C70207-2A56-4225-9E45-EF67086A6AF0}" srcOrd="1" destOrd="0" presId="urn:microsoft.com/office/officeart/2005/8/layout/hierarchy2"/>
    <dgm:cxn modelId="{5CDA6659-7B85-4EB4-AEE4-409A90A6145D}" type="presOf" srcId="{16440B82-75E1-4A36-9C64-5580260A0AA4}" destId="{1290EC36-DDE6-4A1C-8980-5CA4281F4405}" srcOrd="1" destOrd="0" presId="urn:microsoft.com/office/officeart/2005/8/layout/hierarchy2"/>
    <dgm:cxn modelId="{AD4EF659-F5A1-4E97-AF12-AB58FD62470B}" type="presOf" srcId="{5D5DC4E7-45E2-4DCE-AECD-D37C56FA9915}" destId="{BE0638DB-2850-4785-8DDA-D3656FAA8A24}" srcOrd="0" destOrd="0" presId="urn:microsoft.com/office/officeart/2005/8/layout/hierarchy2"/>
    <dgm:cxn modelId="{0FDF6062-BDA0-4C7A-8844-DCE33F7904C0}" srcId="{F998BF9E-F30A-49B0-B835-8BF06278F01B}" destId="{EF19C351-1203-4967-B9C8-023538D49042}" srcOrd="0" destOrd="0" parTransId="{82DF1209-6049-4380-88F2-05128537F08B}" sibTransId="{A48DBEA1-6F87-41EE-8B17-A45029FF66C5}"/>
    <dgm:cxn modelId="{24FF1868-2E5C-4F5E-9E48-BAA0E267A218}" type="presOf" srcId="{82DF1209-6049-4380-88F2-05128537F08B}" destId="{4D1B1393-B8B6-441B-94E8-CB7829CE8D71}" srcOrd="1" destOrd="0" presId="urn:microsoft.com/office/officeart/2005/8/layout/hierarchy2"/>
    <dgm:cxn modelId="{28D43675-43F4-4BCA-AA72-6DC2492441C4}" srcId="{F5AD8461-EAA9-4595-BFC8-7AA7EEDF8158}" destId="{B2B9DBAB-B120-493A-B324-699A78EBCD85}" srcOrd="1" destOrd="0" parTransId="{63C1508D-BC21-48EE-9DAE-EEA95BA7F9C3}" sibTransId="{15029C8B-9FBB-4C05-8BE2-B69B26CAB99B}"/>
    <dgm:cxn modelId="{55BF337A-32B5-4E93-8504-D38C189832CC}" type="presOf" srcId="{5CB993E5-514E-4433-A928-1A0297723050}" destId="{70B93A3B-55AA-4A67-AC1C-0DB37C1CED7B}" srcOrd="0" destOrd="0" presId="urn:microsoft.com/office/officeart/2005/8/layout/hierarchy2"/>
    <dgm:cxn modelId="{5FFC1281-3A99-4B39-A3AE-536503E5737B}" type="presOf" srcId="{82DF1209-6049-4380-88F2-05128537F08B}" destId="{1B0E327D-AC3C-428D-8181-BD624098A48B}" srcOrd="0" destOrd="0" presId="urn:microsoft.com/office/officeart/2005/8/layout/hierarchy2"/>
    <dgm:cxn modelId="{E0092E82-819A-42A3-84E8-53C86570E09A}" type="presOf" srcId="{F998BF9E-F30A-49B0-B835-8BF06278F01B}" destId="{37EAA0F8-6569-46FC-B2E8-1B08C196541D}" srcOrd="0" destOrd="0" presId="urn:microsoft.com/office/officeart/2005/8/layout/hierarchy2"/>
    <dgm:cxn modelId="{B9CD5F84-A174-4F91-BB36-0A46932189E2}" type="presOf" srcId="{55F67DBE-8A22-4F32-83C4-2B91D4DB4B8D}" destId="{7CC61E70-FFDD-42B2-8DFB-702F20000D5F}" srcOrd="0" destOrd="0" presId="urn:microsoft.com/office/officeart/2005/8/layout/hierarchy2"/>
    <dgm:cxn modelId="{E2C1098D-6C0D-4F3A-A25F-AA811E98C8CD}" type="presOf" srcId="{D81238D4-69BC-46FD-86B6-6F02A5D8E8CD}" destId="{EB18446B-B891-4D7A-8783-4873B6E11FA0}" srcOrd="1" destOrd="0" presId="urn:microsoft.com/office/officeart/2005/8/layout/hierarchy2"/>
    <dgm:cxn modelId="{8C27F28E-0FD9-475C-BE16-8230ED5F78A0}" type="presOf" srcId="{6286BE1B-372E-4C01-AF10-B69F39ED5684}" destId="{3DADC888-61FE-4574-9AB5-391FE88AA73D}" srcOrd="0" destOrd="0" presId="urn:microsoft.com/office/officeart/2005/8/layout/hierarchy2"/>
    <dgm:cxn modelId="{DF627E90-D0F7-4CE5-BF2B-AAEC63CA39A7}" type="presOf" srcId="{8ABA9842-DFBD-4223-9EC6-EC9B35DAE6D6}" destId="{803AA981-15D6-4939-97E0-3D817C148626}" srcOrd="1" destOrd="0" presId="urn:microsoft.com/office/officeart/2005/8/layout/hierarchy2"/>
    <dgm:cxn modelId="{3AAD9D94-EFA3-40A7-8753-551AC3E5B307}" type="presOf" srcId="{0286AE89-38B6-4659-9F7B-E2D1D26EA6C0}" destId="{EF6DEE08-1573-4B56-B53F-976BB7538996}" srcOrd="1" destOrd="0" presId="urn:microsoft.com/office/officeart/2005/8/layout/hierarchy2"/>
    <dgm:cxn modelId="{951CE9A1-DE5D-45B3-B1ED-4BE6E0F69012}" type="presOf" srcId="{5ACB455A-8CB7-45B5-AD2B-A2421A10788D}" destId="{7BF66919-F29F-4FFA-89DB-F8BF1053612F}" srcOrd="1" destOrd="0" presId="urn:microsoft.com/office/officeart/2005/8/layout/hierarchy2"/>
    <dgm:cxn modelId="{91BFCBA5-3717-4246-8CE0-D1672F90A414}" type="presOf" srcId="{5ACB455A-8CB7-45B5-AD2B-A2421A10788D}" destId="{6D6CC3B7-B4DA-41D5-B041-01CCF288CB77}" srcOrd="0" destOrd="0" presId="urn:microsoft.com/office/officeart/2005/8/layout/hierarchy2"/>
    <dgm:cxn modelId="{B89B2EB4-4A17-4B69-9368-CC20AAD676C3}" type="presOf" srcId="{880D9B49-A451-4535-BB5B-315817616A1B}" destId="{5AF8338F-2CEC-45D1-BBD3-DD90E95CFCFE}" srcOrd="0" destOrd="0" presId="urn:microsoft.com/office/officeart/2005/8/layout/hierarchy2"/>
    <dgm:cxn modelId="{AA1D4EBC-79BC-4A03-BA53-A91E140C3212}" srcId="{BCEAB3BC-99E9-4374-BBAC-8005816F67E0}" destId="{880D9B49-A451-4535-BB5B-315817616A1B}" srcOrd="0" destOrd="0" parTransId="{0286AE89-38B6-4659-9F7B-E2D1D26EA6C0}" sibTransId="{7D5691CD-F09E-4D5B-95CB-EADD0039AEDE}"/>
    <dgm:cxn modelId="{FE5D93BF-B5FC-4860-8767-5B003F8FA75B}" type="presOf" srcId="{8ABA9842-DFBD-4223-9EC6-EC9B35DAE6D6}" destId="{B621452B-F33B-4A54-9EE0-717AC5549D2C}" srcOrd="0" destOrd="0" presId="urn:microsoft.com/office/officeart/2005/8/layout/hierarchy2"/>
    <dgm:cxn modelId="{6CA6F1C2-EEB5-4240-BC31-BFB674E1F5C0}" srcId="{6286BE1B-372E-4C01-AF10-B69F39ED5684}" destId="{FA243992-C921-417F-B877-091E57AC2C8C}" srcOrd="0" destOrd="0" parTransId="{55F67DBE-8A22-4F32-83C4-2B91D4DB4B8D}" sibTransId="{2C6262E0-EFBC-456A-8F83-C9A616FFED5A}"/>
    <dgm:cxn modelId="{45F814C5-C4FA-4EAB-9512-6BA9968B8A93}" srcId="{B2B9DBAB-B120-493A-B324-699A78EBCD85}" destId="{18012F9E-1731-43DC-94E6-80C8408A9842}" srcOrd="1" destOrd="0" parTransId="{FAA2EF19-81FF-4E0C-874C-F55E5B5DAB58}" sibTransId="{8E7AC146-9516-4421-8059-3768F9CB3F49}"/>
    <dgm:cxn modelId="{395DC5C6-C522-4E6A-96E0-4E8BD77FD8BD}" type="presOf" srcId="{4F202EF3-6467-4291-9051-DB1195B47B71}" destId="{1EE94BB3-C4B4-4F53-9779-85D3D95AD61B}" srcOrd="1" destOrd="0" presId="urn:microsoft.com/office/officeart/2005/8/layout/hierarchy2"/>
    <dgm:cxn modelId="{9A4614C8-B38A-40A8-AD90-35A8935D032C}" type="presOf" srcId="{AE723FA9-2D48-4CF0-97D6-31A9B70235F9}" destId="{6FA0ACD9-2A3C-4939-B8F5-899D80EA4F65}" srcOrd="1" destOrd="0" presId="urn:microsoft.com/office/officeart/2005/8/layout/hierarchy2"/>
    <dgm:cxn modelId="{CA3D88CA-D9D0-4AD3-93F7-E71AD8C8BAE5}" type="presOf" srcId="{289F9BF4-A03B-4F58-AC9B-E0D6143D5EDE}" destId="{6C6EED83-1F99-42B6-B747-797BE1A4EAFC}" srcOrd="0" destOrd="0" presId="urn:microsoft.com/office/officeart/2005/8/layout/hierarchy2"/>
    <dgm:cxn modelId="{DFC145CC-B0A5-4907-B264-DCCF473C9055}" srcId="{EF19C351-1203-4967-B9C8-023538D49042}" destId="{06E34FBB-3049-40C2-9902-BEF1AA239ECA}" srcOrd="0" destOrd="0" parTransId="{AE723FA9-2D48-4CF0-97D6-31A9B70235F9}" sibTransId="{B46869B2-F59C-42EB-A78C-F7E25E854C10}"/>
    <dgm:cxn modelId="{44717ED1-E3A6-46D3-8DD6-4157B2A6AA1B}" type="presOf" srcId="{EF19C351-1203-4967-B9C8-023538D49042}" destId="{68F2F664-DBE2-4F96-AF94-CE3EEB369D01}" srcOrd="0" destOrd="0" presId="urn:microsoft.com/office/officeart/2005/8/layout/hierarchy2"/>
    <dgm:cxn modelId="{8ED997D4-38DD-42CE-A13F-83E38ED8CB9D}" srcId="{B2B9DBAB-B120-493A-B324-699A78EBCD85}" destId="{5D5DC4E7-45E2-4DCE-AECD-D37C56FA9915}" srcOrd="0" destOrd="0" parTransId="{4F202EF3-6467-4291-9051-DB1195B47B71}" sibTransId="{B532FB91-08F8-4CCC-A3E5-121F43903780}"/>
    <dgm:cxn modelId="{622B40D7-5ECE-4C5C-92C6-2BA27BC0FC9C}" type="presOf" srcId="{D81238D4-69BC-46FD-86B6-6F02A5D8E8CD}" destId="{387B51B3-50EB-4CDE-953B-75E71620535D}" srcOrd="0" destOrd="0" presId="urn:microsoft.com/office/officeart/2005/8/layout/hierarchy2"/>
    <dgm:cxn modelId="{B66668DF-9BEC-487F-AB2B-A5FF28092471}" type="presOf" srcId="{4F202EF3-6467-4291-9051-DB1195B47B71}" destId="{73B99366-986B-418B-AF9C-DADAE0B3DB4D}" srcOrd="0" destOrd="0" presId="urn:microsoft.com/office/officeart/2005/8/layout/hierarchy2"/>
    <dgm:cxn modelId="{68371CE8-D9FE-484B-80FB-C0040126E17C}" srcId="{EC00B004-BEEA-4608-8F83-005FE143ECF3}" destId="{5927BC22-6517-487A-855F-E1D057F9756C}" srcOrd="0" destOrd="0" parTransId="{7CE79812-9925-4A98-9236-6CB744351ED1}" sibTransId="{1E241B29-99C8-4A20-95AF-6FE924A8279E}"/>
    <dgm:cxn modelId="{58ECADE8-3D73-4340-8DE3-5752434E1C2A}" type="presOf" srcId="{C36BD560-2BE7-47D8-A613-DB188207FC4A}" destId="{48A94C78-8D62-4CC6-9BB9-8E5182CB8D45}" srcOrd="0" destOrd="0" presId="urn:microsoft.com/office/officeart/2005/8/layout/hierarchy2"/>
    <dgm:cxn modelId="{27200BEA-A7D0-48C3-AA77-86CEA046A280}" srcId="{FA243992-C921-417F-B877-091E57AC2C8C}" destId="{C36BD560-2BE7-47D8-A613-DB188207FC4A}" srcOrd="0" destOrd="0" parTransId="{8ABA9842-DFBD-4223-9EC6-EC9B35DAE6D6}" sibTransId="{833EDB6E-6092-47D3-8659-C4C8F6E2B46C}"/>
    <dgm:cxn modelId="{08FA05EC-B9F0-47D4-87F7-30D771FF5E18}" type="presOf" srcId="{06E34FBB-3049-40C2-9902-BEF1AA239ECA}" destId="{532F8C11-2CC8-4C39-B549-1C1D7719EC03}" srcOrd="0" destOrd="0" presId="urn:microsoft.com/office/officeart/2005/8/layout/hierarchy2"/>
    <dgm:cxn modelId="{B5581DED-52C2-44BD-BD3A-0A270B2043A3}" type="presOf" srcId="{EC00B004-BEEA-4608-8F83-005FE143ECF3}" destId="{476A4245-B0C9-41C7-8920-74CA230D3BAF}" srcOrd="0" destOrd="0" presId="urn:microsoft.com/office/officeart/2005/8/layout/hierarchy2"/>
    <dgm:cxn modelId="{51520BEF-EBD8-43BA-AFC1-CC6145E9B238}" type="presOf" srcId="{5927BC22-6517-487A-855F-E1D057F9756C}" destId="{57BC3DDC-C4F2-4DEB-B1EE-0F1A4966E971}" srcOrd="0" destOrd="0" presId="urn:microsoft.com/office/officeart/2005/8/layout/hierarchy2"/>
    <dgm:cxn modelId="{BE704EF1-FA23-4E7C-ADAC-AFBD01437539}" type="presOf" srcId="{0286AE89-38B6-4659-9F7B-E2D1D26EA6C0}" destId="{529CAAC2-7E1E-4A79-B762-5FA512869EEA}" srcOrd="0" destOrd="0" presId="urn:microsoft.com/office/officeart/2005/8/layout/hierarchy2"/>
    <dgm:cxn modelId="{B5B323F2-58EC-4CF9-9732-31009B134A0C}" srcId="{18012F9E-1731-43DC-94E6-80C8408A9842}" destId="{7E38C5FA-A76C-435E-AD0B-0196C0B30E47}" srcOrd="0" destOrd="0" parTransId="{16440B82-75E1-4A36-9C64-5580260A0AA4}" sibTransId="{E5970AE2-F6DD-4A1B-84FE-B857E854947A}"/>
    <dgm:cxn modelId="{C79CBEF5-9446-4308-943B-502F3E0EBF51}" type="presOf" srcId="{B2B9DBAB-B120-493A-B324-699A78EBCD85}" destId="{9E05EDF7-6638-4697-9D35-44ED3EE97BA2}" srcOrd="0" destOrd="0" presId="urn:microsoft.com/office/officeart/2005/8/layout/hierarchy2"/>
    <dgm:cxn modelId="{F8984D85-7D53-4FE0-BAA2-62D69D380AD7}" type="presParOf" srcId="{2FB97C74-6231-478B-A81B-DDB491F1AEF0}" destId="{464FB4E8-84D8-46AC-B299-078285AB2356}" srcOrd="0" destOrd="0" presId="urn:microsoft.com/office/officeart/2005/8/layout/hierarchy2"/>
    <dgm:cxn modelId="{D8B265F5-4951-4BE1-9280-F633F823A946}" type="presParOf" srcId="{464FB4E8-84D8-46AC-B299-078285AB2356}" destId="{37EAA0F8-6569-46FC-B2E8-1B08C196541D}" srcOrd="0" destOrd="0" presId="urn:microsoft.com/office/officeart/2005/8/layout/hierarchy2"/>
    <dgm:cxn modelId="{B50A4BC1-8D19-4D00-89CD-8928D310F213}" type="presParOf" srcId="{464FB4E8-84D8-46AC-B299-078285AB2356}" destId="{4D46224C-C775-458B-9CED-96D9F4ADEBEE}" srcOrd="1" destOrd="0" presId="urn:microsoft.com/office/officeart/2005/8/layout/hierarchy2"/>
    <dgm:cxn modelId="{84E20EF6-C71B-41B0-829D-96E9521B1758}" type="presParOf" srcId="{4D46224C-C775-458B-9CED-96D9F4ADEBEE}" destId="{1B0E327D-AC3C-428D-8181-BD624098A48B}" srcOrd="0" destOrd="0" presId="urn:microsoft.com/office/officeart/2005/8/layout/hierarchy2"/>
    <dgm:cxn modelId="{F8BD8B32-FB2A-40D3-9A1B-3B88D64AA560}" type="presParOf" srcId="{1B0E327D-AC3C-428D-8181-BD624098A48B}" destId="{4D1B1393-B8B6-441B-94E8-CB7829CE8D71}" srcOrd="0" destOrd="0" presId="urn:microsoft.com/office/officeart/2005/8/layout/hierarchy2"/>
    <dgm:cxn modelId="{3358F563-D509-420B-B083-80F1022C084A}" type="presParOf" srcId="{4D46224C-C775-458B-9CED-96D9F4ADEBEE}" destId="{0448D70F-7077-4C71-B344-AC357A531205}" srcOrd="1" destOrd="0" presId="urn:microsoft.com/office/officeart/2005/8/layout/hierarchy2"/>
    <dgm:cxn modelId="{A29B57A0-CC69-4F66-BB96-A20AFDB2F9EB}" type="presParOf" srcId="{0448D70F-7077-4C71-B344-AC357A531205}" destId="{68F2F664-DBE2-4F96-AF94-CE3EEB369D01}" srcOrd="0" destOrd="0" presId="urn:microsoft.com/office/officeart/2005/8/layout/hierarchy2"/>
    <dgm:cxn modelId="{E41BD483-B10C-4609-9CF3-1245A9FEBEA2}" type="presParOf" srcId="{0448D70F-7077-4C71-B344-AC357A531205}" destId="{D00BCDAB-20B5-46F7-86F5-3DDE6570DD1F}" srcOrd="1" destOrd="0" presId="urn:microsoft.com/office/officeart/2005/8/layout/hierarchy2"/>
    <dgm:cxn modelId="{D834944B-A2C3-4CB6-98C7-7145EBF7DA7E}" type="presParOf" srcId="{D00BCDAB-20B5-46F7-86F5-3DDE6570DD1F}" destId="{0C1DFD7C-41FE-46EF-83DA-810B3BFFA7CE}" srcOrd="0" destOrd="0" presId="urn:microsoft.com/office/officeart/2005/8/layout/hierarchy2"/>
    <dgm:cxn modelId="{5E910A35-1775-4A90-AB61-2715AFF13278}" type="presParOf" srcId="{0C1DFD7C-41FE-46EF-83DA-810B3BFFA7CE}" destId="{6FA0ACD9-2A3C-4939-B8F5-899D80EA4F65}" srcOrd="0" destOrd="0" presId="urn:microsoft.com/office/officeart/2005/8/layout/hierarchy2"/>
    <dgm:cxn modelId="{15CC708A-D11E-4402-A0D0-557934C2BD4A}" type="presParOf" srcId="{D00BCDAB-20B5-46F7-86F5-3DDE6570DD1F}" destId="{E21A735B-C082-49BB-9F16-DB6E1C7072A0}" srcOrd="1" destOrd="0" presId="urn:microsoft.com/office/officeart/2005/8/layout/hierarchy2"/>
    <dgm:cxn modelId="{64DA181F-455A-4111-9BA6-D0D8B119F66A}" type="presParOf" srcId="{E21A735B-C082-49BB-9F16-DB6E1C7072A0}" destId="{532F8C11-2CC8-4C39-B549-1C1D7719EC03}" srcOrd="0" destOrd="0" presId="urn:microsoft.com/office/officeart/2005/8/layout/hierarchy2"/>
    <dgm:cxn modelId="{E81F1F10-3FB8-418A-AF8D-85388B14B108}" type="presParOf" srcId="{E21A735B-C082-49BB-9F16-DB6E1C7072A0}" destId="{9D709241-C7C6-4CAC-AD31-6C5D9A31384A}" srcOrd="1" destOrd="0" presId="urn:microsoft.com/office/officeart/2005/8/layout/hierarchy2"/>
    <dgm:cxn modelId="{C5F23F07-3D9A-4476-8656-452A62F46DB0}" type="presParOf" srcId="{9D709241-C7C6-4CAC-AD31-6C5D9A31384A}" destId="{387B51B3-50EB-4CDE-953B-75E71620535D}" srcOrd="0" destOrd="0" presId="urn:microsoft.com/office/officeart/2005/8/layout/hierarchy2"/>
    <dgm:cxn modelId="{48C48736-E367-4561-AE02-C92CDC6624F6}" type="presParOf" srcId="{387B51B3-50EB-4CDE-953B-75E71620535D}" destId="{EB18446B-B891-4D7A-8783-4873B6E11FA0}" srcOrd="0" destOrd="0" presId="urn:microsoft.com/office/officeart/2005/8/layout/hierarchy2"/>
    <dgm:cxn modelId="{BF4926D0-D53D-4156-B47B-D32607FB4BF2}" type="presParOf" srcId="{9D709241-C7C6-4CAC-AD31-6C5D9A31384A}" destId="{9DF8E3FC-20EE-4B2B-B773-E2CB5D6B5ED4}" srcOrd="1" destOrd="0" presId="urn:microsoft.com/office/officeart/2005/8/layout/hierarchy2"/>
    <dgm:cxn modelId="{C8A9D259-7E8A-4632-B0A1-F3DF55EA9782}" type="presParOf" srcId="{9DF8E3FC-20EE-4B2B-B773-E2CB5D6B5ED4}" destId="{70B93A3B-55AA-4A67-AC1C-0DB37C1CED7B}" srcOrd="0" destOrd="0" presId="urn:microsoft.com/office/officeart/2005/8/layout/hierarchy2"/>
    <dgm:cxn modelId="{E3F4D09B-ECD6-4F09-BF75-9D197750D0B5}" type="presParOf" srcId="{9DF8E3FC-20EE-4B2B-B773-E2CB5D6B5ED4}" destId="{8782D65B-8C0D-4DAA-9051-82FD42270AA7}" srcOrd="1" destOrd="0" presId="urn:microsoft.com/office/officeart/2005/8/layout/hierarchy2"/>
    <dgm:cxn modelId="{FA0C9D0D-1335-469B-9D6E-4B6F196F3AB7}" type="presParOf" srcId="{2FB97C74-6231-478B-A81B-DDB491F1AEF0}" destId="{6CD52822-C101-4D44-9D13-F90F66B2D507}" srcOrd="1" destOrd="0" presId="urn:microsoft.com/office/officeart/2005/8/layout/hierarchy2"/>
    <dgm:cxn modelId="{19605E82-1742-4B09-85EF-2B0B788A9FB2}" type="presParOf" srcId="{6CD52822-C101-4D44-9D13-F90F66B2D507}" destId="{9E05EDF7-6638-4697-9D35-44ED3EE97BA2}" srcOrd="0" destOrd="0" presId="urn:microsoft.com/office/officeart/2005/8/layout/hierarchy2"/>
    <dgm:cxn modelId="{FD4E6AED-FD95-4252-B159-278C876B3D9B}" type="presParOf" srcId="{6CD52822-C101-4D44-9D13-F90F66B2D507}" destId="{61F35B1F-6E0A-48B8-A99A-E45370D08405}" srcOrd="1" destOrd="0" presId="urn:microsoft.com/office/officeart/2005/8/layout/hierarchy2"/>
    <dgm:cxn modelId="{2ACB4107-4571-4D4D-AEDA-EB4427415EA0}" type="presParOf" srcId="{61F35B1F-6E0A-48B8-A99A-E45370D08405}" destId="{73B99366-986B-418B-AF9C-DADAE0B3DB4D}" srcOrd="0" destOrd="0" presId="urn:microsoft.com/office/officeart/2005/8/layout/hierarchy2"/>
    <dgm:cxn modelId="{B5ADA8B6-C8A6-4D96-BF4B-DEFB27913C0B}" type="presParOf" srcId="{73B99366-986B-418B-AF9C-DADAE0B3DB4D}" destId="{1EE94BB3-C4B4-4F53-9779-85D3D95AD61B}" srcOrd="0" destOrd="0" presId="urn:microsoft.com/office/officeart/2005/8/layout/hierarchy2"/>
    <dgm:cxn modelId="{43C5DA73-420A-44A2-A991-FF42F31718FA}" type="presParOf" srcId="{61F35B1F-6E0A-48B8-A99A-E45370D08405}" destId="{82337054-8922-438F-B5B1-E673F0FBF152}" srcOrd="1" destOrd="0" presId="urn:microsoft.com/office/officeart/2005/8/layout/hierarchy2"/>
    <dgm:cxn modelId="{64EC7E49-35AC-4F29-9726-2794FEE7B74F}" type="presParOf" srcId="{82337054-8922-438F-B5B1-E673F0FBF152}" destId="{BE0638DB-2850-4785-8DDA-D3656FAA8A24}" srcOrd="0" destOrd="0" presId="urn:microsoft.com/office/officeart/2005/8/layout/hierarchy2"/>
    <dgm:cxn modelId="{50C106B0-FF97-42AB-9491-1E8DE83E293E}" type="presParOf" srcId="{82337054-8922-438F-B5B1-E673F0FBF152}" destId="{601F44D2-B876-49A0-A579-4C1BCE29F813}" srcOrd="1" destOrd="0" presId="urn:microsoft.com/office/officeart/2005/8/layout/hierarchy2"/>
    <dgm:cxn modelId="{2307C662-884E-4210-8F3F-212134F56885}" type="presParOf" srcId="{61F35B1F-6E0A-48B8-A99A-E45370D08405}" destId="{87D35A72-E562-4070-A408-D6581A7039B5}" srcOrd="2" destOrd="0" presId="urn:microsoft.com/office/officeart/2005/8/layout/hierarchy2"/>
    <dgm:cxn modelId="{9AE4923D-2D5C-4731-A415-1D1FF52128AE}" type="presParOf" srcId="{87D35A72-E562-4070-A408-D6581A7039B5}" destId="{7421911C-8C11-4ADD-A75B-4FA06DD020C9}" srcOrd="0" destOrd="0" presId="urn:microsoft.com/office/officeart/2005/8/layout/hierarchy2"/>
    <dgm:cxn modelId="{3D759349-806B-4509-BFA2-0AAE5E0ECBE8}" type="presParOf" srcId="{61F35B1F-6E0A-48B8-A99A-E45370D08405}" destId="{D4B3391E-1BF9-43C1-AC0C-2159B535D722}" srcOrd="3" destOrd="0" presId="urn:microsoft.com/office/officeart/2005/8/layout/hierarchy2"/>
    <dgm:cxn modelId="{F7D08693-D1AF-416D-A115-0AB1BA68F66C}" type="presParOf" srcId="{D4B3391E-1BF9-43C1-AC0C-2159B535D722}" destId="{F98919AA-8F25-4168-BC6D-EE928ED8F762}" srcOrd="0" destOrd="0" presId="urn:microsoft.com/office/officeart/2005/8/layout/hierarchy2"/>
    <dgm:cxn modelId="{0B51AFFE-B0C8-49BA-BC70-A4E9DB4163B0}" type="presParOf" srcId="{D4B3391E-1BF9-43C1-AC0C-2159B535D722}" destId="{3A1F4E60-A86A-497F-A6EB-381B0A791693}" srcOrd="1" destOrd="0" presId="urn:microsoft.com/office/officeart/2005/8/layout/hierarchy2"/>
    <dgm:cxn modelId="{0FD744A7-E212-4EBB-8A24-5E4C14BA4A7F}" type="presParOf" srcId="{3A1F4E60-A86A-497F-A6EB-381B0A791693}" destId="{6D99CC93-64E6-4D14-BF11-FA903B25DC7D}" srcOrd="0" destOrd="0" presId="urn:microsoft.com/office/officeart/2005/8/layout/hierarchy2"/>
    <dgm:cxn modelId="{9731AE9D-97AD-4F77-A8BE-B142C06328CB}" type="presParOf" srcId="{6D99CC93-64E6-4D14-BF11-FA903B25DC7D}" destId="{1290EC36-DDE6-4A1C-8980-5CA4281F4405}" srcOrd="0" destOrd="0" presId="urn:microsoft.com/office/officeart/2005/8/layout/hierarchy2"/>
    <dgm:cxn modelId="{F57DFB09-2861-4999-965E-D9C6E6C2CD3E}" type="presParOf" srcId="{3A1F4E60-A86A-497F-A6EB-381B0A791693}" destId="{B7025D3A-1271-4AA2-9D0E-B2594CDD873B}" srcOrd="1" destOrd="0" presId="urn:microsoft.com/office/officeart/2005/8/layout/hierarchy2"/>
    <dgm:cxn modelId="{FAB7EEE6-E96E-4C71-8E64-D1B2FDB7F4A2}" type="presParOf" srcId="{B7025D3A-1271-4AA2-9D0E-B2594CDD873B}" destId="{368D88AF-E426-4C9A-B194-C4D660A89A8C}" srcOrd="0" destOrd="0" presId="urn:microsoft.com/office/officeart/2005/8/layout/hierarchy2"/>
    <dgm:cxn modelId="{DD9FC6DC-41E2-4980-82EF-69C3EF7BF395}" type="presParOf" srcId="{B7025D3A-1271-4AA2-9D0E-B2594CDD873B}" destId="{1BF9C23B-D23A-4E1A-B65A-04D987FA500E}" srcOrd="1" destOrd="0" presId="urn:microsoft.com/office/officeart/2005/8/layout/hierarchy2"/>
    <dgm:cxn modelId="{50C235C7-B0AD-4342-9436-20B5790F84F5}" type="presParOf" srcId="{1BF9C23B-D23A-4E1A-B65A-04D987FA500E}" destId="{6C6EED83-1F99-42B6-B747-797BE1A4EAFC}" srcOrd="0" destOrd="0" presId="urn:microsoft.com/office/officeart/2005/8/layout/hierarchy2"/>
    <dgm:cxn modelId="{29AC6C8C-E46D-4108-B10D-7E003425044C}" type="presParOf" srcId="{6C6EED83-1F99-42B6-B747-797BE1A4EAFC}" destId="{FFDA6EC9-3D32-45EB-AEB8-CDC39A2892D2}" srcOrd="0" destOrd="0" presId="urn:microsoft.com/office/officeart/2005/8/layout/hierarchy2"/>
    <dgm:cxn modelId="{D469EC29-84E1-4243-BEDE-943942B00A21}" type="presParOf" srcId="{1BF9C23B-D23A-4E1A-B65A-04D987FA500E}" destId="{DFE0A0EB-B9A5-4F9A-8C86-7214C017E689}" srcOrd="1" destOrd="0" presId="urn:microsoft.com/office/officeart/2005/8/layout/hierarchy2"/>
    <dgm:cxn modelId="{B9A11C7A-332E-4A97-9A46-75D9CE456869}" type="presParOf" srcId="{DFE0A0EB-B9A5-4F9A-8C86-7214C017E689}" destId="{476A4245-B0C9-41C7-8920-74CA230D3BAF}" srcOrd="0" destOrd="0" presId="urn:microsoft.com/office/officeart/2005/8/layout/hierarchy2"/>
    <dgm:cxn modelId="{182ED113-F5CA-409C-B8F3-F6674D218942}" type="presParOf" srcId="{DFE0A0EB-B9A5-4F9A-8C86-7214C017E689}" destId="{AC827436-C9F7-47A7-A3AD-BDC0E19EDA97}" srcOrd="1" destOrd="0" presId="urn:microsoft.com/office/officeart/2005/8/layout/hierarchy2"/>
    <dgm:cxn modelId="{E0594943-3B1E-4FFB-BCA9-F2E14380E2D6}" type="presParOf" srcId="{AC827436-C9F7-47A7-A3AD-BDC0E19EDA97}" destId="{5818BBFF-49DD-44AE-8D93-CC6652FE9A81}" srcOrd="0" destOrd="0" presId="urn:microsoft.com/office/officeart/2005/8/layout/hierarchy2"/>
    <dgm:cxn modelId="{EF5DAFB7-186B-4169-971B-E51666CE038B}" type="presParOf" srcId="{5818BBFF-49DD-44AE-8D93-CC6652FE9A81}" destId="{45C70207-2A56-4225-9E45-EF67086A6AF0}" srcOrd="0" destOrd="0" presId="urn:microsoft.com/office/officeart/2005/8/layout/hierarchy2"/>
    <dgm:cxn modelId="{4EA68087-226D-4B7C-A013-9900FD7EBF74}" type="presParOf" srcId="{AC827436-C9F7-47A7-A3AD-BDC0E19EDA97}" destId="{C878C8F0-91E8-4785-894A-4A3B4E71CC8C}" srcOrd="1" destOrd="0" presId="urn:microsoft.com/office/officeart/2005/8/layout/hierarchy2"/>
    <dgm:cxn modelId="{BC54EB95-1126-42A0-8604-EC3889C7AD28}" type="presParOf" srcId="{C878C8F0-91E8-4785-894A-4A3B4E71CC8C}" destId="{57BC3DDC-C4F2-4DEB-B1EE-0F1A4966E971}" srcOrd="0" destOrd="0" presId="urn:microsoft.com/office/officeart/2005/8/layout/hierarchy2"/>
    <dgm:cxn modelId="{21FA6837-2E29-4499-BAF8-1791EFACA015}" type="presParOf" srcId="{C878C8F0-91E8-4785-894A-4A3B4E71CC8C}" destId="{210BF461-A5A5-4929-8FB6-A08482F35759}" srcOrd="1" destOrd="0" presId="urn:microsoft.com/office/officeart/2005/8/layout/hierarchy2"/>
    <dgm:cxn modelId="{A171EACE-1B7B-4CC6-8BE8-2AB699BD0577}" type="presParOf" srcId="{2FB97C74-6231-478B-A81B-DDB491F1AEF0}" destId="{65F6E216-7DDF-44B4-B28F-C56B9EB6729C}" srcOrd="2" destOrd="0" presId="urn:microsoft.com/office/officeart/2005/8/layout/hierarchy2"/>
    <dgm:cxn modelId="{3DE69CA3-1055-4565-BA7C-D623E9F5F2DB}" type="presParOf" srcId="{65F6E216-7DDF-44B4-B28F-C56B9EB6729C}" destId="{32D19CF5-97A0-4DB9-B5DB-D3D31D329096}" srcOrd="0" destOrd="0" presId="urn:microsoft.com/office/officeart/2005/8/layout/hierarchy2"/>
    <dgm:cxn modelId="{C03AC42F-9C68-4E0B-B157-18D49A3C9005}" type="presParOf" srcId="{65F6E216-7DDF-44B4-B28F-C56B9EB6729C}" destId="{2394752D-4124-4DC4-B695-F7E85C3A768C}" srcOrd="1" destOrd="0" presId="urn:microsoft.com/office/officeart/2005/8/layout/hierarchy2"/>
    <dgm:cxn modelId="{F9872E86-9E0B-4428-9EB5-F817348C004E}" type="presParOf" srcId="{2394752D-4124-4DC4-B695-F7E85C3A768C}" destId="{529CAAC2-7E1E-4A79-B762-5FA512869EEA}" srcOrd="0" destOrd="0" presId="urn:microsoft.com/office/officeart/2005/8/layout/hierarchy2"/>
    <dgm:cxn modelId="{6C24B288-F2A9-4D32-B22D-2D73A4E38DFE}" type="presParOf" srcId="{529CAAC2-7E1E-4A79-B762-5FA512869EEA}" destId="{EF6DEE08-1573-4B56-B53F-976BB7538996}" srcOrd="0" destOrd="0" presId="urn:microsoft.com/office/officeart/2005/8/layout/hierarchy2"/>
    <dgm:cxn modelId="{058F579C-A6FE-43FE-950F-5FFF059A5909}" type="presParOf" srcId="{2394752D-4124-4DC4-B695-F7E85C3A768C}" destId="{03607F08-8DDB-4B3F-90ED-015E81FE687D}" srcOrd="1" destOrd="0" presId="urn:microsoft.com/office/officeart/2005/8/layout/hierarchy2"/>
    <dgm:cxn modelId="{13139EA4-5777-4FA6-A615-8377AE30B9DF}" type="presParOf" srcId="{03607F08-8DDB-4B3F-90ED-015E81FE687D}" destId="{5AF8338F-2CEC-45D1-BBD3-DD90E95CFCFE}" srcOrd="0" destOrd="0" presId="urn:microsoft.com/office/officeart/2005/8/layout/hierarchy2"/>
    <dgm:cxn modelId="{0F7EE9E6-9F9B-4F6E-A467-A5BF197405E9}" type="presParOf" srcId="{03607F08-8DDB-4B3F-90ED-015E81FE687D}" destId="{8A3BFBBB-4C3D-4F89-8B0E-D556F79C4D99}" srcOrd="1" destOrd="0" presId="urn:microsoft.com/office/officeart/2005/8/layout/hierarchy2"/>
    <dgm:cxn modelId="{E811DC7F-2189-4A35-A25A-3428C639DC1B}" type="presParOf" srcId="{8A3BFBBB-4C3D-4F89-8B0E-D556F79C4D99}" destId="{6D6CC3B7-B4DA-41D5-B041-01CCF288CB77}" srcOrd="0" destOrd="0" presId="urn:microsoft.com/office/officeart/2005/8/layout/hierarchy2"/>
    <dgm:cxn modelId="{9E4A1C7E-A27A-446C-8F4B-D406129768DE}" type="presParOf" srcId="{6D6CC3B7-B4DA-41D5-B041-01CCF288CB77}" destId="{7BF66919-F29F-4FFA-89DB-F8BF1053612F}" srcOrd="0" destOrd="0" presId="urn:microsoft.com/office/officeart/2005/8/layout/hierarchy2"/>
    <dgm:cxn modelId="{F780AC0F-8C2C-4F1D-982A-288ABB890919}" type="presParOf" srcId="{8A3BFBBB-4C3D-4F89-8B0E-D556F79C4D99}" destId="{A221E149-43F4-4612-B480-2D77EB3A7376}" srcOrd="1" destOrd="0" presId="urn:microsoft.com/office/officeart/2005/8/layout/hierarchy2"/>
    <dgm:cxn modelId="{D204E0F6-20AD-4988-B100-0D4951A607F0}" type="presParOf" srcId="{A221E149-43F4-4612-B480-2D77EB3A7376}" destId="{3DADC888-61FE-4574-9AB5-391FE88AA73D}" srcOrd="0" destOrd="0" presId="urn:microsoft.com/office/officeart/2005/8/layout/hierarchy2"/>
    <dgm:cxn modelId="{4E5A40B4-01DB-42CF-B4EE-FAD41C672110}" type="presParOf" srcId="{A221E149-43F4-4612-B480-2D77EB3A7376}" destId="{53AB64E8-0D74-4BA3-A402-3EC663901BB4}" srcOrd="1" destOrd="0" presId="urn:microsoft.com/office/officeart/2005/8/layout/hierarchy2"/>
    <dgm:cxn modelId="{417D8192-2E49-4515-B9EA-79BA7D8E124C}" type="presParOf" srcId="{53AB64E8-0D74-4BA3-A402-3EC663901BB4}" destId="{7CC61E70-FFDD-42B2-8DFB-702F20000D5F}" srcOrd="0" destOrd="0" presId="urn:microsoft.com/office/officeart/2005/8/layout/hierarchy2"/>
    <dgm:cxn modelId="{DD0E4C3E-F834-4FA8-A14E-89285E5D95F0}" type="presParOf" srcId="{7CC61E70-FFDD-42B2-8DFB-702F20000D5F}" destId="{8237829F-E433-4774-A3D4-663E1112ADCF}" srcOrd="0" destOrd="0" presId="urn:microsoft.com/office/officeart/2005/8/layout/hierarchy2"/>
    <dgm:cxn modelId="{3F8E90CE-6B95-412D-8A29-DDEEDF270455}" type="presParOf" srcId="{53AB64E8-0D74-4BA3-A402-3EC663901BB4}" destId="{14124846-9EA8-4EC0-8841-B9A6F121FFAB}" srcOrd="1" destOrd="0" presId="urn:microsoft.com/office/officeart/2005/8/layout/hierarchy2"/>
    <dgm:cxn modelId="{AA9397FE-9318-42FE-815D-1526B6F1A8F7}" type="presParOf" srcId="{14124846-9EA8-4EC0-8841-B9A6F121FFAB}" destId="{39B5C675-8CFF-490D-AD38-8242E35C34F4}" srcOrd="0" destOrd="0" presId="urn:microsoft.com/office/officeart/2005/8/layout/hierarchy2"/>
    <dgm:cxn modelId="{BEC3F8B8-6BBC-4F2A-A4F2-DCBAF29CF638}" type="presParOf" srcId="{14124846-9EA8-4EC0-8841-B9A6F121FFAB}" destId="{BF6AC979-83F6-4C86-B23E-4316E3D34463}" srcOrd="1" destOrd="0" presId="urn:microsoft.com/office/officeart/2005/8/layout/hierarchy2"/>
    <dgm:cxn modelId="{3BA29086-F0D4-401E-B89B-79AE225186A2}" type="presParOf" srcId="{BF6AC979-83F6-4C86-B23E-4316E3D34463}" destId="{B621452B-F33B-4A54-9EE0-717AC5549D2C}" srcOrd="0" destOrd="0" presId="urn:microsoft.com/office/officeart/2005/8/layout/hierarchy2"/>
    <dgm:cxn modelId="{90F5A45A-D28F-4673-99E7-77835FC15AE6}" type="presParOf" srcId="{B621452B-F33B-4A54-9EE0-717AC5549D2C}" destId="{803AA981-15D6-4939-97E0-3D817C148626}" srcOrd="0" destOrd="0" presId="urn:microsoft.com/office/officeart/2005/8/layout/hierarchy2"/>
    <dgm:cxn modelId="{87A6BE08-381E-4EA4-8923-F87A990D56E5}" type="presParOf" srcId="{BF6AC979-83F6-4C86-B23E-4316E3D34463}" destId="{14E769D0-4787-461D-BF78-2DB18E929FF9}" srcOrd="1" destOrd="0" presId="urn:microsoft.com/office/officeart/2005/8/layout/hierarchy2"/>
    <dgm:cxn modelId="{D9672448-D3AB-4979-8662-5A02F38F058E}" type="presParOf" srcId="{14E769D0-4787-461D-BF78-2DB18E929FF9}" destId="{48A94C78-8D62-4CC6-9BB9-8E5182CB8D45}" srcOrd="0" destOrd="0" presId="urn:microsoft.com/office/officeart/2005/8/layout/hierarchy2"/>
    <dgm:cxn modelId="{F0FAACE6-04E0-4678-A0FA-7FE3992AE070}" type="presParOf" srcId="{14E769D0-4787-461D-BF78-2DB18E929FF9}" destId="{6F99743C-3390-4B65-BB56-0CAC0E3D280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A4F75-3657-4949-B45F-F32CAC8F864F}">
      <dsp:nvSpPr>
        <dsp:cNvPr id="0" name=""/>
        <dsp:cNvSpPr/>
      </dsp:nvSpPr>
      <dsp:spPr>
        <a:xfrm>
          <a:off x="2323924"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solidFill>
              <a:schemeClr val="tx1"/>
            </a:solidFill>
          </a:endParaRPr>
        </a:p>
      </dsp:txBody>
      <dsp:txXfrm>
        <a:off x="2500366" y="525337"/>
        <a:ext cx="20183" cy="4036"/>
      </dsp:txXfrm>
    </dsp:sp>
    <dsp:sp modelId="{0D4C9BD0-1B04-4E38-B612-4B57377B4E4B}">
      <dsp:nvSpPr>
        <dsp:cNvPr id="0" name=""/>
        <dsp:cNvSpPr/>
      </dsp:nvSpPr>
      <dsp:spPr>
        <a:xfrm>
          <a:off x="570650"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Transaction</a:t>
          </a:r>
        </a:p>
      </dsp:txBody>
      <dsp:txXfrm>
        <a:off x="570650" y="834"/>
        <a:ext cx="1755074" cy="1053044"/>
      </dsp:txXfrm>
    </dsp:sp>
    <dsp:sp modelId="{D43B329E-076C-4D0A-B5DA-460A0DD8A466}">
      <dsp:nvSpPr>
        <dsp:cNvPr id="0" name=""/>
        <dsp:cNvSpPr/>
      </dsp:nvSpPr>
      <dsp:spPr>
        <a:xfrm>
          <a:off x="4482665"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59107" y="525337"/>
        <a:ext cx="20183" cy="4036"/>
      </dsp:txXfrm>
    </dsp:sp>
    <dsp:sp modelId="{8420CB31-C2D1-4D26-8AE5-575209B5EF43}">
      <dsp:nvSpPr>
        <dsp:cNvPr id="0" name=""/>
        <dsp:cNvSpPr/>
      </dsp:nvSpPr>
      <dsp:spPr>
        <a:xfrm>
          <a:off x="2729391"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Accounting provisions</a:t>
          </a:r>
        </a:p>
      </dsp:txBody>
      <dsp:txXfrm>
        <a:off x="2729391" y="834"/>
        <a:ext cx="1755074" cy="1053044"/>
      </dsp:txXfrm>
    </dsp:sp>
    <dsp:sp modelId="{821EB399-71A7-44BE-9DD8-AFB6002CC8F2}">
      <dsp:nvSpPr>
        <dsp:cNvPr id="0" name=""/>
        <dsp:cNvSpPr/>
      </dsp:nvSpPr>
      <dsp:spPr>
        <a:xfrm>
          <a:off x="6641407"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17848" y="525337"/>
        <a:ext cx="20183" cy="4036"/>
      </dsp:txXfrm>
    </dsp:sp>
    <dsp:sp modelId="{3CC605FC-EF41-474B-ADD7-EE49BAF07BBB}">
      <dsp:nvSpPr>
        <dsp:cNvPr id="0" name=""/>
        <dsp:cNvSpPr/>
      </dsp:nvSpPr>
      <dsp:spPr>
        <a:xfrm>
          <a:off x="4888133"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GL close</a:t>
          </a:r>
        </a:p>
      </dsp:txBody>
      <dsp:txXfrm>
        <a:off x="4888133" y="834"/>
        <a:ext cx="1755074" cy="1053044"/>
      </dsp:txXfrm>
    </dsp:sp>
    <dsp:sp modelId="{1F7E7E4E-87ED-4B87-971A-E62B9B3F861A}">
      <dsp:nvSpPr>
        <dsp:cNvPr id="0" name=""/>
        <dsp:cNvSpPr/>
      </dsp:nvSpPr>
      <dsp:spPr>
        <a:xfrm>
          <a:off x="1448187" y="1052078"/>
          <a:ext cx="6476223" cy="373067"/>
        </a:xfrm>
        <a:custGeom>
          <a:avLst/>
          <a:gdLst/>
          <a:ahLst/>
          <a:cxnLst/>
          <a:rect l="0" t="0" r="0" b="0"/>
          <a:pathLst>
            <a:path>
              <a:moveTo>
                <a:pt x="6476223" y="0"/>
              </a:moveTo>
              <a:lnTo>
                <a:pt x="6476223" y="203633"/>
              </a:lnTo>
              <a:lnTo>
                <a:pt x="0" y="203633"/>
              </a:lnTo>
              <a:lnTo>
                <a:pt x="0" y="373067"/>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24079" y="1236593"/>
        <a:ext cx="324439" cy="4036"/>
      </dsp:txXfrm>
    </dsp:sp>
    <dsp:sp modelId="{F56CAE08-AF94-4471-B582-14F613540F17}">
      <dsp:nvSpPr>
        <dsp:cNvPr id="0" name=""/>
        <dsp:cNvSpPr/>
      </dsp:nvSpPr>
      <dsp:spPr>
        <a:xfrm>
          <a:off x="7046874"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Financial consolidation</a:t>
          </a:r>
        </a:p>
      </dsp:txBody>
      <dsp:txXfrm>
        <a:off x="7046874" y="834"/>
        <a:ext cx="1755074" cy="1053044"/>
      </dsp:txXfrm>
    </dsp:sp>
    <dsp:sp modelId="{E2E28374-6445-45AA-B890-D771E9C37F4D}">
      <dsp:nvSpPr>
        <dsp:cNvPr id="0" name=""/>
        <dsp:cNvSpPr/>
      </dsp:nvSpPr>
      <dsp:spPr>
        <a:xfrm>
          <a:off x="2323924" y="1938347"/>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00366" y="1982049"/>
        <a:ext cx="20183" cy="4036"/>
      </dsp:txXfrm>
    </dsp:sp>
    <dsp:sp modelId="{9E9D04F2-94FB-4AEB-84C4-1762809839C1}">
      <dsp:nvSpPr>
        <dsp:cNvPr id="0" name=""/>
        <dsp:cNvSpPr/>
      </dsp:nvSpPr>
      <dsp:spPr>
        <a:xfrm>
          <a:off x="570650"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Tax and statutory reporting</a:t>
          </a:r>
        </a:p>
      </dsp:txBody>
      <dsp:txXfrm>
        <a:off x="570650" y="1457545"/>
        <a:ext cx="1755074" cy="1053044"/>
      </dsp:txXfrm>
    </dsp:sp>
    <dsp:sp modelId="{FE93EC1B-6ABF-43DF-B10E-A0313A86CCF9}">
      <dsp:nvSpPr>
        <dsp:cNvPr id="0" name=""/>
        <dsp:cNvSpPr/>
      </dsp:nvSpPr>
      <dsp:spPr>
        <a:xfrm>
          <a:off x="2729391"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Analysis</a:t>
          </a:r>
        </a:p>
      </dsp:txBody>
      <dsp:txXfrm>
        <a:off x="2729391" y="1457545"/>
        <a:ext cx="1755074" cy="1053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9D9C2-09FA-4EDD-A42E-7C51EDFFA767}">
      <dsp:nvSpPr>
        <dsp:cNvPr id="0" name=""/>
        <dsp:cNvSpPr/>
      </dsp:nvSpPr>
      <dsp:spPr>
        <a:xfrm>
          <a:off x="2210"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Document currency</a:t>
          </a:r>
        </a:p>
      </dsp:txBody>
      <dsp:txXfrm>
        <a:off x="27358" y="888451"/>
        <a:ext cx="1274637" cy="808326"/>
      </dsp:txXfrm>
    </dsp:sp>
    <dsp:sp modelId="{D5656C04-18C9-49AA-BF58-5BEAD3E9E46E}">
      <dsp:nvSpPr>
        <dsp:cNvPr id="0" name=""/>
        <dsp:cNvSpPr/>
      </dsp:nvSpPr>
      <dsp:spPr>
        <a:xfrm>
          <a:off x="755745" y="1155741"/>
          <a:ext cx="1413632" cy="1413632"/>
        </a:xfrm>
        <a:prstGeom prst="leftCircularArrow">
          <a:avLst>
            <a:gd name="adj1" fmla="val 2821"/>
            <a:gd name="adj2" fmla="val 344392"/>
            <a:gd name="adj3" fmla="val 2119903"/>
            <a:gd name="adj4" fmla="val 9024489"/>
            <a:gd name="adj5" fmla="val 329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F1F7E2-FB05-4F22-BF40-95C8A39B2B26}">
      <dsp:nvSpPr>
        <dsp:cNvPr id="0" name=""/>
        <dsp:cNvSpPr/>
      </dsp:nvSpPr>
      <dsp:spPr>
        <a:xfrm>
          <a:off x="296640" y="1721926"/>
          <a:ext cx="1177718" cy="46833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US" sz="1500" kern="1200" dirty="0"/>
            <a:t>Transaction </a:t>
          </a:r>
        </a:p>
      </dsp:txBody>
      <dsp:txXfrm>
        <a:off x="310357" y="1735643"/>
        <a:ext cx="1150284" cy="440905"/>
      </dsp:txXfrm>
    </dsp:sp>
    <dsp:sp modelId="{2DA9B96D-ED3C-4F72-A47F-6D983D80AB64}">
      <dsp:nvSpPr>
        <dsp:cNvPr id="0" name=""/>
        <dsp:cNvSpPr/>
      </dsp:nvSpPr>
      <dsp:spPr>
        <a:xfrm>
          <a:off x="1664225"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Reporting currency</a:t>
          </a:r>
        </a:p>
      </dsp:txBody>
      <dsp:txXfrm>
        <a:off x="1689373" y="1122621"/>
        <a:ext cx="1274637" cy="808326"/>
      </dsp:txXfrm>
    </dsp:sp>
    <dsp:sp modelId="{813A9215-EA31-4C70-AABB-77AD4134FE1B}">
      <dsp:nvSpPr>
        <dsp:cNvPr id="0" name=""/>
        <dsp:cNvSpPr/>
      </dsp:nvSpPr>
      <dsp:spPr>
        <a:xfrm>
          <a:off x="2406719" y="207178"/>
          <a:ext cx="1582929" cy="1582929"/>
        </a:xfrm>
        <a:prstGeom prst="circularArrow">
          <a:avLst>
            <a:gd name="adj1" fmla="val 2519"/>
            <a:gd name="adj2" fmla="val 305406"/>
            <a:gd name="adj3" fmla="val 19519084"/>
            <a:gd name="adj4" fmla="val 12575511"/>
            <a:gd name="adj5" fmla="val 293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B18224-9A09-4AF2-9818-71C25A6E839B}">
      <dsp:nvSpPr>
        <dsp:cNvPr id="0" name=""/>
        <dsp:cNvSpPr/>
      </dsp:nvSpPr>
      <dsp:spPr>
        <a:xfrm>
          <a:off x="1958655" y="629133"/>
          <a:ext cx="1177718" cy="46833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US" sz="1500" kern="1200" dirty="0"/>
            <a:t>Company code</a:t>
          </a:r>
        </a:p>
      </dsp:txBody>
      <dsp:txXfrm>
        <a:off x="1972372" y="642850"/>
        <a:ext cx="1150284" cy="440905"/>
      </dsp:txXfrm>
    </dsp:sp>
    <dsp:sp modelId="{95C438A6-FB51-4321-8521-11F803B0715D}">
      <dsp:nvSpPr>
        <dsp:cNvPr id="0" name=""/>
        <dsp:cNvSpPr/>
      </dsp:nvSpPr>
      <dsp:spPr>
        <a:xfrm>
          <a:off x="3326241"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Consolidation currency</a:t>
          </a:r>
        </a:p>
      </dsp:txBody>
      <dsp:txXfrm>
        <a:off x="3351389" y="888451"/>
        <a:ext cx="1274637" cy="808326"/>
      </dsp:txXfrm>
    </dsp:sp>
    <dsp:sp modelId="{0F5594F1-1D36-41D8-88A7-4060061EE203}">
      <dsp:nvSpPr>
        <dsp:cNvPr id="0" name=""/>
        <dsp:cNvSpPr/>
      </dsp:nvSpPr>
      <dsp:spPr>
        <a:xfrm>
          <a:off x="3620671" y="1721926"/>
          <a:ext cx="1177718" cy="46833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en-US" sz="1500" kern="1200" dirty="0"/>
            <a:t>Controlling</a:t>
          </a:r>
        </a:p>
      </dsp:txBody>
      <dsp:txXfrm>
        <a:off x="3634388" y="1735643"/>
        <a:ext cx="1150284" cy="4409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1677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 Controlling</a:t>
          </a:r>
        </a:p>
      </dsp:txBody>
      <dsp:txXfrm>
        <a:off x="23" y="16770"/>
        <a:ext cx="2243249" cy="897299"/>
      </dsp:txXfrm>
    </dsp:sp>
    <dsp:sp modelId="{F9378F41-C1A6-4941-B435-6CF6EABD33E0}">
      <dsp:nvSpPr>
        <dsp:cNvPr id="0" name=""/>
        <dsp:cNvSpPr/>
      </dsp:nvSpPr>
      <dsp:spPr>
        <a:xfrm>
          <a:off x="23" y="914069"/>
          <a:ext cx="2243249" cy="188856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Primarily Cost Element</a:t>
          </a:r>
        </a:p>
      </dsp:txBody>
      <dsp:txXfrm>
        <a:off x="23" y="914069"/>
        <a:ext cx="2243249" cy="1888560"/>
      </dsp:txXfrm>
    </dsp:sp>
    <dsp:sp modelId="{799E5770-E39A-47B2-B84A-F5C87345E651}">
      <dsp:nvSpPr>
        <dsp:cNvPr id="0" name=""/>
        <dsp:cNvSpPr/>
      </dsp:nvSpPr>
      <dsp:spPr>
        <a:xfrm>
          <a:off x="2557327" y="1677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Controlling</a:t>
          </a:r>
        </a:p>
      </dsp:txBody>
      <dsp:txXfrm>
        <a:off x="2557327" y="16770"/>
        <a:ext cx="2243249" cy="897299"/>
      </dsp:txXfrm>
    </dsp:sp>
    <dsp:sp modelId="{C2D2204A-7B15-44A2-A7D9-4526DF9FF047}">
      <dsp:nvSpPr>
        <dsp:cNvPr id="0" name=""/>
        <dsp:cNvSpPr/>
      </dsp:nvSpPr>
      <dsp:spPr>
        <a:xfrm>
          <a:off x="2557327" y="914069"/>
          <a:ext cx="2243249" cy="188856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Secondary Cost Element</a:t>
          </a:r>
        </a:p>
        <a:p>
          <a:pPr marL="171450" lvl="1" indent="-171450" algn="l" defTabSz="800100">
            <a:lnSpc>
              <a:spcPct val="90000"/>
            </a:lnSpc>
            <a:spcBef>
              <a:spcPct val="0"/>
            </a:spcBef>
            <a:spcAft>
              <a:spcPct val="15000"/>
            </a:spcAft>
            <a:buChar char="•"/>
          </a:pPr>
          <a:r>
            <a:rPr lang="en-US" sz="1800" kern="1200" dirty="0"/>
            <a:t>Controlling area</a:t>
          </a:r>
        </a:p>
        <a:p>
          <a:pPr marL="171450" lvl="1" indent="-171450" algn="l" defTabSz="800100">
            <a:lnSpc>
              <a:spcPct val="90000"/>
            </a:lnSpc>
            <a:spcBef>
              <a:spcPct val="0"/>
            </a:spcBef>
            <a:spcAft>
              <a:spcPct val="15000"/>
            </a:spcAft>
            <a:buChar char="•"/>
          </a:pPr>
          <a:r>
            <a:rPr lang="en-US" sz="1800" kern="1200" dirty="0"/>
            <a:t>Validity</a:t>
          </a:r>
        </a:p>
        <a:p>
          <a:pPr marL="171450" lvl="1" indent="-171450" algn="l" defTabSz="800100">
            <a:lnSpc>
              <a:spcPct val="90000"/>
            </a:lnSpc>
            <a:spcBef>
              <a:spcPct val="0"/>
            </a:spcBef>
            <a:spcAft>
              <a:spcPct val="15000"/>
            </a:spcAft>
            <a:buChar char="•"/>
          </a:pPr>
          <a:r>
            <a:rPr lang="en-US" sz="1800" kern="1200" dirty="0"/>
            <a:t>Category</a:t>
          </a:r>
        </a:p>
      </dsp:txBody>
      <dsp:txXfrm>
        <a:off x="2557327" y="914069"/>
        <a:ext cx="2243249" cy="18885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513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Basic Data</a:t>
          </a:r>
          <a:endParaRPr lang="en-US" sz="1800" kern="1200" dirty="0"/>
        </a:p>
      </dsp:txBody>
      <dsp:txXfrm>
        <a:off x="23" y="5130"/>
        <a:ext cx="2243249" cy="897299"/>
      </dsp:txXfrm>
    </dsp:sp>
    <dsp:sp modelId="{F9378F41-C1A6-4941-B435-6CF6EABD33E0}">
      <dsp:nvSpPr>
        <dsp:cNvPr id="0" name=""/>
        <dsp:cNvSpPr/>
      </dsp:nvSpPr>
      <dsp:spPr>
        <a:xfrm>
          <a:off x="23" y="902429"/>
          <a:ext cx="2243249" cy="20642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Name and description</a:t>
          </a:r>
        </a:p>
        <a:p>
          <a:pPr marL="171450" lvl="1" indent="-171450" algn="l" defTabSz="800100">
            <a:lnSpc>
              <a:spcPct val="90000"/>
            </a:lnSpc>
            <a:spcBef>
              <a:spcPct val="0"/>
            </a:spcBef>
            <a:spcAft>
              <a:spcPct val="15000"/>
            </a:spcAft>
            <a:buChar char="•"/>
          </a:pPr>
          <a:r>
            <a:rPr lang="en-US" sz="1800" kern="1200" dirty="0"/>
            <a:t>Responsible person</a:t>
          </a:r>
        </a:p>
        <a:p>
          <a:pPr marL="171450" lvl="1" indent="-171450" algn="l" defTabSz="800100">
            <a:lnSpc>
              <a:spcPct val="90000"/>
            </a:lnSpc>
            <a:spcBef>
              <a:spcPct val="0"/>
            </a:spcBef>
            <a:spcAft>
              <a:spcPct val="15000"/>
            </a:spcAft>
            <a:buChar char="•"/>
          </a:pPr>
          <a:r>
            <a:rPr lang="en-US" sz="1800" kern="1200" dirty="0"/>
            <a:t>Category</a:t>
          </a:r>
        </a:p>
      </dsp:txBody>
      <dsp:txXfrm>
        <a:off x="23" y="902429"/>
        <a:ext cx="2243249" cy="2064240"/>
      </dsp:txXfrm>
    </dsp:sp>
    <dsp:sp modelId="{C6C361C3-94F5-450B-9808-157A0F06641E}">
      <dsp:nvSpPr>
        <dsp:cNvPr id="0" name=""/>
        <dsp:cNvSpPr/>
      </dsp:nvSpPr>
      <dsp:spPr>
        <a:xfrm>
          <a:off x="2557327" y="513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Other</a:t>
          </a:r>
        </a:p>
      </dsp:txBody>
      <dsp:txXfrm>
        <a:off x="2557327" y="5130"/>
        <a:ext cx="2243249" cy="897299"/>
      </dsp:txXfrm>
    </dsp:sp>
    <dsp:sp modelId="{3F656C7B-363D-41A1-9836-FE43E3725B15}">
      <dsp:nvSpPr>
        <dsp:cNvPr id="0" name=""/>
        <dsp:cNvSpPr/>
      </dsp:nvSpPr>
      <dsp:spPr>
        <a:xfrm>
          <a:off x="2557327" y="902429"/>
          <a:ext cx="2243249" cy="20642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Cost Center Hierarchy</a:t>
          </a:r>
        </a:p>
        <a:p>
          <a:pPr marL="171450" lvl="1" indent="-171450" algn="l" defTabSz="800100">
            <a:lnSpc>
              <a:spcPct val="90000"/>
            </a:lnSpc>
            <a:spcBef>
              <a:spcPct val="0"/>
            </a:spcBef>
            <a:spcAft>
              <a:spcPct val="15000"/>
            </a:spcAft>
            <a:buChar char="•"/>
          </a:pPr>
          <a:r>
            <a:rPr lang="en-US" sz="1800" kern="1200" dirty="0"/>
            <a:t>Profit Center</a:t>
          </a:r>
        </a:p>
        <a:p>
          <a:pPr marL="171450" lvl="1" indent="-171450" algn="l" defTabSz="800100">
            <a:lnSpc>
              <a:spcPct val="90000"/>
            </a:lnSpc>
            <a:spcBef>
              <a:spcPct val="0"/>
            </a:spcBef>
            <a:spcAft>
              <a:spcPct val="15000"/>
            </a:spcAft>
            <a:buChar char="•"/>
          </a:pPr>
          <a:r>
            <a:rPr lang="en-US" sz="1800" kern="1200" dirty="0"/>
            <a:t>Company Code</a:t>
          </a:r>
        </a:p>
        <a:p>
          <a:pPr marL="171450" lvl="1" indent="-171450" algn="l" defTabSz="800100">
            <a:lnSpc>
              <a:spcPct val="90000"/>
            </a:lnSpc>
            <a:spcBef>
              <a:spcPct val="0"/>
            </a:spcBef>
            <a:spcAft>
              <a:spcPct val="15000"/>
            </a:spcAft>
            <a:buChar char="•"/>
          </a:pPr>
          <a:r>
            <a:rPr lang="en-US" sz="1800" kern="1200" dirty="0"/>
            <a:t>Business Area</a:t>
          </a:r>
        </a:p>
        <a:p>
          <a:pPr marL="171450" lvl="1" indent="-171450" algn="l" defTabSz="800100">
            <a:lnSpc>
              <a:spcPct val="90000"/>
            </a:lnSpc>
            <a:spcBef>
              <a:spcPct val="0"/>
            </a:spcBef>
            <a:spcAft>
              <a:spcPct val="15000"/>
            </a:spcAft>
            <a:buChar char="•"/>
          </a:pPr>
          <a:r>
            <a:rPr lang="en-US" sz="1800" kern="1200" dirty="0"/>
            <a:t>Currency</a:t>
          </a:r>
        </a:p>
      </dsp:txBody>
      <dsp:txXfrm>
        <a:off x="2557327" y="902429"/>
        <a:ext cx="2243249" cy="20642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BDAC2-F264-4029-9CAD-9F47FC108F45}">
      <dsp:nvSpPr>
        <dsp:cNvPr id="0" name=""/>
        <dsp:cNvSpPr/>
      </dsp:nvSpPr>
      <dsp:spPr>
        <a:xfrm>
          <a:off x="1842180" y="1214865"/>
          <a:ext cx="102079" cy="1826703"/>
        </a:xfrm>
        <a:custGeom>
          <a:avLst/>
          <a:gdLst/>
          <a:ahLst/>
          <a:cxnLst/>
          <a:rect l="0" t="0" r="0" b="0"/>
          <a:pathLst>
            <a:path>
              <a:moveTo>
                <a:pt x="0" y="0"/>
              </a:moveTo>
              <a:lnTo>
                <a:pt x="0" y="1826703"/>
              </a:lnTo>
              <a:lnTo>
                <a:pt x="102079" y="182670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DE2BEB-EEAE-45C9-A020-59AABB845E38}">
      <dsp:nvSpPr>
        <dsp:cNvPr id="0" name=""/>
        <dsp:cNvSpPr/>
      </dsp:nvSpPr>
      <dsp:spPr>
        <a:xfrm>
          <a:off x="1842180" y="1214865"/>
          <a:ext cx="150500" cy="1173903"/>
        </a:xfrm>
        <a:custGeom>
          <a:avLst/>
          <a:gdLst/>
          <a:ahLst/>
          <a:cxnLst/>
          <a:rect l="0" t="0" r="0" b="0"/>
          <a:pathLst>
            <a:path>
              <a:moveTo>
                <a:pt x="0" y="0"/>
              </a:moveTo>
              <a:lnTo>
                <a:pt x="0" y="1173903"/>
              </a:lnTo>
              <a:lnTo>
                <a:pt x="150500" y="117390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C757C0-FF9B-4815-BCD8-40F46C259E06}">
      <dsp:nvSpPr>
        <dsp:cNvPr id="0" name=""/>
        <dsp:cNvSpPr/>
      </dsp:nvSpPr>
      <dsp:spPr>
        <a:xfrm>
          <a:off x="1842180" y="1214865"/>
          <a:ext cx="150500" cy="461534"/>
        </a:xfrm>
        <a:custGeom>
          <a:avLst/>
          <a:gdLst/>
          <a:ahLst/>
          <a:cxnLst/>
          <a:rect l="0" t="0" r="0" b="0"/>
          <a:pathLst>
            <a:path>
              <a:moveTo>
                <a:pt x="0" y="0"/>
              </a:moveTo>
              <a:lnTo>
                <a:pt x="0" y="461534"/>
              </a:lnTo>
              <a:lnTo>
                <a:pt x="150500" y="461534"/>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DD8D73-D79B-4A6E-AA8E-C6307ED497A7}">
      <dsp:nvSpPr>
        <dsp:cNvPr id="0" name=""/>
        <dsp:cNvSpPr/>
      </dsp:nvSpPr>
      <dsp:spPr>
        <a:xfrm>
          <a:off x="1636496" y="502496"/>
          <a:ext cx="607018" cy="210700"/>
        </a:xfrm>
        <a:custGeom>
          <a:avLst/>
          <a:gdLst/>
          <a:ahLst/>
          <a:cxnLst/>
          <a:rect l="0" t="0" r="0" b="0"/>
          <a:pathLst>
            <a:path>
              <a:moveTo>
                <a:pt x="0" y="0"/>
              </a:moveTo>
              <a:lnTo>
                <a:pt x="0" y="105350"/>
              </a:lnTo>
              <a:lnTo>
                <a:pt x="607018" y="105350"/>
              </a:lnTo>
              <a:lnTo>
                <a:pt x="607018" y="21070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C416B6-E9E3-4364-9FBF-EBEC49C2BCB4}">
      <dsp:nvSpPr>
        <dsp:cNvPr id="0" name=""/>
        <dsp:cNvSpPr/>
      </dsp:nvSpPr>
      <dsp:spPr>
        <a:xfrm>
          <a:off x="628144" y="1214865"/>
          <a:ext cx="150500" cy="1173903"/>
        </a:xfrm>
        <a:custGeom>
          <a:avLst/>
          <a:gdLst/>
          <a:ahLst/>
          <a:cxnLst/>
          <a:rect l="0" t="0" r="0" b="0"/>
          <a:pathLst>
            <a:path>
              <a:moveTo>
                <a:pt x="0" y="0"/>
              </a:moveTo>
              <a:lnTo>
                <a:pt x="0" y="1173903"/>
              </a:lnTo>
              <a:lnTo>
                <a:pt x="150500" y="117390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6D8693-71B5-4927-958B-F22BBC36C59E}">
      <dsp:nvSpPr>
        <dsp:cNvPr id="0" name=""/>
        <dsp:cNvSpPr/>
      </dsp:nvSpPr>
      <dsp:spPr>
        <a:xfrm>
          <a:off x="628144" y="1214865"/>
          <a:ext cx="150500" cy="461534"/>
        </a:xfrm>
        <a:custGeom>
          <a:avLst/>
          <a:gdLst/>
          <a:ahLst/>
          <a:cxnLst/>
          <a:rect l="0" t="0" r="0" b="0"/>
          <a:pathLst>
            <a:path>
              <a:moveTo>
                <a:pt x="0" y="0"/>
              </a:moveTo>
              <a:lnTo>
                <a:pt x="0" y="461534"/>
              </a:lnTo>
              <a:lnTo>
                <a:pt x="150500" y="461534"/>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00CD91-24D8-47D5-B375-FD7E8B1B747B}">
      <dsp:nvSpPr>
        <dsp:cNvPr id="0" name=""/>
        <dsp:cNvSpPr/>
      </dsp:nvSpPr>
      <dsp:spPr>
        <a:xfrm>
          <a:off x="1029478" y="502496"/>
          <a:ext cx="607018" cy="210700"/>
        </a:xfrm>
        <a:custGeom>
          <a:avLst/>
          <a:gdLst/>
          <a:ahLst/>
          <a:cxnLst/>
          <a:rect l="0" t="0" r="0" b="0"/>
          <a:pathLst>
            <a:path>
              <a:moveTo>
                <a:pt x="607018" y="0"/>
              </a:moveTo>
              <a:lnTo>
                <a:pt x="607018" y="105350"/>
              </a:lnTo>
              <a:lnTo>
                <a:pt x="0" y="105350"/>
              </a:lnTo>
              <a:lnTo>
                <a:pt x="0" y="210700"/>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F6C34A-ADFF-46CC-BB4A-CDB3BB3EB18D}">
      <dsp:nvSpPr>
        <dsp:cNvPr id="0" name=""/>
        <dsp:cNvSpPr/>
      </dsp:nvSpPr>
      <dsp:spPr>
        <a:xfrm>
          <a:off x="1134828" y="828"/>
          <a:ext cx="1003336" cy="501668"/>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North America</a:t>
          </a:r>
        </a:p>
      </dsp:txBody>
      <dsp:txXfrm>
        <a:off x="1134828" y="828"/>
        <a:ext cx="1003336" cy="501668"/>
      </dsp:txXfrm>
    </dsp:sp>
    <dsp:sp modelId="{2B5AA47A-D4C1-4360-A415-B6651FA7CB28}">
      <dsp:nvSpPr>
        <dsp:cNvPr id="0" name=""/>
        <dsp:cNvSpPr/>
      </dsp:nvSpPr>
      <dsp:spPr>
        <a:xfrm>
          <a:off x="527810" y="713197"/>
          <a:ext cx="1003336" cy="501668"/>
        </a:xfrm>
        <a:prstGeom prst="rect">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Manufacturing</a:t>
          </a:r>
        </a:p>
      </dsp:txBody>
      <dsp:txXfrm>
        <a:off x="527810" y="713197"/>
        <a:ext cx="1003336" cy="501668"/>
      </dsp:txXfrm>
    </dsp:sp>
    <dsp:sp modelId="{232F76DA-9737-49A3-87F6-9DCB2FB8B962}">
      <dsp:nvSpPr>
        <dsp:cNvPr id="0" name=""/>
        <dsp:cNvSpPr/>
      </dsp:nvSpPr>
      <dsp:spPr>
        <a:xfrm>
          <a:off x="778644" y="1425565"/>
          <a:ext cx="1003336" cy="501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Inventory CC-###-IM</a:t>
          </a:r>
        </a:p>
      </dsp:txBody>
      <dsp:txXfrm>
        <a:off x="778644" y="1425565"/>
        <a:ext cx="1003336" cy="501668"/>
      </dsp:txXfrm>
    </dsp:sp>
    <dsp:sp modelId="{391A60B2-6F6F-4D72-BD44-2185AD9C0774}">
      <dsp:nvSpPr>
        <dsp:cNvPr id="0" name=""/>
        <dsp:cNvSpPr/>
      </dsp:nvSpPr>
      <dsp:spPr>
        <a:xfrm>
          <a:off x="778644" y="2137934"/>
          <a:ext cx="1003336" cy="501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Quality CC-###-QC</a:t>
          </a:r>
        </a:p>
      </dsp:txBody>
      <dsp:txXfrm>
        <a:off x="778644" y="2137934"/>
        <a:ext cx="1003336" cy="501668"/>
      </dsp:txXfrm>
    </dsp:sp>
    <dsp:sp modelId="{1C05809A-BB78-412E-972D-A549670E6632}">
      <dsp:nvSpPr>
        <dsp:cNvPr id="0" name=""/>
        <dsp:cNvSpPr/>
      </dsp:nvSpPr>
      <dsp:spPr>
        <a:xfrm>
          <a:off x="1741847" y="713197"/>
          <a:ext cx="1003336" cy="501668"/>
        </a:xfrm>
        <a:prstGeom prst="rect">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SGA</a:t>
          </a:r>
        </a:p>
      </dsp:txBody>
      <dsp:txXfrm>
        <a:off x="1741847" y="713197"/>
        <a:ext cx="1003336" cy="501668"/>
      </dsp:txXfrm>
    </dsp:sp>
    <dsp:sp modelId="{92608B51-F258-4AF2-9646-E9EFD72537EC}">
      <dsp:nvSpPr>
        <dsp:cNvPr id="0" name=""/>
        <dsp:cNvSpPr/>
      </dsp:nvSpPr>
      <dsp:spPr>
        <a:xfrm>
          <a:off x="1992681" y="1425565"/>
          <a:ext cx="1003336" cy="501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Finance CC-###-FI</a:t>
          </a:r>
        </a:p>
      </dsp:txBody>
      <dsp:txXfrm>
        <a:off x="1992681" y="1425565"/>
        <a:ext cx="1003336" cy="501668"/>
      </dsp:txXfrm>
    </dsp:sp>
    <dsp:sp modelId="{D18AC5EF-12CA-4ECD-B1D1-468D49F7DF8D}">
      <dsp:nvSpPr>
        <dsp:cNvPr id="0" name=""/>
        <dsp:cNvSpPr/>
      </dsp:nvSpPr>
      <dsp:spPr>
        <a:xfrm>
          <a:off x="1992681" y="2137934"/>
          <a:ext cx="1003336" cy="501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IT CC-###-IT</a:t>
          </a:r>
        </a:p>
      </dsp:txBody>
      <dsp:txXfrm>
        <a:off x="1992681" y="2137934"/>
        <a:ext cx="1003336" cy="501668"/>
      </dsp:txXfrm>
    </dsp:sp>
    <dsp:sp modelId="{7B34B2C1-2596-48E3-9E0E-E46A1C4A9FC8}">
      <dsp:nvSpPr>
        <dsp:cNvPr id="0" name=""/>
        <dsp:cNvSpPr/>
      </dsp:nvSpPr>
      <dsp:spPr>
        <a:xfrm>
          <a:off x="1944260" y="2790735"/>
          <a:ext cx="1003336" cy="50166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HR CC-###-HR</a:t>
          </a:r>
        </a:p>
      </dsp:txBody>
      <dsp:txXfrm>
        <a:off x="1944260" y="2790735"/>
        <a:ext cx="1003336" cy="5016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63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Basic Data</a:t>
          </a:r>
        </a:p>
      </dsp:txBody>
      <dsp:txXfrm>
        <a:off x="23" y="630"/>
        <a:ext cx="2243249" cy="897299"/>
      </dsp:txXfrm>
    </dsp:sp>
    <dsp:sp modelId="{F9378F41-C1A6-4941-B435-6CF6EABD33E0}">
      <dsp:nvSpPr>
        <dsp:cNvPr id="0" name=""/>
        <dsp:cNvSpPr/>
      </dsp:nvSpPr>
      <dsp:spPr>
        <a:xfrm>
          <a:off x="23" y="897929"/>
          <a:ext cx="2243249" cy="18446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Name and description</a:t>
          </a:r>
        </a:p>
        <a:p>
          <a:pPr marL="171450" lvl="1" indent="-171450" algn="l" defTabSz="800100">
            <a:lnSpc>
              <a:spcPct val="90000"/>
            </a:lnSpc>
            <a:spcBef>
              <a:spcPct val="0"/>
            </a:spcBef>
            <a:spcAft>
              <a:spcPct val="15000"/>
            </a:spcAft>
            <a:buChar char="•"/>
          </a:pPr>
          <a:r>
            <a:rPr lang="en-US" sz="1800" kern="1200" dirty="0"/>
            <a:t>Activity unit</a:t>
          </a:r>
        </a:p>
        <a:p>
          <a:pPr marL="171450" lvl="1" indent="-171450" algn="l" defTabSz="800100">
            <a:lnSpc>
              <a:spcPct val="90000"/>
            </a:lnSpc>
            <a:spcBef>
              <a:spcPct val="0"/>
            </a:spcBef>
            <a:spcAft>
              <a:spcPct val="15000"/>
            </a:spcAft>
            <a:buChar char="•"/>
          </a:pPr>
          <a:r>
            <a:rPr lang="en-US" sz="1800" kern="1200" dirty="0"/>
            <a:t>Cost center category</a:t>
          </a:r>
        </a:p>
      </dsp:txBody>
      <dsp:txXfrm>
        <a:off x="23" y="897929"/>
        <a:ext cx="2243249" cy="1844640"/>
      </dsp:txXfrm>
    </dsp:sp>
    <dsp:sp modelId="{C6C361C3-94F5-450B-9808-157A0F06641E}">
      <dsp:nvSpPr>
        <dsp:cNvPr id="0" name=""/>
        <dsp:cNvSpPr/>
      </dsp:nvSpPr>
      <dsp:spPr>
        <a:xfrm>
          <a:off x="2557327" y="63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Allocation</a:t>
          </a:r>
        </a:p>
      </dsp:txBody>
      <dsp:txXfrm>
        <a:off x="2557327" y="630"/>
        <a:ext cx="2243249" cy="897299"/>
      </dsp:txXfrm>
    </dsp:sp>
    <dsp:sp modelId="{3F656C7B-363D-41A1-9836-FE43E3725B15}">
      <dsp:nvSpPr>
        <dsp:cNvPr id="0" name=""/>
        <dsp:cNvSpPr/>
      </dsp:nvSpPr>
      <dsp:spPr>
        <a:xfrm>
          <a:off x="2557327" y="897929"/>
          <a:ext cx="2243249" cy="18446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Allocation type</a:t>
          </a:r>
        </a:p>
        <a:p>
          <a:pPr marL="171450" lvl="1" indent="-171450" algn="l" defTabSz="800100">
            <a:lnSpc>
              <a:spcPct val="90000"/>
            </a:lnSpc>
            <a:spcBef>
              <a:spcPct val="0"/>
            </a:spcBef>
            <a:spcAft>
              <a:spcPct val="15000"/>
            </a:spcAft>
            <a:buChar char="•"/>
          </a:pPr>
          <a:r>
            <a:rPr lang="en-US" sz="1800" kern="1200" dirty="0"/>
            <a:t>Allocation cost element</a:t>
          </a:r>
        </a:p>
        <a:p>
          <a:pPr marL="171450" lvl="1" indent="-171450" algn="l" defTabSz="800100">
            <a:lnSpc>
              <a:spcPct val="90000"/>
            </a:lnSpc>
            <a:spcBef>
              <a:spcPct val="0"/>
            </a:spcBef>
            <a:spcAft>
              <a:spcPct val="15000"/>
            </a:spcAft>
            <a:buChar char="•"/>
          </a:pPr>
          <a:r>
            <a:rPr lang="en-US" sz="1800" kern="1200" dirty="0"/>
            <a:t>Price indicator</a:t>
          </a:r>
        </a:p>
      </dsp:txBody>
      <dsp:txXfrm>
        <a:off x="2557327" y="897929"/>
        <a:ext cx="2243249" cy="18446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8962"/>
          <a:ext cx="2243249" cy="7200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Basic Data</a:t>
          </a:r>
        </a:p>
      </dsp:txBody>
      <dsp:txXfrm>
        <a:off x="23" y="8962"/>
        <a:ext cx="2243249" cy="720000"/>
      </dsp:txXfrm>
    </dsp:sp>
    <dsp:sp modelId="{F9378F41-C1A6-4941-B435-6CF6EABD33E0}">
      <dsp:nvSpPr>
        <dsp:cNvPr id="0" name=""/>
        <dsp:cNvSpPr/>
      </dsp:nvSpPr>
      <dsp:spPr>
        <a:xfrm>
          <a:off x="23" y="728962"/>
          <a:ext cx="2243249" cy="185287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Controlling area</a:t>
          </a:r>
        </a:p>
        <a:p>
          <a:pPr marL="171450" lvl="1" indent="-171450" algn="l" defTabSz="800100">
            <a:lnSpc>
              <a:spcPct val="90000"/>
            </a:lnSpc>
            <a:spcBef>
              <a:spcPct val="0"/>
            </a:spcBef>
            <a:spcAft>
              <a:spcPct val="15000"/>
            </a:spcAft>
            <a:buChar char="•"/>
          </a:pPr>
          <a:r>
            <a:rPr lang="en-US" sz="1800" kern="1200" dirty="0"/>
            <a:t>Validity</a:t>
          </a:r>
        </a:p>
        <a:p>
          <a:pPr marL="171450" lvl="1" indent="-171450" algn="l" defTabSz="800100">
            <a:lnSpc>
              <a:spcPct val="90000"/>
            </a:lnSpc>
            <a:spcBef>
              <a:spcPct val="0"/>
            </a:spcBef>
            <a:spcAft>
              <a:spcPct val="15000"/>
            </a:spcAft>
            <a:buChar char="•"/>
          </a:pPr>
          <a:r>
            <a:rPr lang="en-US" sz="1800" kern="1200" dirty="0"/>
            <a:t>Name &amp; description</a:t>
          </a:r>
        </a:p>
        <a:p>
          <a:pPr marL="171450" lvl="1" indent="-171450" algn="l" defTabSz="800100">
            <a:lnSpc>
              <a:spcPct val="90000"/>
            </a:lnSpc>
            <a:spcBef>
              <a:spcPct val="0"/>
            </a:spcBef>
            <a:spcAft>
              <a:spcPct val="15000"/>
            </a:spcAft>
            <a:buChar char="•"/>
          </a:pPr>
          <a:r>
            <a:rPr lang="en-US" sz="1800" kern="1200" dirty="0"/>
            <a:t>Responsible</a:t>
          </a:r>
        </a:p>
        <a:p>
          <a:pPr marL="171450" lvl="1" indent="-171450" algn="l" defTabSz="800100">
            <a:lnSpc>
              <a:spcPct val="90000"/>
            </a:lnSpc>
            <a:spcBef>
              <a:spcPct val="0"/>
            </a:spcBef>
            <a:spcAft>
              <a:spcPct val="15000"/>
            </a:spcAft>
            <a:buChar char="•"/>
          </a:pPr>
          <a:r>
            <a:rPr lang="en-US" sz="1800" kern="1200" dirty="0"/>
            <a:t>Hierarchy group</a:t>
          </a:r>
        </a:p>
      </dsp:txBody>
      <dsp:txXfrm>
        <a:off x="23" y="728962"/>
        <a:ext cx="2243249" cy="1852875"/>
      </dsp:txXfrm>
    </dsp:sp>
    <dsp:sp modelId="{C6C361C3-94F5-450B-9808-157A0F06641E}">
      <dsp:nvSpPr>
        <dsp:cNvPr id="0" name=""/>
        <dsp:cNvSpPr/>
      </dsp:nvSpPr>
      <dsp:spPr>
        <a:xfrm>
          <a:off x="2557327" y="8962"/>
          <a:ext cx="2243249" cy="7200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Other</a:t>
          </a:r>
        </a:p>
      </dsp:txBody>
      <dsp:txXfrm>
        <a:off x="2557327" y="8962"/>
        <a:ext cx="2243249" cy="720000"/>
      </dsp:txXfrm>
    </dsp:sp>
    <dsp:sp modelId="{3F656C7B-363D-41A1-9836-FE43E3725B15}">
      <dsp:nvSpPr>
        <dsp:cNvPr id="0" name=""/>
        <dsp:cNvSpPr/>
      </dsp:nvSpPr>
      <dsp:spPr>
        <a:xfrm>
          <a:off x="2557327" y="728962"/>
          <a:ext cx="2243249" cy="185287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Company codes</a:t>
          </a:r>
        </a:p>
      </dsp:txBody>
      <dsp:txXfrm>
        <a:off x="2557327" y="728962"/>
        <a:ext cx="2243249" cy="18528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2850"/>
          <a:ext cx="2243249" cy="748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Basic Data</a:t>
          </a:r>
        </a:p>
      </dsp:txBody>
      <dsp:txXfrm>
        <a:off x="23" y="2850"/>
        <a:ext cx="2243249" cy="748800"/>
      </dsp:txXfrm>
    </dsp:sp>
    <dsp:sp modelId="{F9378F41-C1A6-4941-B435-6CF6EABD33E0}">
      <dsp:nvSpPr>
        <dsp:cNvPr id="0" name=""/>
        <dsp:cNvSpPr/>
      </dsp:nvSpPr>
      <dsp:spPr>
        <a:xfrm>
          <a:off x="23" y="751650"/>
          <a:ext cx="2243249" cy="214109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Order and description</a:t>
          </a:r>
        </a:p>
        <a:p>
          <a:pPr marL="171450" lvl="1" indent="-171450" algn="l" defTabSz="800100">
            <a:lnSpc>
              <a:spcPct val="90000"/>
            </a:lnSpc>
            <a:spcBef>
              <a:spcPct val="0"/>
            </a:spcBef>
            <a:spcAft>
              <a:spcPct val="15000"/>
            </a:spcAft>
            <a:buChar char="•"/>
          </a:pPr>
          <a:r>
            <a:rPr lang="en-US" sz="1800" kern="1200" dirty="0"/>
            <a:t>Controlling area</a:t>
          </a:r>
        </a:p>
        <a:p>
          <a:pPr marL="171450" lvl="1" indent="-171450" algn="l" defTabSz="800100">
            <a:lnSpc>
              <a:spcPct val="90000"/>
            </a:lnSpc>
            <a:spcBef>
              <a:spcPct val="0"/>
            </a:spcBef>
            <a:spcAft>
              <a:spcPct val="15000"/>
            </a:spcAft>
            <a:buChar char="•"/>
          </a:pPr>
          <a:r>
            <a:rPr lang="en-US" sz="1800" kern="1200" dirty="0"/>
            <a:t>Company code</a:t>
          </a:r>
        </a:p>
        <a:p>
          <a:pPr marL="171450" lvl="1" indent="-171450" algn="l" defTabSz="800100">
            <a:lnSpc>
              <a:spcPct val="90000"/>
            </a:lnSpc>
            <a:spcBef>
              <a:spcPct val="0"/>
            </a:spcBef>
            <a:spcAft>
              <a:spcPct val="15000"/>
            </a:spcAft>
            <a:buChar char="•"/>
          </a:pPr>
          <a:r>
            <a:rPr lang="en-US" sz="1800" kern="1200" dirty="0"/>
            <a:t>Plant</a:t>
          </a:r>
        </a:p>
        <a:p>
          <a:pPr marL="171450" lvl="1" indent="-171450" algn="l" defTabSz="800100">
            <a:lnSpc>
              <a:spcPct val="90000"/>
            </a:lnSpc>
            <a:spcBef>
              <a:spcPct val="0"/>
            </a:spcBef>
            <a:spcAft>
              <a:spcPct val="15000"/>
            </a:spcAft>
            <a:buChar char="•"/>
          </a:pPr>
          <a:r>
            <a:rPr lang="en-US" sz="1800" kern="1200" dirty="0"/>
            <a:t>Profit center</a:t>
          </a:r>
        </a:p>
        <a:p>
          <a:pPr marL="171450" lvl="1" indent="-171450" algn="l" defTabSz="800100">
            <a:lnSpc>
              <a:spcPct val="90000"/>
            </a:lnSpc>
            <a:spcBef>
              <a:spcPct val="0"/>
            </a:spcBef>
            <a:spcAft>
              <a:spcPct val="15000"/>
            </a:spcAft>
            <a:buChar char="•"/>
          </a:pPr>
          <a:r>
            <a:rPr lang="en-US" sz="1800" kern="1200" dirty="0"/>
            <a:t>Responsible</a:t>
          </a:r>
        </a:p>
      </dsp:txBody>
      <dsp:txXfrm>
        <a:off x="23" y="751650"/>
        <a:ext cx="2243249" cy="2141099"/>
      </dsp:txXfrm>
    </dsp:sp>
    <dsp:sp modelId="{C6C361C3-94F5-450B-9808-157A0F06641E}">
      <dsp:nvSpPr>
        <dsp:cNvPr id="0" name=""/>
        <dsp:cNvSpPr/>
      </dsp:nvSpPr>
      <dsp:spPr>
        <a:xfrm>
          <a:off x="2557327" y="2850"/>
          <a:ext cx="2243249" cy="7488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Other</a:t>
          </a:r>
        </a:p>
      </dsp:txBody>
      <dsp:txXfrm>
        <a:off x="2557327" y="2850"/>
        <a:ext cx="2243249" cy="748800"/>
      </dsp:txXfrm>
    </dsp:sp>
    <dsp:sp modelId="{3F656C7B-363D-41A1-9836-FE43E3725B15}">
      <dsp:nvSpPr>
        <dsp:cNvPr id="0" name=""/>
        <dsp:cNvSpPr/>
      </dsp:nvSpPr>
      <dsp:spPr>
        <a:xfrm>
          <a:off x="2557327" y="751650"/>
          <a:ext cx="2243249" cy="214109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Category</a:t>
          </a:r>
        </a:p>
        <a:p>
          <a:pPr marL="171450" lvl="1" indent="-171450" algn="l" defTabSz="800100">
            <a:lnSpc>
              <a:spcPct val="90000"/>
            </a:lnSpc>
            <a:spcBef>
              <a:spcPct val="0"/>
            </a:spcBef>
            <a:spcAft>
              <a:spcPct val="15000"/>
            </a:spcAft>
            <a:buChar char="•"/>
          </a:pPr>
          <a:r>
            <a:rPr lang="en-US" sz="1800" kern="1200" dirty="0"/>
            <a:t>Currency</a:t>
          </a:r>
        </a:p>
      </dsp:txBody>
      <dsp:txXfrm>
        <a:off x="2557327" y="751650"/>
        <a:ext cx="2243249" cy="21410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DC7EA-C9C1-4F0B-BE48-988F69641CB0}">
      <dsp:nvSpPr>
        <dsp:cNvPr id="0" name=""/>
        <dsp:cNvSpPr/>
      </dsp:nvSpPr>
      <dsp:spPr>
        <a:xfrm>
          <a:off x="0" y="0"/>
          <a:ext cx="4080510" cy="132588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Material</a:t>
          </a:r>
        </a:p>
        <a:p>
          <a:pPr marL="228600" lvl="1" indent="-228600" algn="l" defTabSz="1111250">
            <a:lnSpc>
              <a:spcPct val="90000"/>
            </a:lnSpc>
            <a:spcBef>
              <a:spcPct val="0"/>
            </a:spcBef>
            <a:spcAft>
              <a:spcPct val="15000"/>
            </a:spcAft>
            <a:buChar char="•"/>
          </a:pPr>
          <a:r>
            <a:rPr lang="en-US" sz="2500" kern="1200" dirty="0"/>
            <a:t>Cost of material</a:t>
          </a:r>
        </a:p>
      </dsp:txBody>
      <dsp:txXfrm>
        <a:off x="38834" y="38834"/>
        <a:ext cx="2649781" cy="1248212"/>
      </dsp:txXfrm>
    </dsp:sp>
    <dsp:sp modelId="{D5700E80-8886-456A-8915-A9BDF8DF2433}">
      <dsp:nvSpPr>
        <dsp:cNvPr id="0" name=""/>
        <dsp:cNvSpPr/>
      </dsp:nvSpPr>
      <dsp:spPr>
        <a:xfrm>
          <a:off x="360044" y="1546860"/>
          <a:ext cx="4080510" cy="132588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Labor</a:t>
          </a:r>
        </a:p>
        <a:p>
          <a:pPr marL="228600" lvl="1" indent="-228600" algn="l" defTabSz="1111250">
            <a:lnSpc>
              <a:spcPct val="90000"/>
            </a:lnSpc>
            <a:spcBef>
              <a:spcPct val="0"/>
            </a:spcBef>
            <a:spcAft>
              <a:spcPct val="15000"/>
            </a:spcAft>
            <a:buChar char="•"/>
          </a:pPr>
          <a:r>
            <a:rPr lang="en-US" sz="2500" kern="1200" dirty="0"/>
            <a:t>Cost of labor</a:t>
          </a:r>
        </a:p>
      </dsp:txBody>
      <dsp:txXfrm>
        <a:off x="398878" y="1585694"/>
        <a:ext cx="2780975" cy="1248212"/>
      </dsp:txXfrm>
    </dsp:sp>
    <dsp:sp modelId="{9B0EDF9D-567B-4B0D-84B7-817B77FCA301}">
      <dsp:nvSpPr>
        <dsp:cNvPr id="0" name=""/>
        <dsp:cNvSpPr/>
      </dsp:nvSpPr>
      <dsp:spPr>
        <a:xfrm>
          <a:off x="720089" y="3093720"/>
          <a:ext cx="4080510" cy="132588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Overhead</a:t>
          </a:r>
        </a:p>
        <a:p>
          <a:pPr marL="228600" lvl="1" indent="-228600" algn="l" defTabSz="1111250">
            <a:lnSpc>
              <a:spcPct val="90000"/>
            </a:lnSpc>
            <a:spcBef>
              <a:spcPct val="0"/>
            </a:spcBef>
            <a:spcAft>
              <a:spcPct val="15000"/>
            </a:spcAft>
            <a:buChar char="•"/>
          </a:pPr>
          <a:r>
            <a:rPr lang="en-US" sz="2500" kern="1200" dirty="0"/>
            <a:t>Cost of overhead</a:t>
          </a:r>
        </a:p>
      </dsp:txBody>
      <dsp:txXfrm>
        <a:off x="758923" y="3132554"/>
        <a:ext cx="2780975" cy="1248212"/>
      </dsp:txXfrm>
    </dsp:sp>
    <dsp:sp modelId="{3E9ACB63-CBAA-4657-A7FD-86F42A5342C9}">
      <dsp:nvSpPr>
        <dsp:cNvPr id="0" name=""/>
        <dsp:cNvSpPr/>
      </dsp:nvSpPr>
      <dsp:spPr>
        <a:xfrm>
          <a:off x="3218688" y="1005459"/>
          <a:ext cx="861822" cy="86182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412598" y="1005459"/>
        <a:ext cx="474002" cy="648521"/>
      </dsp:txXfrm>
    </dsp:sp>
    <dsp:sp modelId="{07CDFA34-7BB5-441F-A3F2-7B1E6026F871}">
      <dsp:nvSpPr>
        <dsp:cNvPr id="0" name=""/>
        <dsp:cNvSpPr/>
      </dsp:nvSpPr>
      <dsp:spPr>
        <a:xfrm>
          <a:off x="3578732" y="2543479"/>
          <a:ext cx="861822" cy="861822"/>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772642" y="2543479"/>
        <a:ext cx="474002" cy="6485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5287"/>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Basic Data</a:t>
          </a:r>
        </a:p>
      </dsp:txBody>
      <dsp:txXfrm>
        <a:off x="23" y="5287"/>
        <a:ext cx="2243249" cy="897299"/>
      </dsp:txXfrm>
    </dsp:sp>
    <dsp:sp modelId="{F9378F41-C1A6-4941-B435-6CF6EABD33E0}">
      <dsp:nvSpPr>
        <dsp:cNvPr id="0" name=""/>
        <dsp:cNvSpPr/>
      </dsp:nvSpPr>
      <dsp:spPr>
        <a:xfrm>
          <a:off x="23" y="902587"/>
          <a:ext cx="2243249" cy="297832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Material</a:t>
          </a:r>
        </a:p>
        <a:p>
          <a:pPr marL="171450" lvl="1" indent="-171450" algn="l" defTabSz="800100">
            <a:lnSpc>
              <a:spcPct val="90000"/>
            </a:lnSpc>
            <a:spcBef>
              <a:spcPct val="0"/>
            </a:spcBef>
            <a:spcAft>
              <a:spcPct val="15000"/>
            </a:spcAft>
            <a:buChar char="•"/>
          </a:pPr>
          <a:r>
            <a:rPr lang="en-US" sz="1800" kern="1200" dirty="0"/>
            <a:t>Description</a:t>
          </a:r>
        </a:p>
        <a:p>
          <a:pPr marL="171450" lvl="1" indent="-171450" algn="l" defTabSz="800100">
            <a:lnSpc>
              <a:spcPct val="90000"/>
            </a:lnSpc>
            <a:spcBef>
              <a:spcPct val="0"/>
            </a:spcBef>
            <a:spcAft>
              <a:spcPct val="15000"/>
            </a:spcAft>
            <a:buChar char="•"/>
          </a:pPr>
          <a:r>
            <a:rPr lang="en-US" sz="1800" kern="1200" dirty="0"/>
            <a:t>Unit of measure</a:t>
          </a:r>
        </a:p>
        <a:p>
          <a:pPr marL="171450" lvl="1" indent="-171450" algn="l" defTabSz="800100">
            <a:lnSpc>
              <a:spcPct val="90000"/>
            </a:lnSpc>
            <a:spcBef>
              <a:spcPct val="0"/>
            </a:spcBef>
            <a:spcAft>
              <a:spcPct val="15000"/>
            </a:spcAft>
            <a:buChar char="•"/>
          </a:pPr>
          <a:r>
            <a:rPr lang="en-US" sz="1800" kern="1200" dirty="0"/>
            <a:t>Material group</a:t>
          </a:r>
        </a:p>
      </dsp:txBody>
      <dsp:txXfrm>
        <a:off x="23" y="902587"/>
        <a:ext cx="2243249" cy="2978325"/>
      </dsp:txXfrm>
    </dsp:sp>
    <dsp:sp modelId="{C6C361C3-94F5-450B-9808-157A0F06641E}">
      <dsp:nvSpPr>
        <dsp:cNvPr id="0" name=""/>
        <dsp:cNvSpPr/>
      </dsp:nvSpPr>
      <dsp:spPr>
        <a:xfrm>
          <a:off x="2557327" y="5287"/>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Accounting and Costing </a:t>
          </a:r>
        </a:p>
      </dsp:txBody>
      <dsp:txXfrm>
        <a:off x="2557327" y="5287"/>
        <a:ext cx="2243249" cy="897299"/>
      </dsp:txXfrm>
    </dsp:sp>
    <dsp:sp modelId="{3F656C7B-363D-41A1-9836-FE43E3725B15}">
      <dsp:nvSpPr>
        <dsp:cNvPr id="0" name=""/>
        <dsp:cNvSpPr/>
      </dsp:nvSpPr>
      <dsp:spPr>
        <a:xfrm>
          <a:off x="2557327" y="902587"/>
          <a:ext cx="2243249" cy="297832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Valuation class </a:t>
          </a:r>
        </a:p>
        <a:p>
          <a:pPr marL="342900" lvl="2" indent="-171450" algn="l" defTabSz="800100">
            <a:lnSpc>
              <a:spcPct val="90000"/>
            </a:lnSpc>
            <a:spcBef>
              <a:spcPct val="0"/>
            </a:spcBef>
            <a:spcAft>
              <a:spcPct val="15000"/>
            </a:spcAft>
            <a:buChar char="•"/>
          </a:pPr>
          <a:r>
            <a:rPr lang="en-US" sz="1800" kern="1200" dirty="0"/>
            <a:t>Controls account determination</a:t>
          </a:r>
        </a:p>
        <a:p>
          <a:pPr marL="171450" lvl="1" indent="-171450" algn="l" defTabSz="800100">
            <a:lnSpc>
              <a:spcPct val="90000"/>
            </a:lnSpc>
            <a:spcBef>
              <a:spcPct val="0"/>
            </a:spcBef>
            <a:spcAft>
              <a:spcPct val="15000"/>
            </a:spcAft>
            <a:buChar char="•"/>
          </a:pPr>
          <a:r>
            <a:rPr lang="en-US" sz="1800" kern="1200" dirty="0"/>
            <a:t>Price control</a:t>
          </a:r>
        </a:p>
        <a:p>
          <a:pPr marL="171450" lvl="1" indent="-171450" algn="l" defTabSz="800100">
            <a:lnSpc>
              <a:spcPct val="90000"/>
            </a:lnSpc>
            <a:spcBef>
              <a:spcPct val="0"/>
            </a:spcBef>
            <a:spcAft>
              <a:spcPct val="15000"/>
            </a:spcAft>
            <a:buChar char="•"/>
          </a:pPr>
          <a:r>
            <a:rPr lang="en-US" sz="1800" kern="1200" dirty="0"/>
            <a:t>Price per unit</a:t>
          </a:r>
        </a:p>
        <a:p>
          <a:pPr marL="171450" lvl="1" indent="-171450" algn="l" defTabSz="800100">
            <a:lnSpc>
              <a:spcPct val="90000"/>
            </a:lnSpc>
            <a:spcBef>
              <a:spcPct val="0"/>
            </a:spcBef>
            <a:spcAft>
              <a:spcPct val="15000"/>
            </a:spcAft>
            <a:buChar char="•"/>
          </a:pPr>
          <a:r>
            <a:rPr lang="en-US" sz="1800" kern="1200" dirty="0"/>
            <a:t>Standard price</a:t>
          </a:r>
        </a:p>
        <a:p>
          <a:pPr marL="171450" lvl="1" indent="-171450" algn="l" defTabSz="800100">
            <a:lnSpc>
              <a:spcPct val="90000"/>
            </a:lnSpc>
            <a:spcBef>
              <a:spcPct val="0"/>
            </a:spcBef>
            <a:spcAft>
              <a:spcPct val="15000"/>
            </a:spcAft>
            <a:buChar char="•"/>
          </a:pPr>
          <a:r>
            <a:rPr lang="en-US" sz="1800" kern="1200" dirty="0"/>
            <a:t>Previous price</a:t>
          </a:r>
        </a:p>
        <a:p>
          <a:pPr marL="171450" lvl="1" indent="-171450" algn="l" defTabSz="800100">
            <a:lnSpc>
              <a:spcPct val="90000"/>
            </a:lnSpc>
            <a:spcBef>
              <a:spcPct val="0"/>
            </a:spcBef>
            <a:spcAft>
              <a:spcPct val="15000"/>
            </a:spcAft>
            <a:buChar char="•"/>
          </a:pPr>
          <a:r>
            <a:rPr lang="en-US" sz="1800" kern="1200" dirty="0"/>
            <a:t>Last price change</a:t>
          </a:r>
        </a:p>
        <a:p>
          <a:pPr marL="171450" lvl="1" indent="-171450" algn="l" defTabSz="800100">
            <a:lnSpc>
              <a:spcPct val="90000"/>
            </a:lnSpc>
            <a:spcBef>
              <a:spcPct val="0"/>
            </a:spcBef>
            <a:spcAft>
              <a:spcPct val="15000"/>
            </a:spcAft>
            <a:buChar char="•"/>
          </a:pPr>
          <a:r>
            <a:rPr lang="en-US" sz="1800" kern="1200" dirty="0"/>
            <a:t>Profit center</a:t>
          </a:r>
        </a:p>
        <a:p>
          <a:pPr marL="171450" lvl="1" indent="-171450" algn="l" defTabSz="800100">
            <a:lnSpc>
              <a:spcPct val="90000"/>
            </a:lnSpc>
            <a:spcBef>
              <a:spcPct val="0"/>
            </a:spcBef>
            <a:spcAft>
              <a:spcPct val="15000"/>
            </a:spcAft>
            <a:buChar char="•"/>
          </a:pPr>
          <a:r>
            <a:rPr lang="en-US" sz="1800" kern="1200" dirty="0"/>
            <a:t>Cost estimate</a:t>
          </a:r>
        </a:p>
      </dsp:txBody>
      <dsp:txXfrm>
        <a:off x="2557327" y="902587"/>
        <a:ext cx="2243249" cy="29783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E7C33-D096-4ED5-AD75-7762AD66632C}">
      <dsp:nvSpPr>
        <dsp:cNvPr id="0" name=""/>
        <dsp:cNvSpPr/>
      </dsp:nvSpPr>
      <dsp:spPr>
        <a:xfrm>
          <a:off x="2421236" y="512049"/>
          <a:ext cx="395517" cy="91440"/>
        </a:xfrm>
        <a:custGeom>
          <a:avLst/>
          <a:gdLst/>
          <a:ahLst/>
          <a:cxnLst/>
          <a:rect l="0" t="0" r="0" b="0"/>
          <a:pathLst>
            <a:path>
              <a:moveTo>
                <a:pt x="0" y="45720"/>
              </a:moveTo>
              <a:lnTo>
                <a:pt x="39551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08342" y="555638"/>
        <a:ext cx="21305" cy="4261"/>
      </dsp:txXfrm>
    </dsp:sp>
    <dsp:sp modelId="{29C11935-3737-4B88-BFA1-49ED521A755A}">
      <dsp:nvSpPr>
        <dsp:cNvPr id="0" name=""/>
        <dsp:cNvSpPr/>
      </dsp:nvSpPr>
      <dsp:spPr>
        <a:xfrm>
          <a:off x="570349" y="1963"/>
          <a:ext cx="1852686" cy="1111612"/>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Create cost center</a:t>
          </a:r>
          <a:endParaRPr lang="en-US" sz="1800" kern="1200" dirty="0"/>
        </a:p>
      </dsp:txBody>
      <dsp:txXfrm>
        <a:off x="570349" y="1963"/>
        <a:ext cx="1852686" cy="1111612"/>
      </dsp:txXfrm>
    </dsp:sp>
    <dsp:sp modelId="{45804F82-5B53-4611-84B5-0A2838D1B82F}">
      <dsp:nvSpPr>
        <dsp:cNvPr id="0" name=""/>
        <dsp:cNvSpPr/>
      </dsp:nvSpPr>
      <dsp:spPr>
        <a:xfrm>
          <a:off x="4700041" y="512049"/>
          <a:ext cx="395517" cy="91440"/>
        </a:xfrm>
        <a:custGeom>
          <a:avLst/>
          <a:gdLst/>
          <a:ahLst/>
          <a:cxnLst/>
          <a:rect l="0" t="0" r="0" b="0"/>
          <a:pathLst>
            <a:path>
              <a:moveTo>
                <a:pt x="0" y="45720"/>
              </a:moveTo>
              <a:lnTo>
                <a:pt x="39551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87147" y="555638"/>
        <a:ext cx="21305" cy="4261"/>
      </dsp:txXfrm>
    </dsp:sp>
    <dsp:sp modelId="{C0453289-1CD4-4A5D-B20C-D5C879F89A21}">
      <dsp:nvSpPr>
        <dsp:cNvPr id="0" name=""/>
        <dsp:cNvSpPr/>
      </dsp:nvSpPr>
      <dsp:spPr>
        <a:xfrm>
          <a:off x="2849154" y="1963"/>
          <a:ext cx="1852686" cy="1111612"/>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Create cost center group</a:t>
          </a:r>
        </a:p>
      </dsp:txBody>
      <dsp:txXfrm>
        <a:off x="2849154" y="1963"/>
        <a:ext cx="1852686" cy="1111612"/>
      </dsp:txXfrm>
    </dsp:sp>
    <dsp:sp modelId="{94725689-2989-40F0-A34F-44DD5804960B}">
      <dsp:nvSpPr>
        <dsp:cNvPr id="0" name=""/>
        <dsp:cNvSpPr/>
      </dsp:nvSpPr>
      <dsp:spPr>
        <a:xfrm>
          <a:off x="6978845" y="512049"/>
          <a:ext cx="395517" cy="91440"/>
        </a:xfrm>
        <a:custGeom>
          <a:avLst/>
          <a:gdLst/>
          <a:ahLst/>
          <a:cxnLst/>
          <a:rect l="0" t="0" r="0" b="0"/>
          <a:pathLst>
            <a:path>
              <a:moveTo>
                <a:pt x="0" y="45720"/>
              </a:moveTo>
              <a:lnTo>
                <a:pt x="39551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65951" y="555638"/>
        <a:ext cx="21305" cy="4261"/>
      </dsp:txXfrm>
    </dsp:sp>
    <dsp:sp modelId="{7647E697-232C-4C14-B0B6-CA87A511098C}">
      <dsp:nvSpPr>
        <dsp:cNvPr id="0" name=""/>
        <dsp:cNvSpPr/>
      </dsp:nvSpPr>
      <dsp:spPr>
        <a:xfrm>
          <a:off x="5127958" y="1963"/>
          <a:ext cx="1852686" cy="11116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Create budget/forecast</a:t>
          </a:r>
        </a:p>
      </dsp:txBody>
      <dsp:txXfrm>
        <a:off x="5127958" y="1963"/>
        <a:ext cx="1852686" cy="1111612"/>
      </dsp:txXfrm>
    </dsp:sp>
    <dsp:sp modelId="{0974A414-F3DF-4EA8-81A6-276B686EAAB9}">
      <dsp:nvSpPr>
        <dsp:cNvPr id="0" name=""/>
        <dsp:cNvSpPr/>
      </dsp:nvSpPr>
      <dsp:spPr>
        <a:xfrm>
          <a:off x="1496692" y="1111775"/>
          <a:ext cx="6836414" cy="395517"/>
        </a:xfrm>
        <a:custGeom>
          <a:avLst/>
          <a:gdLst/>
          <a:ahLst/>
          <a:cxnLst/>
          <a:rect l="0" t="0" r="0" b="0"/>
          <a:pathLst>
            <a:path>
              <a:moveTo>
                <a:pt x="6836414" y="0"/>
              </a:moveTo>
              <a:lnTo>
                <a:pt x="6836414" y="214858"/>
              </a:lnTo>
              <a:lnTo>
                <a:pt x="0" y="214858"/>
              </a:lnTo>
              <a:lnTo>
                <a:pt x="0" y="395517"/>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43657" y="1307403"/>
        <a:ext cx="342484" cy="4261"/>
      </dsp:txXfrm>
    </dsp:sp>
    <dsp:sp modelId="{5901190F-383C-4EFB-934E-460FC6557881}">
      <dsp:nvSpPr>
        <dsp:cNvPr id="0" name=""/>
        <dsp:cNvSpPr/>
      </dsp:nvSpPr>
      <dsp:spPr>
        <a:xfrm>
          <a:off x="7406763" y="1963"/>
          <a:ext cx="1852686" cy="1111612"/>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Create statistical key figure</a:t>
          </a:r>
        </a:p>
      </dsp:txBody>
      <dsp:txXfrm>
        <a:off x="7406763" y="1963"/>
        <a:ext cx="1852686" cy="1111612"/>
      </dsp:txXfrm>
    </dsp:sp>
    <dsp:sp modelId="{FA275C2C-1DCE-405C-A72C-2DBDAB80A559}">
      <dsp:nvSpPr>
        <dsp:cNvPr id="0" name=""/>
        <dsp:cNvSpPr/>
      </dsp:nvSpPr>
      <dsp:spPr>
        <a:xfrm>
          <a:off x="2421236" y="2049779"/>
          <a:ext cx="395517" cy="91440"/>
        </a:xfrm>
        <a:custGeom>
          <a:avLst/>
          <a:gdLst/>
          <a:ahLst/>
          <a:cxnLst/>
          <a:rect l="0" t="0" r="0" b="0"/>
          <a:pathLst>
            <a:path>
              <a:moveTo>
                <a:pt x="0" y="45720"/>
              </a:moveTo>
              <a:lnTo>
                <a:pt x="39551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08342" y="2093368"/>
        <a:ext cx="21305" cy="4261"/>
      </dsp:txXfrm>
    </dsp:sp>
    <dsp:sp modelId="{C6C7EA4D-F315-4147-B884-3D4D832CD260}">
      <dsp:nvSpPr>
        <dsp:cNvPr id="0" name=""/>
        <dsp:cNvSpPr/>
      </dsp:nvSpPr>
      <dsp:spPr>
        <a:xfrm>
          <a:off x="570349" y="1539693"/>
          <a:ext cx="1852686" cy="11116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Plan number of employees</a:t>
          </a:r>
        </a:p>
      </dsp:txBody>
      <dsp:txXfrm>
        <a:off x="570349" y="1539693"/>
        <a:ext cx="1852686" cy="1111612"/>
      </dsp:txXfrm>
    </dsp:sp>
    <dsp:sp modelId="{24287447-67F9-46A2-B1C5-2819D44FF52D}">
      <dsp:nvSpPr>
        <dsp:cNvPr id="0" name=""/>
        <dsp:cNvSpPr/>
      </dsp:nvSpPr>
      <dsp:spPr>
        <a:xfrm>
          <a:off x="4700041" y="2049779"/>
          <a:ext cx="395517" cy="91440"/>
        </a:xfrm>
        <a:custGeom>
          <a:avLst/>
          <a:gdLst/>
          <a:ahLst/>
          <a:cxnLst/>
          <a:rect l="0" t="0" r="0" b="0"/>
          <a:pathLst>
            <a:path>
              <a:moveTo>
                <a:pt x="0" y="45720"/>
              </a:moveTo>
              <a:lnTo>
                <a:pt x="39551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87147" y="2093368"/>
        <a:ext cx="21305" cy="4261"/>
      </dsp:txXfrm>
    </dsp:sp>
    <dsp:sp modelId="{EE117A3C-8BE7-4516-9FBC-4B4DD08E7916}">
      <dsp:nvSpPr>
        <dsp:cNvPr id="0" name=""/>
        <dsp:cNvSpPr/>
      </dsp:nvSpPr>
      <dsp:spPr>
        <a:xfrm>
          <a:off x="2849154" y="1539693"/>
          <a:ext cx="1852686" cy="11116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Post rent invoice</a:t>
          </a:r>
        </a:p>
      </dsp:txBody>
      <dsp:txXfrm>
        <a:off x="2849154" y="1539693"/>
        <a:ext cx="1852686" cy="1111612"/>
      </dsp:txXfrm>
    </dsp:sp>
    <dsp:sp modelId="{3645250F-42D3-4BE1-BBDC-50F26C3F4FDE}">
      <dsp:nvSpPr>
        <dsp:cNvPr id="0" name=""/>
        <dsp:cNvSpPr/>
      </dsp:nvSpPr>
      <dsp:spPr>
        <a:xfrm>
          <a:off x="6978845" y="2049779"/>
          <a:ext cx="395517" cy="91440"/>
        </a:xfrm>
        <a:custGeom>
          <a:avLst/>
          <a:gdLst/>
          <a:ahLst/>
          <a:cxnLst/>
          <a:rect l="0" t="0" r="0" b="0"/>
          <a:pathLst>
            <a:path>
              <a:moveTo>
                <a:pt x="0" y="45720"/>
              </a:moveTo>
              <a:lnTo>
                <a:pt x="39551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65951" y="2093368"/>
        <a:ext cx="21305" cy="4261"/>
      </dsp:txXfrm>
    </dsp:sp>
    <dsp:sp modelId="{54E0761A-6640-45CB-8748-9F73619FAAFA}">
      <dsp:nvSpPr>
        <dsp:cNvPr id="0" name=""/>
        <dsp:cNvSpPr/>
      </dsp:nvSpPr>
      <dsp:spPr>
        <a:xfrm>
          <a:off x="5127958" y="1539693"/>
          <a:ext cx="1852686" cy="111161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Create allocation</a:t>
          </a:r>
        </a:p>
      </dsp:txBody>
      <dsp:txXfrm>
        <a:off x="5127958" y="1539693"/>
        <a:ext cx="1852686" cy="1111612"/>
      </dsp:txXfrm>
    </dsp:sp>
    <dsp:sp modelId="{40999C8A-4947-4723-B6E8-A203DB629439}">
      <dsp:nvSpPr>
        <dsp:cNvPr id="0" name=""/>
        <dsp:cNvSpPr/>
      </dsp:nvSpPr>
      <dsp:spPr>
        <a:xfrm>
          <a:off x="1496692" y="2649505"/>
          <a:ext cx="6836414" cy="395517"/>
        </a:xfrm>
        <a:custGeom>
          <a:avLst/>
          <a:gdLst/>
          <a:ahLst/>
          <a:cxnLst/>
          <a:rect l="0" t="0" r="0" b="0"/>
          <a:pathLst>
            <a:path>
              <a:moveTo>
                <a:pt x="6836414" y="0"/>
              </a:moveTo>
              <a:lnTo>
                <a:pt x="6836414" y="214858"/>
              </a:lnTo>
              <a:lnTo>
                <a:pt x="0" y="214858"/>
              </a:lnTo>
              <a:lnTo>
                <a:pt x="0" y="395517"/>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43657" y="2845133"/>
        <a:ext cx="342484" cy="4261"/>
      </dsp:txXfrm>
    </dsp:sp>
    <dsp:sp modelId="{AEE644AD-2DE6-489B-A681-0143BD74E18A}">
      <dsp:nvSpPr>
        <dsp:cNvPr id="0" name=""/>
        <dsp:cNvSpPr/>
      </dsp:nvSpPr>
      <dsp:spPr>
        <a:xfrm>
          <a:off x="7406763" y="1539693"/>
          <a:ext cx="1852686" cy="1111612"/>
        </a:xfrm>
        <a:prstGeom prst="rect">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View allocation </a:t>
          </a:r>
          <a:r>
            <a:rPr lang="en-US" sz="1800" kern="1200" dirty="0"/>
            <a:t>results</a:t>
          </a:r>
        </a:p>
      </dsp:txBody>
      <dsp:txXfrm>
        <a:off x="7406763" y="1539693"/>
        <a:ext cx="1852686" cy="1111612"/>
      </dsp:txXfrm>
    </dsp:sp>
    <dsp:sp modelId="{33D0C92B-5AAE-46F9-9D48-76EC214BD8A2}">
      <dsp:nvSpPr>
        <dsp:cNvPr id="0" name=""/>
        <dsp:cNvSpPr/>
      </dsp:nvSpPr>
      <dsp:spPr>
        <a:xfrm>
          <a:off x="570349" y="3077423"/>
          <a:ext cx="1852686" cy="1111612"/>
        </a:xfrm>
        <a:prstGeom prst="rect">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Review budget </a:t>
          </a:r>
          <a:r>
            <a:rPr lang="en-US" sz="1800" kern="1200" dirty="0" err="1"/>
            <a:t>vs</a:t>
          </a:r>
          <a:r>
            <a:rPr lang="en-US" sz="1800" kern="1200" dirty="0"/>
            <a:t> </a:t>
          </a:r>
          <a:r>
            <a:rPr lang="en-US" sz="1800" kern="1200" dirty="0" err="1"/>
            <a:t>actuals</a:t>
          </a:r>
          <a:endParaRPr lang="en-US" sz="1800" kern="1200" dirty="0"/>
        </a:p>
      </dsp:txBody>
      <dsp:txXfrm>
        <a:off x="570349" y="3077423"/>
        <a:ext cx="1852686" cy="11116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EAA0F8-6569-46FC-B2E8-1B08C196541D}">
      <dsp:nvSpPr>
        <dsp:cNvPr id="0" name=""/>
        <dsp:cNvSpPr/>
      </dsp:nvSpPr>
      <dsp:spPr>
        <a:xfrm>
          <a:off x="11588" y="593302"/>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33348" y="615062"/>
        <a:ext cx="1442332" cy="699406"/>
      </dsp:txXfrm>
    </dsp:sp>
    <dsp:sp modelId="{1B0E327D-AC3C-428D-8181-BD624098A48B}">
      <dsp:nvSpPr>
        <dsp:cNvPr id="0" name=""/>
        <dsp:cNvSpPr/>
      </dsp:nvSpPr>
      <dsp:spPr>
        <a:xfrm>
          <a:off x="1497440" y="949882"/>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9752" y="949906"/>
        <a:ext cx="29717" cy="29717"/>
      </dsp:txXfrm>
    </dsp:sp>
    <dsp:sp modelId="{68F2F664-DBE2-4F96-AF94-CE3EEB369D01}">
      <dsp:nvSpPr>
        <dsp:cNvPr id="0" name=""/>
        <dsp:cNvSpPr/>
      </dsp:nvSpPr>
      <dsp:spPr>
        <a:xfrm>
          <a:off x="2091780" y="593302"/>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2113540" y="615062"/>
        <a:ext cx="1442332" cy="699406"/>
      </dsp:txXfrm>
    </dsp:sp>
    <dsp:sp modelId="{0C1DFD7C-41FE-46EF-83DA-810B3BFFA7CE}">
      <dsp:nvSpPr>
        <dsp:cNvPr id="0" name=""/>
        <dsp:cNvSpPr/>
      </dsp:nvSpPr>
      <dsp:spPr>
        <a:xfrm>
          <a:off x="3577633" y="949882"/>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9944" y="949906"/>
        <a:ext cx="29717" cy="29717"/>
      </dsp:txXfrm>
    </dsp:sp>
    <dsp:sp modelId="{532F8C11-2CC8-4C39-B549-1C1D7719EC03}">
      <dsp:nvSpPr>
        <dsp:cNvPr id="0" name=""/>
        <dsp:cNvSpPr/>
      </dsp:nvSpPr>
      <dsp:spPr>
        <a:xfrm>
          <a:off x="4171973" y="593302"/>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Post invoice</a:t>
          </a:r>
        </a:p>
      </dsp:txBody>
      <dsp:txXfrm>
        <a:off x="4193733" y="615062"/>
        <a:ext cx="1442332" cy="699406"/>
      </dsp:txXfrm>
    </dsp:sp>
    <dsp:sp modelId="{387B51B3-50EB-4CDE-953B-75E71620535D}">
      <dsp:nvSpPr>
        <dsp:cNvPr id="0" name=""/>
        <dsp:cNvSpPr/>
      </dsp:nvSpPr>
      <dsp:spPr>
        <a:xfrm>
          <a:off x="5657826" y="949882"/>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0137" y="949906"/>
        <a:ext cx="29717" cy="29717"/>
      </dsp:txXfrm>
    </dsp:sp>
    <dsp:sp modelId="{70B93A3B-55AA-4A67-AC1C-0DB37C1CED7B}">
      <dsp:nvSpPr>
        <dsp:cNvPr id="0" name=""/>
        <dsp:cNvSpPr/>
      </dsp:nvSpPr>
      <dsp:spPr>
        <a:xfrm>
          <a:off x="6252166" y="593302"/>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6273926" y="615062"/>
        <a:ext cx="1442332" cy="699406"/>
      </dsp:txXfrm>
    </dsp:sp>
    <dsp:sp modelId="{9E05EDF7-6638-4697-9D35-44ED3EE97BA2}">
      <dsp:nvSpPr>
        <dsp:cNvPr id="0" name=""/>
        <dsp:cNvSpPr/>
      </dsp:nvSpPr>
      <dsp:spPr>
        <a:xfrm>
          <a:off x="11588" y="1874849"/>
          <a:ext cx="1485852" cy="742926"/>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Cost center</a:t>
          </a:r>
        </a:p>
      </dsp:txBody>
      <dsp:txXfrm>
        <a:off x="33348" y="1896609"/>
        <a:ext cx="1442332" cy="699406"/>
      </dsp:txXfrm>
    </dsp:sp>
    <dsp:sp modelId="{73B99366-986B-418B-AF9C-DADAE0B3DB4D}">
      <dsp:nvSpPr>
        <dsp:cNvPr id="0" name=""/>
        <dsp:cNvSpPr/>
      </dsp:nvSpPr>
      <dsp:spPr>
        <a:xfrm rot="19457599">
          <a:off x="1428644" y="2017838"/>
          <a:ext cx="731933" cy="29765"/>
        </a:xfrm>
        <a:custGeom>
          <a:avLst/>
          <a:gdLst/>
          <a:ahLst/>
          <a:cxnLst/>
          <a:rect l="0" t="0" r="0" b="0"/>
          <a:pathLst>
            <a:path>
              <a:moveTo>
                <a:pt x="0" y="14882"/>
              </a:moveTo>
              <a:lnTo>
                <a:pt x="731933" y="14882"/>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776312" y="2014422"/>
        <a:ext cx="36596" cy="36596"/>
      </dsp:txXfrm>
    </dsp:sp>
    <dsp:sp modelId="{BE0638DB-2850-4785-8DDA-D3656FAA8A24}">
      <dsp:nvSpPr>
        <dsp:cNvPr id="0" name=""/>
        <dsp:cNvSpPr/>
      </dsp:nvSpPr>
      <dsp:spPr>
        <a:xfrm>
          <a:off x="2091780" y="1447666"/>
          <a:ext cx="1485852" cy="742926"/>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Cost center group</a:t>
          </a:r>
        </a:p>
      </dsp:txBody>
      <dsp:txXfrm>
        <a:off x="2113540" y="1469426"/>
        <a:ext cx="1442332" cy="699406"/>
      </dsp:txXfrm>
    </dsp:sp>
    <dsp:sp modelId="{87D35A72-E562-4070-A408-D6581A7039B5}">
      <dsp:nvSpPr>
        <dsp:cNvPr id="0" name=""/>
        <dsp:cNvSpPr/>
      </dsp:nvSpPr>
      <dsp:spPr>
        <a:xfrm rot="2142401">
          <a:off x="1428644" y="2445020"/>
          <a:ext cx="731933" cy="29765"/>
        </a:xfrm>
        <a:custGeom>
          <a:avLst/>
          <a:gdLst/>
          <a:ahLst/>
          <a:cxnLst/>
          <a:rect l="0" t="0" r="0" b="0"/>
          <a:pathLst>
            <a:path>
              <a:moveTo>
                <a:pt x="0" y="14882"/>
              </a:moveTo>
              <a:lnTo>
                <a:pt x="731933" y="14882"/>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6312" y="2441605"/>
        <a:ext cx="36596" cy="36596"/>
      </dsp:txXfrm>
    </dsp:sp>
    <dsp:sp modelId="{F98919AA-8F25-4168-BC6D-EE928ED8F762}">
      <dsp:nvSpPr>
        <dsp:cNvPr id="0" name=""/>
        <dsp:cNvSpPr/>
      </dsp:nvSpPr>
      <dsp:spPr>
        <a:xfrm>
          <a:off x="2091780" y="2302031"/>
          <a:ext cx="1485852" cy="742926"/>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Statistical key figure</a:t>
          </a:r>
        </a:p>
      </dsp:txBody>
      <dsp:txXfrm>
        <a:off x="2113540" y="2323791"/>
        <a:ext cx="1442332" cy="699406"/>
      </dsp:txXfrm>
    </dsp:sp>
    <dsp:sp modelId="{6D99CC93-64E6-4D14-BF11-FA903B25DC7D}">
      <dsp:nvSpPr>
        <dsp:cNvPr id="0" name=""/>
        <dsp:cNvSpPr/>
      </dsp:nvSpPr>
      <dsp:spPr>
        <a:xfrm>
          <a:off x="3577633" y="2658612"/>
          <a:ext cx="594340" cy="29765"/>
        </a:xfrm>
        <a:custGeom>
          <a:avLst/>
          <a:gdLst/>
          <a:ahLst/>
          <a:cxnLst/>
          <a:rect l="0" t="0" r="0" b="0"/>
          <a:pathLst>
            <a:path>
              <a:moveTo>
                <a:pt x="0" y="14882"/>
              </a:moveTo>
              <a:lnTo>
                <a:pt x="594340" y="14882"/>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9944" y="2658636"/>
        <a:ext cx="29717" cy="29717"/>
      </dsp:txXfrm>
    </dsp:sp>
    <dsp:sp modelId="{368D88AF-E426-4C9A-B194-C4D660A89A8C}">
      <dsp:nvSpPr>
        <dsp:cNvPr id="0" name=""/>
        <dsp:cNvSpPr/>
      </dsp:nvSpPr>
      <dsp:spPr>
        <a:xfrm>
          <a:off x="4171973" y="2302031"/>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Plan number employees</a:t>
          </a:r>
        </a:p>
      </dsp:txBody>
      <dsp:txXfrm>
        <a:off x="4193733" y="2323791"/>
        <a:ext cx="1442332" cy="699406"/>
      </dsp:txXfrm>
    </dsp:sp>
    <dsp:sp modelId="{6C6EED83-1F99-42B6-B747-797BE1A4EAFC}">
      <dsp:nvSpPr>
        <dsp:cNvPr id="0" name=""/>
        <dsp:cNvSpPr/>
      </dsp:nvSpPr>
      <dsp:spPr>
        <a:xfrm>
          <a:off x="5657826" y="2658612"/>
          <a:ext cx="594340" cy="29765"/>
        </a:xfrm>
        <a:custGeom>
          <a:avLst/>
          <a:gdLst/>
          <a:ahLst/>
          <a:cxnLst/>
          <a:rect l="0" t="0" r="0" b="0"/>
          <a:pathLst>
            <a:path>
              <a:moveTo>
                <a:pt x="0" y="14882"/>
              </a:moveTo>
              <a:lnTo>
                <a:pt x="594340" y="14882"/>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0137" y="2658636"/>
        <a:ext cx="29717" cy="29717"/>
      </dsp:txXfrm>
    </dsp:sp>
    <dsp:sp modelId="{476A4245-B0C9-41C7-8920-74CA230D3BAF}">
      <dsp:nvSpPr>
        <dsp:cNvPr id="0" name=""/>
        <dsp:cNvSpPr/>
      </dsp:nvSpPr>
      <dsp:spPr>
        <a:xfrm>
          <a:off x="6252166" y="2302031"/>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 Allocation</a:t>
          </a:r>
        </a:p>
      </dsp:txBody>
      <dsp:txXfrm>
        <a:off x="6273926" y="2323791"/>
        <a:ext cx="1442332" cy="699406"/>
      </dsp:txXfrm>
    </dsp:sp>
    <dsp:sp modelId="{5818BBFF-49DD-44AE-8D93-CC6652FE9A81}">
      <dsp:nvSpPr>
        <dsp:cNvPr id="0" name=""/>
        <dsp:cNvSpPr/>
      </dsp:nvSpPr>
      <dsp:spPr>
        <a:xfrm>
          <a:off x="7738019" y="2658612"/>
          <a:ext cx="594340" cy="29765"/>
        </a:xfrm>
        <a:custGeom>
          <a:avLst/>
          <a:gdLst/>
          <a:ahLst/>
          <a:cxnLst/>
          <a:rect l="0" t="0" r="0" b="0"/>
          <a:pathLst>
            <a:path>
              <a:moveTo>
                <a:pt x="0" y="14882"/>
              </a:moveTo>
              <a:lnTo>
                <a:pt x="594340" y="14882"/>
              </a:lnTo>
            </a:path>
          </a:pathLst>
        </a:custGeom>
        <a:noFill/>
        <a:ln w="12700" cap="flat" cmpd="sng" algn="ctr">
          <a:solidFill>
            <a:schemeClr val="accent3"/>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20330" y="2658636"/>
        <a:ext cx="29717" cy="29717"/>
      </dsp:txXfrm>
    </dsp:sp>
    <dsp:sp modelId="{57BC3DDC-C4F2-4DEB-B1EE-0F1A4966E971}">
      <dsp:nvSpPr>
        <dsp:cNvPr id="0" name=""/>
        <dsp:cNvSpPr/>
      </dsp:nvSpPr>
      <dsp:spPr>
        <a:xfrm>
          <a:off x="8332359" y="2302031"/>
          <a:ext cx="1485852" cy="742926"/>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Review assessment</a:t>
          </a:r>
        </a:p>
      </dsp:txBody>
      <dsp:txXfrm>
        <a:off x="8354119" y="2323791"/>
        <a:ext cx="1442332" cy="699406"/>
      </dsp:txXfrm>
    </dsp:sp>
    <dsp:sp modelId="{32D19CF5-97A0-4DB9-B5DB-D3D31D329096}">
      <dsp:nvSpPr>
        <dsp:cNvPr id="0" name=""/>
        <dsp:cNvSpPr/>
      </dsp:nvSpPr>
      <dsp:spPr>
        <a:xfrm>
          <a:off x="11588" y="3156396"/>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33348" y="3178156"/>
        <a:ext cx="1442332" cy="699406"/>
      </dsp:txXfrm>
    </dsp:sp>
    <dsp:sp modelId="{529CAAC2-7E1E-4A79-B762-5FA512869EEA}">
      <dsp:nvSpPr>
        <dsp:cNvPr id="0" name=""/>
        <dsp:cNvSpPr/>
      </dsp:nvSpPr>
      <dsp:spPr>
        <a:xfrm>
          <a:off x="1497440" y="3512977"/>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9752" y="3513001"/>
        <a:ext cx="29717" cy="29717"/>
      </dsp:txXfrm>
    </dsp:sp>
    <dsp:sp modelId="{5AF8338F-2CEC-45D1-BBD3-DD90E95CFCFE}">
      <dsp:nvSpPr>
        <dsp:cNvPr id="0" name=""/>
        <dsp:cNvSpPr/>
      </dsp:nvSpPr>
      <dsp:spPr>
        <a:xfrm>
          <a:off x="2091780" y="3156396"/>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2113540" y="3178156"/>
        <a:ext cx="1442332" cy="699406"/>
      </dsp:txXfrm>
    </dsp:sp>
    <dsp:sp modelId="{6D6CC3B7-B4DA-41D5-B041-01CCF288CB77}">
      <dsp:nvSpPr>
        <dsp:cNvPr id="0" name=""/>
        <dsp:cNvSpPr/>
      </dsp:nvSpPr>
      <dsp:spPr>
        <a:xfrm>
          <a:off x="3577633" y="3512977"/>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9944" y="3513001"/>
        <a:ext cx="29717" cy="29717"/>
      </dsp:txXfrm>
    </dsp:sp>
    <dsp:sp modelId="{3DADC888-61FE-4574-9AB5-391FE88AA73D}">
      <dsp:nvSpPr>
        <dsp:cNvPr id="0" name=""/>
        <dsp:cNvSpPr/>
      </dsp:nvSpPr>
      <dsp:spPr>
        <a:xfrm>
          <a:off x="4171973" y="3156396"/>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Budget</a:t>
          </a:r>
        </a:p>
      </dsp:txBody>
      <dsp:txXfrm>
        <a:off x="4193733" y="3178156"/>
        <a:ext cx="1442332" cy="699406"/>
      </dsp:txXfrm>
    </dsp:sp>
    <dsp:sp modelId="{7CC61E70-FFDD-42B2-8DFB-702F20000D5F}">
      <dsp:nvSpPr>
        <dsp:cNvPr id="0" name=""/>
        <dsp:cNvSpPr/>
      </dsp:nvSpPr>
      <dsp:spPr>
        <a:xfrm>
          <a:off x="5657826" y="3512977"/>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0137" y="3513001"/>
        <a:ext cx="29717" cy="29717"/>
      </dsp:txXfrm>
    </dsp:sp>
    <dsp:sp modelId="{39B5C675-8CFF-490D-AD38-8242E35C34F4}">
      <dsp:nvSpPr>
        <dsp:cNvPr id="0" name=""/>
        <dsp:cNvSpPr/>
      </dsp:nvSpPr>
      <dsp:spPr>
        <a:xfrm>
          <a:off x="6252166" y="3156396"/>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6273926" y="3178156"/>
        <a:ext cx="1442332" cy="699406"/>
      </dsp:txXfrm>
    </dsp:sp>
    <dsp:sp modelId="{B621452B-F33B-4A54-9EE0-717AC5549D2C}">
      <dsp:nvSpPr>
        <dsp:cNvPr id="0" name=""/>
        <dsp:cNvSpPr/>
      </dsp:nvSpPr>
      <dsp:spPr>
        <a:xfrm>
          <a:off x="7738019" y="3512977"/>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20330" y="3513001"/>
        <a:ext cx="29717" cy="29717"/>
      </dsp:txXfrm>
    </dsp:sp>
    <dsp:sp modelId="{48A94C78-8D62-4CC6-9BB9-8E5182CB8D45}">
      <dsp:nvSpPr>
        <dsp:cNvPr id="0" name=""/>
        <dsp:cNvSpPr/>
      </dsp:nvSpPr>
      <dsp:spPr>
        <a:xfrm>
          <a:off x="8332359" y="3156396"/>
          <a:ext cx="1485852" cy="742926"/>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Review budget vs actuals</a:t>
          </a:r>
          <a:endParaRPr lang="en-US" sz="1800" kern="1200" dirty="0"/>
        </a:p>
      </dsp:txBody>
      <dsp:txXfrm>
        <a:off x="8354119" y="3178156"/>
        <a:ext cx="1442332" cy="69940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pPr/>
              <a:t>2/29/20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pPr/>
              <a:t>‹#›</a:t>
            </a:fld>
            <a:endParaRPr lang="en-US"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pPr/>
              <a:t>2/29/20</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pPr/>
              <a:t>‹#›</a:t>
            </a:fld>
            <a:endParaRPr lang="en-US"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38F857-7523-4DE1-83A4-505F07C037FF}"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38F857-7523-4DE1-83A4-505F07C037FF}" type="slidenum">
              <a:rPr lang="en-US" smtClean="0"/>
              <a:pPr/>
              <a:t>6</a:t>
            </a:fld>
            <a:endParaRPr lang="en-US" dirty="0"/>
          </a:p>
        </p:txBody>
      </p:sp>
    </p:spTree>
    <p:extLst>
      <p:ext uri="{BB962C8B-B14F-4D97-AF65-F5344CB8AC3E}">
        <p14:creationId xmlns:p14="http://schemas.microsoft.com/office/powerpoint/2010/main" val="2982478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Enter Client, Server and Password</a:t>
            </a:r>
          </a:p>
          <a:p>
            <a:r>
              <a:rPr lang="en-US" dirty="0"/>
              <a:t>Client is a numeric field and this number represents a whole</a:t>
            </a:r>
            <a:r>
              <a:rPr lang="en-US" baseline="0" dirty="0"/>
              <a:t> business entity.</a:t>
            </a:r>
          </a:p>
          <a:p>
            <a:r>
              <a:rPr lang="en-US" baseline="0" dirty="0"/>
              <a:t>Users are client specific which means that having a user identification in one client will only allow access to that particular client.</a:t>
            </a:r>
          </a:p>
          <a:p>
            <a:r>
              <a:rPr lang="en-US" baseline="0" dirty="0"/>
              <a:t>The system settings are stored in a file on your machine called the saplogin.ini file. This file is normally preconfigured centrally and then made available to all the users. Once you have been provided with the SAP Logon, you need a username and password to logon to the SAP system. The username and password is unique for each user and you do have the option to change your password using the New password button available on the screen.</a:t>
            </a:r>
          </a:p>
          <a:p>
            <a:endParaRPr lang="en-US" dirty="0"/>
          </a:p>
          <a:p>
            <a:endParaRPr lang="en-US" dirty="0"/>
          </a:p>
        </p:txBody>
      </p:sp>
      <p:sp>
        <p:nvSpPr>
          <p:cNvPr id="4" name="Slide Number Placeholder 3"/>
          <p:cNvSpPr>
            <a:spLocks noGrp="1"/>
          </p:cNvSpPr>
          <p:nvPr>
            <p:ph type="sldNum" sz="quarter" idx="10"/>
          </p:nvPr>
        </p:nvSpPr>
        <p:spPr/>
        <p:txBody>
          <a:bodyPr/>
          <a:lstStyle/>
          <a:p>
            <a:fld id="{5F349707-854C-4841-9E54-D3DAF9C1E8E8}" type="slidenum">
              <a:rPr lang="en-US" smtClean="0"/>
              <a:pPr/>
              <a:t>79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4143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520825" y="4898572"/>
            <a:ext cx="5945187" cy="1270453"/>
          </a:xfrm>
        </p:spPr>
        <p:txBody>
          <a:bodyPr>
            <a:noAutofit/>
          </a:bodyPr>
          <a:lstStyle>
            <a:lvl1pPr marL="0" indent="0" algn="l">
              <a:spcBef>
                <a:spcPts val="0"/>
              </a:spcBef>
              <a:buNone/>
              <a:defRPr sz="2800" cap="none" baseline="0">
                <a:solidFill>
                  <a:srgbClr val="0070C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cxnSp>
        <p:nvCxnSpPr>
          <p:cNvPr id="6" name="Straight Connector 5"/>
          <p:cNvCxnSpPr/>
          <p:nvPr/>
        </p:nvCxnSpPr>
        <p:spPr>
          <a:xfrm>
            <a:off x="1658936" y="4782971"/>
            <a:ext cx="5654676" cy="0"/>
          </a:xfrm>
          <a:prstGeom prst="line">
            <a:avLst/>
          </a:prstGeom>
          <a:ln w="12700">
            <a:solidFill>
              <a:srgbClr val="00206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9" cy="914400"/>
          </a:xfrm>
        </p:spPr>
        <p:txBody>
          <a:bodyPr/>
          <a:lstStyle/>
          <a:p>
            <a:r>
              <a:rPr lang="en-US"/>
              <a:t>Click to edit Master title style</a:t>
            </a:r>
            <a:endParaRPr/>
          </a:p>
        </p:txBody>
      </p:sp>
      <p:sp>
        <p:nvSpPr>
          <p:cNvPr id="3" name="Content Placeholder 2"/>
          <p:cNvSpPr>
            <a:spLocks noGrp="1"/>
          </p:cNvSpPr>
          <p:nvPr>
            <p:ph idx="1"/>
          </p:nvPr>
        </p:nvSpPr>
        <p:spPr>
          <a:xfrm>
            <a:off x="1522413" y="1676400"/>
            <a:ext cx="9829799" cy="4492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13" name="Straight Connector 12"/>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rgbClr val="0070C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9" name="Straight Connector 8"/>
          <p:cNvCxnSpPr/>
          <p:nvPr/>
        </p:nvCxnSpPr>
        <p:spPr>
          <a:xfrm>
            <a:off x="1658936" y="4782971"/>
            <a:ext cx="80168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914400"/>
          </a:xfrm>
        </p:spPr>
        <p:txBody>
          <a:bodyPr/>
          <a:lstStyle/>
          <a:p>
            <a:r>
              <a:rPr lang="en-US"/>
              <a:t>Click to edit Master title style</a:t>
            </a:r>
            <a:endParaRPr/>
          </a:p>
        </p:txBody>
      </p:sp>
      <p:sp>
        <p:nvSpPr>
          <p:cNvPr id="3" name="Content Placeholder 2"/>
          <p:cNvSpPr>
            <a:spLocks noGrp="1"/>
          </p:cNvSpPr>
          <p:nvPr>
            <p:ph sz="half" idx="1"/>
          </p:nvPr>
        </p:nvSpPr>
        <p:spPr>
          <a:xfrm>
            <a:off x="1488168" y="1752600"/>
            <a:ext cx="4800600" cy="4419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2" y="1752600"/>
            <a:ext cx="4800601" cy="4419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Footer Placeholder 5"/>
          <p:cNvSpPr>
            <a:spLocks noGrp="1"/>
          </p:cNvSpPr>
          <p:nvPr>
            <p:ph type="ftr" sz="quarter" idx="11"/>
          </p:nvPr>
        </p:nvSpPr>
        <p:spPr/>
        <p:txBody>
          <a:bodyPr/>
          <a:lstStyle/>
          <a:p>
            <a:r>
              <a:rPr lang="en-US" dirty="0"/>
              <a:t>University of Tampa</a:t>
            </a:r>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cxnSp>
        <p:nvCxnSpPr>
          <p:cNvPr id="9" name="Straight Connector 8"/>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9144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6002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590800"/>
            <a:ext cx="4800600" cy="35782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16002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1613" y="2590800"/>
            <a:ext cx="4800600" cy="35782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University of Tampa</a:t>
            </a:r>
          </a:p>
        </p:txBody>
      </p:sp>
      <p:sp>
        <p:nvSpPr>
          <p:cNvPr id="9" name="Slide Number Placeholder 8"/>
          <p:cNvSpPr>
            <a:spLocks noGrp="1"/>
          </p:cNvSpPr>
          <p:nvPr>
            <p:ph type="sldNum" sz="quarter" idx="12"/>
          </p:nvPr>
        </p:nvSpPr>
        <p:spPr/>
        <p:txBody>
          <a:bodyPr/>
          <a:lstStyle/>
          <a:p>
            <a:fld id="{2A013F82-EE5E-44EE-A61D-E31C6657F26F}" type="slidenum">
              <a:rPr/>
              <a:pPr/>
              <a:t>‹#›</a:t>
            </a:fld>
            <a:endParaRPr dirty="0"/>
          </a:p>
        </p:txBody>
      </p:sp>
      <p:cxnSp>
        <p:nvCxnSpPr>
          <p:cNvPr id="11" name="Straight Connector 10"/>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9" cy="838200"/>
          </a:xfrm>
        </p:spPr>
        <p:txBody>
          <a:bodyPr/>
          <a:lstStyle>
            <a:lvl1pPr>
              <a:defRPr/>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University of Tampa</a:t>
            </a:r>
          </a:p>
        </p:txBody>
      </p:sp>
      <p:sp>
        <p:nvSpPr>
          <p:cNvPr id="5" name="Slide Number Placeholder 4"/>
          <p:cNvSpPr>
            <a:spLocks noGrp="1"/>
          </p:cNvSpPr>
          <p:nvPr>
            <p:ph type="sldNum" sz="quarter" idx="12"/>
          </p:nvPr>
        </p:nvSpPr>
        <p:spPr/>
        <p:txBody>
          <a:bodyPr/>
          <a:lstStyle/>
          <a:p>
            <a:fld id="{2A013F82-EE5E-44EE-A61D-E31C6657F26F}" type="slidenum">
              <a:rPr/>
              <a:pPr/>
              <a:t>‹#›</a:t>
            </a:fld>
            <a:endParaRPr dirty="0"/>
          </a:p>
        </p:txBody>
      </p:sp>
      <p:cxnSp>
        <p:nvCxnSpPr>
          <p:cNvPr id="7" name="Straight Connector 6"/>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University of Tampa</a:t>
            </a:r>
          </a:p>
        </p:txBody>
      </p:sp>
      <p:sp>
        <p:nvSpPr>
          <p:cNvPr id="4" name="Slide Number Placeholder 3"/>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rgbClr val="0070C0"/>
                </a:solidFill>
              </a:defRPr>
            </a:lvl1pPr>
          </a:lstStyle>
          <a:p>
            <a:r>
              <a:rPr lang="en-US" dirty="0"/>
              <a:t>Click to edit Master title style</a:t>
            </a:r>
            <a:endParaRPr dirty="0"/>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University of Tampa</a:t>
            </a:r>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cxnSp>
        <p:nvCxnSpPr>
          <p:cNvPr id="8" name="Straight Connector 7"/>
          <p:cNvCxnSpPr/>
          <p:nvPr/>
        </p:nvCxnSpPr>
        <p:spPr>
          <a:xfrm>
            <a:off x="1658936" y="2743200"/>
            <a:ext cx="39020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4" y="0"/>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rgbClr val="0070C0"/>
                </a:solidFill>
              </a:defRPr>
            </a:lvl1pPr>
          </a:lstStyle>
          <a:p>
            <a:r>
              <a:rPr lang="en-US" dirty="0"/>
              <a:t>Click to edit Master title style</a:t>
            </a:r>
            <a:endParaRPr dirty="0"/>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0" name="Straight Connector 9"/>
          <p:cNvCxnSpPr/>
          <p:nvPr/>
        </p:nvCxnSpPr>
        <p:spPr>
          <a:xfrm>
            <a:off x="1658936" y="2743200"/>
            <a:ext cx="39020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7" name="Straight Connector 6"/>
          <p:cNvCxnSpPr/>
          <p:nvPr/>
        </p:nvCxnSpPr>
        <p:spPr>
          <a:xfrm>
            <a:off x="9371012" y="762000"/>
            <a:ext cx="0" cy="533400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000">
                <a:solidFill>
                  <a:schemeClr val="tx1"/>
                </a:solidFill>
              </a:defRPr>
            </a:lvl1pPr>
          </a:lstStyle>
          <a:p>
            <a:r>
              <a:rPr lang="en-US" dirty="0"/>
              <a:t>University of Tampa</a:t>
            </a:r>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a:pPr/>
              <a:t>‹#›</a:t>
            </a:fld>
            <a:endParaRPr dirty="0"/>
          </a:p>
        </p:txBody>
      </p:sp>
      <p:pic>
        <p:nvPicPr>
          <p:cNvPr id="1039" name="Picture 15"/>
          <p:cNvPicPr>
            <a:picLocks noChangeAspect="1" noChangeArrowheads="1"/>
          </p:cNvPicPr>
          <p:nvPr userDrawn="1"/>
        </p:nvPicPr>
        <p:blipFill>
          <a:blip r:embed="rId13" cstate="print"/>
          <a:srcRect/>
          <a:stretch>
            <a:fillRect/>
          </a:stretch>
        </p:blipFill>
        <p:spPr bwMode="auto">
          <a:xfrm>
            <a:off x="0" y="3657600"/>
            <a:ext cx="1371600" cy="3200400"/>
          </a:xfrm>
          <a:prstGeom prst="rect">
            <a:avLst/>
          </a:prstGeom>
          <a:noFill/>
          <a:ln w="9525">
            <a:noFill/>
            <a:miter lim="800000"/>
            <a:headEnd/>
            <a:tailEnd/>
          </a:ln>
        </p:spPr>
      </p:pic>
      <p:pic>
        <p:nvPicPr>
          <p:cNvPr id="1040" name="Picture 16"/>
          <p:cNvPicPr>
            <a:picLocks noChangeAspect="1" noChangeArrowheads="1"/>
          </p:cNvPicPr>
          <p:nvPr userDrawn="1"/>
        </p:nvPicPr>
        <p:blipFill>
          <a:blip r:embed="rId14" cstate="print"/>
          <a:srcRect/>
          <a:stretch>
            <a:fillRect/>
          </a:stretch>
        </p:blipFill>
        <p:spPr bwMode="auto">
          <a:xfrm>
            <a:off x="0" y="0"/>
            <a:ext cx="1370012" cy="3657600"/>
          </a:xfrm>
          <a:prstGeom prst="rect">
            <a:avLst/>
          </a:prstGeom>
          <a:noFill/>
          <a:ln w="9525">
            <a:noFill/>
            <a:miter lim="800000"/>
            <a:headEnd/>
            <a:tailEnd/>
          </a:ln>
        </p:spPr>
      </p:pic>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rgbClr val="0070C0"/>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video" Target="https://www.youtube.com/embed/NoTAHW0OBoQ" TargetMode="External"/><Relationship Id="rId5" Type="http://schemas.openxmlformats.org/officeDocument/2006/relationships/image" Target="../media/image6.png"/><Relationship Id="rId4" Type="http://schemas.openxmlformats.org/officeDocument/2006/relationships/hyperlink" Target="https://sapinsider.wispubs.com/Assets/Case-Studies/2016/December/IP-A-Next-Generation-Finance-Platform-at-Carter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diagramLayout" Target="../diagrams/layout3.xml"/><Relationship Id="rId7" Type="http://schemas.openxmlformats.org/officeDocument/2006/relationships/image" Target="../media/image21.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diagramLayout" Target="../diagrams/layout4.xml"/><Relationship Id="rId7" Type="http://schemas.openxmlformats.org/officeDocument/2006/relationships/image" Target="../media/image23.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diagramLayout" Target="../diagrams/layout6.xml"/><Relationship Id="rId7" Type="http://schemas.openxmlformats.org/officeDocument/2006/relationships/image" Target="../media/image25.pn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30.png"/><Relationship Id="rId4" Type="http://schemas.openxmlformats.org/officeDocument/2006/relationships/image" Target="../media/image13.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32.png"/><Relationship Id="rId4" Type="http://schemas.openxmlformats.org/officeDocument/2006/relationships/image" Target="../media/image9.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diagramLayout" Target="../diagrams/layout7.xml"/><Relationship Id="rId7" Type="http://schemas.openxmlformats.org/officeDocument/2006/relationships/image" Target="../media/image23.pn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Layout" Target="../diagrams/layout8.xml"/><Relationship Id="rId7" Type="http://schemas.openxmlformats.org/officeDocument/2006/relationships/image" Target="../media/image41.png"/><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slides/_rels/slide71.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digitalistmag.com/finance/2017/01/19/transforming-role-of-finance-at-iconic-retailer-carters-04853833" TargetMode="External"/><Relationship Id="rId2" Type="http://schemas.openxmlformats.org/officeDocument/2006/relationships/image" Target="../media/image62.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7.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7.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6021388" cy="3048000"/>
          </a:xfrm>
        </p:spPr>
        <p:txBody>
          <a:bodyPr>
            <a:normAutofit fontScale="90000"/>
          </a:bodyPr>
          <a:lstStyle/>
          <a:p>
            <a:r>
              <a:rPr lang="en-US" dirty="0"/>
              <a:t>Lecture 3</a:t>
            </a:r>
            <a:br>
              <a:rPr lang="en-US" dirty="0"/>
            </a:br>
            <a:r>
              <a:rPr lang="en-US" dirty="0"/>
              <a:t>Introduction to SAP Controlling (CO)</a:t>
            </a:r>
          </a:p>
        </p:txBody>
      </p:sp>
      <p:sp>
        <p:nvSpPr>
          <p:cNvPr id="3" name="Subtitle 2"/>
          <p:cNvSpPr>
            <a:spLocks noGrp="1"/>
          </p:cNvSpPr>
          <p:nvPr>
            <p:ph type="subTitle" idx="1"/>
          </p:nvPr>
        </p:nvSpPr>
        <p:spPr/>
        <p:txBody>
          <a:bodyPr/>
          <a:lstStyle/>
          <a:p>
            <a:r>
              <a:rPr lang="en-US" dirty="0"/>
              <a:t>FIN319 </a:t>
            </a:r>
          </a:p>
        </p:txBody>
      </p:sp>
      <p:pic>
        <p:nvPicPr>
          <p:cNvPr id="4" name="Picture 2" descr="Image result for introduction to sap"/>
          <p:cNvPicPr>
            <a:picLocks noChangeAspect="1" noChangeArrowheads="1"/>
          </p:cNvPicPr>
          <p:nvPr/>
        </p:nvPicPr>
        <p:blipFill>
          <a:blip r:embed="rId2" cstate="print"/>
          <a:srcRect/>
          <a:stretch>
            <a:fillRect/>
          </a:stretch>
        </p:blipFill>
        <p:spPr bwMode="auto">
          <a:xfrm>
            <a:off x="7769319" y="2590800"/>
            <a:ext cx="3735293" cy="1905000"/>
          </a:xfrm>
          <a:prstGeom prst="rect">
            <a:avLst/>
          </a:prstGeom>
          <a:noFill/>
        </p:spPr>
      </p:pic>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Learning Objectives</a:t>
            </a:r>
          </a:p>
        </p:txBody>
      </p:sp>
      <p:sp>
        <p:nvSpPr>
          <p:cNvPr id="4" name="Content Placeholder 13"/>
          <p:cNvSpPr txBox="1">
            <a:spLocks/>
          </p:cNvSpPr>
          <p:nvPr/>
        </p:nvSpPr>
        <p:spPr>
          <a:xfrm>
            <a:off x="1674813" y="1828800"/>
            <a:ext cx="9829799" cy="4492625"/>
          </a:xfrm>
          <a:prstGeom prst="rect">
            <a:avLst/>
          </a:prstGeom>
        </p:spPr>
        <p:txBody>
          <a:bodyPr vert="horz" lIns="91440" tIns="45720" rIns="91440" bIns="45720" rtlCol="0">
            <a:normAutofit/>
          </a:bodyPr>
          <a:lstStyle/>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noProof="0" dirty="0"/>
              <a:t>Understand the goal of SAP Controlling (CO)</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noProof="0" dirty="0"/>
              <a:t>Understand the purpose, master data and reporting of </a:t>
            </a:r>
            <a:r>
              <a:rPr lang="en-US" sz="2400" dirty="0"/>
              <a:t>CCA</a:t>
            </a:r>
            <a:endParaRPr lang="en-US" sz="2400" noProof="0" dirty="0"/>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PCA</a:t>
            </a:r>
          </a:p>
          <a:p>
            <a:pPr marL="223838" lvl="0"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Internal orders</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Product Costing</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Profitability Analysis</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integration of CO and FI</a:t>
            </a:r>
          </a:p>
          <a:p>
            <a:pPr marL="223838" lvl="0" indent="-223838">
              <a:lnSpc>
                <a:spcPct val="90000"/>
              </a:lnSpc>
              <a:spcBef>
                <a:spcPts val="1800"/>
              </a:spcBef>
              <a:buClr>
                <a:schemeClr val="tx1">
                  <a:lumMod val="50000"/>
                  <a:lumOff val="50000"/>
                </a:schemeClr>
              </a:buClr>
              <a:buSzPct val="80000"/>
              <a:buFont typeface="Arial" pitchFamily="34" charset="0"/>
              <a:buChar char="•"/>
              <a:defRPr/>
            </a:pPr>
            <a:endParaRPr lang="en-US" sz="2400" dirty="0"/>
          </a:p>
          <a:p>
            <a:pPr marL="223838" indent="-223838">
              <a:lnSpc>
                <a:spcPct val="90000"/>
              </a:lnSpc>
              <a:spcBef>
                <a:spcPts val="1800"/>
              </a:spcBef>
              <a:buClr>
                <a:schemeClr val="tx1">
                  <a:lumMod val="50000"/>
                  <a:lumOff val="50000"/>
                </a:schemeClr>
              </a:buClr>
              <a:buSzPct val="80000"/>
              <a:buFont typeface="Arial" pitchFamily="34" charset="0"/>
              <a:buChar char="•"/>
              <a:defRPr/>
            </a:pPr>
            <a:endParaRPr lang="en-US" sz="2400" dirty="0"/>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endParaRPr lang="en-US" sz="2400" noProof="0" dirty="0"/>
          </a:p>
          <a:p>
            <a:pPr marL="511175" marR="0" lvl="1" indent="-228600" algn="l" defTabSz="914400" rtl="0" eaLnBrk="1" fontAlgn="auto" latinLnBrk="0" hangingPunct="1">
              <a:lnSpc>
                <a:spcPct val="90000"/>
              </a:lnSpc>
              <a:spcBef>
                <a:spcPts val="1000"/>
              </a:spcBef>
              <a:spcAft>
                <a:spcPts val="0"/>
              </a:spcAft>
              <a:buClr>
                <a:schemeClr val="tx1">
                  <a:lumMod val="50000"/>
                  <a:lumOff val="50000"/>
                </a:schemeClr>
              </a:buClr>
              <a:buSzPct val="80000"/>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1760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B573D-C9D7-E845-9F17-28419E576931}"/>
              </a:ext>
            </a:extLst>
          </p:cNvPr>
          <p:cNvSpPr>
            <a:spLocks noGrp="1"/>
          </p:cNvSpPr>
          <p:nvPr>
            <p:ph type="title"/>
          </p:nvPr>
        </p:nvSpPr>
        <p:spPr/>
        <p:txBody>
          <a:bodyPr/>
          <a:lstStyle/>
          <a:p>
            <a:r>
              <a:rPr lang="en-US" dirty="0"/>
              <a:t>Introduction CO</a:t>
            </a:r>
          </a:p>
        </p:txBody>
      </p:sp>
      <p:sp>
        <p:nvSpPr>
          <p:cNvPr id="3" name="Content Placeholder 2">
            <a:extLst>
              <a:ext uri="{FF2B5EF4-FFF2-40B4-BE49-F238E27FC236}">
                <a16:creationId xmlns:a16="http://schemas.microsoft.com/office/drawing/2014/main" id="{5FC5CA2C-5396-2540-BEC4-F3A6E8029F9A}"/>
              </a:ext>
            </a:extLst>
          </p:cNvPr>
          <p:cNvSpPr>
            <a:spLocks noGrp="1"/>
          </p:cNvSpPr>
          <p:nvPr>
            <p:ph type="body" idx="1"/>
          </p:nvPr>
        </p:nvSpPr>
        <p:spPr/>
        <p:txBody>
          <a:bodyPr/>
          <a:lstStyle/>
          <a:p>
            <a:r>
              <a:rPr lang="en-US" dirty="0"/>
              <a:t>SAP Controlling (CO)</a:t>
            </a:r>
          </a:p>
        </p:txBody>
      </p:sp>
    </p:spTree>
    <p:extLst>
      <p:ext uri="{BB962C8B-B14F-4D97-AF65-F5344CB8AC3E}">
        <p14:creationId xmlns:p14="http://schemas.microsoft.com/office/powerpoint/2010/main" val="51196615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SAP Controlling (CO) </a:t>
            </a:r>
            <a:br>
              <a:rPr lang="en-US" sz="3200" dirty="0"/>
            </a:br>
            <a:r>
              <a:rPr lang="en-US" sz="3200" dirty="0"/>
              <a:t>Goal</a:t>
            </a:r>
          </a:p>
        </p:txBody>
      </p:sp>
      <p:sp>
        <p:nvSpPr>
          <p:cNvPr id="3" name="Content Placeholder 2"/>
          <p:cNvSpPr>
            <a:spLocks noGrp="1"/>
          </p:cNvSpPr>
          <p:nvPr>
            <p:ph idx="1"/>
          </p:nvPr>
        </p:nvSpPr>
        <p:spPr/>
        <p:txBody>
          <a:bodyPr>
            <a:normAutofit/>
          </a:bodyPr>
          <a:lstStyle/>
          <a:p>
            <a:r>
              <a:rPr lang="en-US" dirty="0"/>
              <a:t>SAP Controlling is to provide organizations with a method of slicing and dicing data to view costs from an </a:t>
            </a:r>
            <a:r>
              <a:rPr lang="en-US" b="1" dirty="0">
                <a:solidFill>
                  <a:srgbClr val="0070C0"/>
                </a:solidFill>
              </a:rPr>
              <a:t>internal management perspective </a:t>
            </a:r>
            <a:r>
              <a:rPr lang="en-US" dirty="0"/>
              <a:t>and provide a </a:t>
            </a:r>
            <a:r>
              <a:rPr lang="en-US" b="1" dirty="0">
                <a:solidFill>
                  <a:srgbClr val="0070C0"/>
                </a:solidFill>
              </a:rPr>
              <a:t>view of profitability </a:t>
            </a:r>
            <a:r>
              <a:rPr lang="en-US" dirty="0"/>
              <a:t>beyond that of basic financial reporting. </a:t>
            </a:r>
          </a:p>
          <a:p>
            <a:pPr lvl="1"/>
            <a:r>
              <a:rPr lang="en-US" dirty="0"/>
              <a:t>Controlling allows an organization to plan and track overhead costs within the company's specific organizational structure.</a:t>
            </a:r>
          </a:p>
          <a:p>
            <a:r>
              <a:rPr lang="en-US" dirty="0"/>
              <a:t>Standard reports include:</a:t>
            </a:r>
          </a:p>
          <a:p>
            <a:pPr lvl="1"/>
            <a:r>
              <a:rPr lang="en-US" dirty="0"/>
              <a:t>Cost center performance</a:t>
            </a:r>
          </a:p>
          <a:p>
            <a:pPr lvl="1"/>
            <a:r>
              <a:rPr lang="en-US" dirty="0"/>
              <a:t>Profit center performance</a:t>
            </a:r>
          </a:p>
          <a:p>
            <a:pPr lvl="1"/>
            <a:r>
              <a:rPr lang="en-US" dirty="0"/>
              <a:t>Financial planning (Budget)</a:t>
            </a:r>
          </a:p>
        </p:txBody>
      </p:sp>
      <p:sp>
        <p:nvSpPr>
          <p:cNvPr id="4" name="Flowchart: Process 3"/>
          <p:cNvSpPr/>
          <p:nvPr/>
        </p:nvSpPr>
        <p:spPr>
          <a:xfrm>
            <a:off x="10818812" y="457200"/>
            <a:ext cx="914400" cy="304800"/>
          </a:xfrm>
          <a:prstGeom prst="flowChartProcess">
            <a:avLst/>
          </a:prstGeom>
          <a:solidFill>
            <a:srgbClr val="6E90FE"/>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Goal</a:t>
            </a:r>
          </a:p>
        </p:txBody>
      </p:sp>
      <p:grpSp>
        <p:nvGrpSpPr>
          <p:cNvPr id="6" name="Group 5">
            <a:extLst>
              <a:ext uri="{FF2B5EF4-FFF2-40B4-BE49-F238E27FC236}">
                <a16:creationId xmlns:a16="http://schemas.microsoft.com/office/drawing/2014/main" id="{D036C9A0-28BA-488A-BA9B-80BA8625D16D}"/>
              </a:ext>
            </a:extLst>
          </p:cNvPr>
          <p:cNvGrpSpPr/>
          <p:nvPr/>
        </p:nvGrpSpPr>
        <p:grpSpPr>
          <a:xfrm>
            <a:off x="7999412" y="3592287"/>
            <a:ext cx="2514600" cy="2884713"/>
            <a:chOff x="7085012" y="3427445"/>
            <a:chExt cx="2514600" cy="2884713"/>
          </a:xfrm>
        </p:grpSpPr>
        <p:sp>
          <p:nvSpPr>
            <p:cNvPr id="7" name="Freeform: Shape 6">
              <a:extLst>
                <a:ext uri="{FF2B5EF4-FFF2-40B4-BE49-F238E27FC236}">
                  <a16:creationId xmlns:a16="http://schemas.microsoft.com/office/drawing/2014/main" id="{DD8FD25B-AA11-49F5-A6FA-3070AEC6AFAB}"/>
                </a:ext>
              </a:extLst>
            </p:cNvPr>
            <p:cNvSpPr/>
            <p:nvPr/>
          </p:nvSpPr>
          <p:spPr>
            <a:xfrm>
              <a:off x="7085012" y="3429000"/>
              <a:ext cx="2514600" cy="2883158"/>
            </a:xfrm>
            <a:custGeom>
              <a:avLst/>
              <a:gdLst>
                <a:gd name="connsiteX0" fmla="*/ 365760 w 2514600"/>
                <a:gd name="connsiteY0" fmla="*/ 0 h 2527400"/>
                <a:gd name="connsiteX1" fmla="*/ 2514600 w 2514600"/>
                <a:gd name="connsiteY1" fmla="*/ 0 h 2527400"/>
                <a:gd name="connsiteX2" fmla="*/ 2514600 w 2514600"/>
                <a:gd name="connsiteY2" fmla="*/ 2527400 h 2527400"/>
                <a:gd name="connsiteX3" fmla="*/ 0 w 2514600"/>
                <a:gd name="connsiteY3" fmla="*/ 2527400 h 2527400"/>
                <a:gd name="connsiteX4" fmla="*/ 0 w 2514600"/>
                <a:gd name="connsiteY4" fmla="*/ 365760 h 2527400"/>
                <a:gd name="connsiteX5" fmla="*/ 365760 w 2514600"/>
                <a:gd name="connsiteY5" fmla="*/ 0 h 252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4600" h="2527400">
                  <a:moveTo>
                    <a:pt x="365760" y="0"/>
                  </a:moveTo>
                  <a:lnTo>
                    <a:pt x="2514600" y="0"/>
                  </a:lnTo>
                  <a:lnTo>
                    <a:pt x="2514600" y="2527400"/>
                  </a:lnTo>
                  <a:lnTo>
                    <a:pt x="0" y="2527400"/>
                  </a:lnTo>
                  <a:lnTo>
                    <a:pt x="0" y="365760"/>
                  </a:lnTo>
                  <a:lnTo>
                    <a:pt x="365760" y="0"/>
                  </a:lnTo>
                  <a:close/>
                </a:path>
              </a:pathLst>
            </a:custGeom>
            <a:solidFill>
              <a:srgbClr val="0020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bg1"/>
                  </a:solidFill>
                </a:rPr>
                <a:t>Internal</a:t>
              </a:r>
            </a:p>
            <a:p>
              <a:pPr algn="ctr"/>
              <a:endParaRPr lang="en-US" dirty="0">
                <a:solidFill>
                  <a:schemeClr val="bg1"/>
                </a:solidFill>
              </a:endParaRPr>
            </a:p>
            <a:p>
              <a:pPr marL="285750" indent="-285750">
                <a:buFont typeface="Arial" panose="020B0604020202020204" pitchFamily="34" charset="0"/>
                <a:buChar char="•"/>
              </a:pPr>
              <a:r>
                <a:rPr lang="en-US" dirty="0">
                  <a:solidFill>
                    <a:schemeClr val="bg1"/>
                  </a:solidFill>
                </a:rPr>
                <a:t>Executives</a:t>
              </a:r>
            </a:p>
            <a:p>
              <a:pPr marL="285750" indent="-285750">
                <a:buFont typeface="Arial" panose="020B0604020202020204" pitchFamily="34" charset="0"/>
                <a:buChar char="•"/>
              </a:pPr>
              <a:r>
                <a:rPr lang="en-US" dirty="0">
                  <a:solidFill>
                    <a:schemeClr val="bg1"/>
                  </a:solidFill>
                </a:rPr>
                <a:t>Senior Management</a:t>
              </a:r>
            </a:p>
            <a:p>
              <a:pPr marL="285750" indent="-285750">
                <a:buFont typeface="Arial" panose="020B0604020202020204" pitchFamily="34" charset="0"/>
                <a:buChar char="•"/>
              </a:pPr>
              <a:r>
                <a:rPr lang="en-US" dirty="0">
                  <a:solidFill>
                    <a:schemeClr val="bg1"/>
                  </a:solidFill>
                </a:rPr>
                <a:t>Admin staff</a:t>
              </a:r>
            </a:p>
            <a:p>
              <a:pPr marL="285750" indent="-285750">
                <a:buFont typeface="Arial" panose="020B0604020202020204" pitchFamily="34" charset="0"/>
                <a:buChar char="•"/>
              </a:pPr>
              <a:r>
                <a:rPr lang="en-US" dirty="0">
                  <a:solidFill>
                    <a:schemeClr val="bg1"/>
                  </a:solidFill>
                </a:rPr>
                <a:t>Employees</a:t>
              </a:r>
            </a:p>
          </p:txBody>
        </p:sp>
        <p:sp>
          <p:nvSpPr>
            <p:cNvPr id="8" name="Right Triangle 7">
              <a:extLst>
                <a:ext uri="{FF2B5EF4-FFF2-40B4-BE49-F238E27FC236}">
                  <a16:creationId xmlns:a16="http://schemas.microsoft.com/office/drawing/2014/main" id="{3137F2FF-5BE9-4C68-A719-4E0016833D42}"/>
                </a:ext>
              </a:extLst>
            </p:cNvPr>
            <p:cNvSpPr/>
            <p:nvPr/>
          </p:nvSpPr>
          <p:spPr>
            <a:xfrm flipH="1">
              <a:off x="7085012" y="3427445"/>
              <a:ext cx="365760" cy="411480"/>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9F1638-D7B9-4B2B-B303-B607949E535C}"/>
              </a:ext>
            </a:extLst>
          </p:cNvPr>
          <p:cNvSpPr>
            <a:spLocks noGrp="1"/>
          </p:cNvSpPr>
          <p:nvPr>
            <p:ph type="title"/>
          </p:nvPr>
        </p:nvSpPr>
        <p:spPr/>
        <p:txBody>
          <a:bodyPr>
            <a:normAutofit fontScale="90000"/>
          </a:bodyPr>
          <a:lstStyle/>
          <a:p>
            <a:r>
              <a:rPr lang="en-US" dirty="0"/>
              <a:t>SAP Controlling (CO)</a:t>
            </a:r>
            <a:br>
              <a:rPr lang="en-US" dirty="0"/>
            </a:br>
            <a:r>
              <a:rPr lang="en-US" dirty="0"/>
              <a:t>Overview</a:t>
            </a:r>
          </a:p>
        </p:txBody>
      </p:sp>
      <p:pic>
        <p:nvPicPr>
          <p:cNvPr id="2" name="Picture 2">
            <a:extLst>
              <a:ext uri="{FF2B5EF4-FFF2-40B4-BE49-F238E27FC236}">
                <a16:creationId xmlns:a16="http://schemas.microsoft.com/office/drawing/2014/main" id="{1975F16C-F2B8-744F-93F7-4A2C7EA0E03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22413" y="1878279"/>
            <a:ext cx="5195131" cy="3823616"/>
          </a:xfrm>
          <a:prstGeom prst="rect">
            <a:avLst/>
          </a:prstGeom>
        </p:spPr>
      </p:pic>
      <p:sp>
        <p:nvSpPr>
          <p:cNvPr id="9" name="Content Placeholder 8">
            <a:extLst>
              <a:ext uri="{FF2B5EF4-FFF2-40B4-BE49-F238E27FC236}">
                <a16:creationId xmlns:a16="http://schemas.microsoft.com/office/drawing/2014/main" id="{5FD19C97-AF66-432E-ACF6-3128E2076A37}"/>
              </a:ext>
            </a:extLst>
          </p:cNvPr>
          <p:cNvSpPr>
            <a:spLocks noGrp="1"/>
          </p:cNvSpPr>
          <p:nvPr>
            <p:ph sz="half" idx="2"/>
          </p:nvPr>
        </p:nvSpPr>
        <p:spPr/>
        <p:txBody>
          <a:bodyPr/>
          <a:lstStyle/>
          <a:p>
            <a:r>
              <a:rPr lang="en-US" dirty="0"/>
              <a:t>SAP Controlling (CO) help to answer the main questions that are relevant to the management team</a:t>
            </a:r>
          </a:p>
          <a:p>
            <a:pPr lvl="1"/>
            <a:r>
              <a:rPr lang="en-US" dirty="0">
                <a:solidFill>
                  <a:srgbClr val="0070C0"/>
                </a:solidFill>
              </a:rPr>
              <a:t>How profitable is a product?</a:t>
            </a:r>
          </a:p>
          <a:p>
            <a:pPr lvl="1"/>
            <a:r>
              <a:rPr lang="en-US" dirty="0">
                <a:solidFill>
                  <a:srgbClr val="0070C0"/>
                </a:solidFill>
              </a:rPr>
              <a:t>Which business unit is generating?</a:t>
            </a:r>
          </a:p>
          <a:p>
            <a:pPr lvl="1"/>
            <a:r>
              <a:rPr lang="en-US" dirty="0">
                <a:solidFill>
                  <a:srgbClr val="0070C0"/>
                </a:solidFill>
              </a:rPr>
              <a:t>Where is cost allocated?</a:t>
            </a:r>
          </a:p>
          <a:p>
            <a:pPr lvl="1"/>
            <a:r>
              <a:rPr lang="en-US" dirty="0">
                <a:solidFill>
                  <a:srgbClr val="0070C0"/>
                </a:solidFill>
              </a:rPr>
              <a:t>What is the cost per product?</a:t>
            </a:r>
          </a:p>
        </p:txBody>
      </p:sp>
    </p:spTree>
    <p:extLst>
      <p:ext uri="{BB962C8B-B14F-4D97-AF65-F5344CB8AC3E}">
        <p14:creationId xmlns:p14="http://schemas.microsoft.com/office/powerpoint/2010/main" val="351633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SAP Controlling (CO)</a:t>
            </a:r>
            <a:br>
              <a:rPr lang="en-US" sz="3200" dirty="0"/>
            </a:br>
            <a:r>
              <a:rPr lang="en-US" sz="3200" dirty="0"/>
              <a:t>Business process: Record to Report</a:t>
            </a:r>
          </a:p>
        </p:txBody>
      </p:sp>
      <p:sp>
        <p:nvSpPr>
          <p:cNvPr id="6" name="Content Placeholder 5">
            <a:extLst>
              <a:ext uri="{FF2B5EF4-FFF2-40B4-BE49-F238E27FC236}">
                <a16:creationId xmlns:a16="http://schemas.microsoft.com/office/drawing/2014/main" id="{F4D1797A-DA31-AA49-B4B7-929201775926}"/>
              </a:ext>
            </a:extLst>
          </p:cNvPr>
          <p:cNvSpPr>
            <a:spLocks noGrp="1"/>
          </p:cNvSpPr>
          <p:nvPr>
            <p:ph sz="quarter" idx="4"/>
          </p:nvPr>
        </p:nvSpPr>
        <p:spPr>
          <a:xfrm>
            <a:off x="1827212" y="1752600"/>
            <a:ext cx="9067801" cy="685801"/>
          </a:xfrm>
        </p:spPr>
        <p:txBody>
          <a:bodyPr>
            <a:normAutofit lnSpcReduction="10000"/>
          </a:bodyPr>
          <a:lstStyle/>
          <a:p>
            <a:pPr marL="0" indent="0">
              <a:buNone/>
            </a:pPr>
            <a:r>
              <a:rPr lang="en-US" dirty="0"/>
              <a:t>Covers the process from the recording of a transaction to the analysis.</a:t>
            </a:r>
          </a:p>
        </p:txBody>
      </p:sp>
      <p:graphicFrame>
        <p:nvGraphicFramePr>
          <p:cNvPr id="8" name="Content Placeholder 9">
            <a:extLst>
              <a:ext uri="{FF2B5EF4-FFF2-40B4-BE49-F238E27FC236}">
                <a16:creationId xmlns:a16="http://schemas.microsoft.com/office/drawing/2014/main" id="{C7B046F9-6801-479D-AD33-9EF4B1ACEA02}"/>
              </a:ext>
            </a:extLst>
          </p:cNvPr>
          <p:cNvGraphicFramePr>
            <a:graphicFrameLocks noGrp="1"/>
          </p:cNvGraphicFramePr>
          <p:nvPr>
            <p:ph sz="half" idx="2"/>
          </p:nvPr>
        </p:nvGraphicFramePr>
        <p:xfrm>
          <a:off x="1842730" y="2514600"/>
          <a:ext cx="9372599" cy="251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5">
            <a:extLst>
              <a:ext uri="{FF2B5EF4-FFF2-40B4-BE49-F238E27FC236}">
                <a16:creationId xmlns:a16="http://schemas.microsoft.com/office/drawing/2014/main" id="{F80FED23-75D9-460D-A877-112DC636B8E7}"/>
              </a:ext>
            </a:extLst>
          </p:cNvPr>
          <p:cNvSpPr txBox="1">
            <a:spLocks/>
          </p:cNvSpPr>
          <p:nvPr/>
        </p:nvSpPr>
        <p:spPr>
          <a:xfrm>
            <a:off x="1903411" y="5334000"/>
            <a:ext cx="9067801" cy="911224"/>
          </a:xfrm>
          <a:prstGeom prst="rect">
            <a:avLst/>
          </a:prstGeom>
        </p:spPr>
        <p:txBody>
          <a:bodyPr vert="horz" lIns="91440" tIns="45720" rIns="91440" bIns="45720" rtlCol="0">
            <a:normAutofit lnSpcReduction="10000"/>
          </a:bodyPr>
          <a:lst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a:lstStyle>
          <a:p>
            <a:pPr marL="0" indent="0">
              <a:buNone/>
            </a:pPr>
            <a:r>
              <a:rPr lang="en-US" sz="2000" dirty="0"/>
              <a:t>It involves the collecting, processing, and delivering information that is relevant, accurate and timely. It provides the feedback needed in the organization to understand what is its the financial performing.</a:t>
            </a:r>
          </a:p>
        </p:txBody>
      </p:sp>
    </p:spTree>
    <p:extLst>
      <p:ext uri="{BB962C8B-B14F-4D97-AF65-F5344CB8AC3E}">
        <p14:creationId xmlns:p14="http://schemas.microsoft.com/office/powerpoint/2010/main" val="350828671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SAP Controlling (CO)</a:t>
            </a:r>
            <a:br>
              <a:rPr lang="en-US" dirty="0"/>
            </a:br>
            <a:r>
              <a:rPr lang="en-US" dirty="0"/>
              <a:t>S/4 Finance: Costing Management and PA</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lstStyle/>
          <a:p>
            <a:r>
              <a:rPr lang="en-US" dirty="0"/>
              <a:t>Use for the recording of the financial needs of the organization and the </a:t>
            </a:r>
            <a:r>
              <a:rPr lang="en-US" b="1" dirty="0"/>
              <a:t>focus of this lecture</a:t>
            </a:r>
          </a:p>
          <a:p>
            <a:r>
              <a:rPr lang="en-US" dirty="0"/>
              <a:t>Benefits</a:t>
            </a:r>
          </a:p>
          <a:p>
            <a:pPr lvl="1"/>
            <a:r>
              <a:rPr lang="en-US" dirty="0"/>
              <a:t>Have a clear idea of your cost drivers</a:t>
            </a:r>
          </a:p>
          <a:p>
            <a:pPr lvl="2"/>
            <a:r>
              <a:rPr lang="en-US" dirty="0"/>
              <a:t>Expenses</a:t>
            </a:r>
          </a:p>
          <a:p>
            <a:pPr lvl="1"/>
            <a:r>
              <a:rPr lang="en-US" dirty="0"/>
              <a:t>Identify profitable customers, channels, and products</a:t>
            </a:r>
          </a:p>
          <a:p>
            <a:pPr lvl="2"/>
            <a:r>
              <a:rPr lang="en-US" dirty="0"/>
              <a:t>Revenue and cost</a:t>
            </a:r>
          </a:p>
          <a:p>
            <a:pPr lvl="1"/>
            <a:r>
              <a:rPr lang="en-US" dirty="0"/>
              <a:t>Run what-if profitability models</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098274"/>
            <a:chOff x="1932609" y="2311926"/>
            <a:chExt cx="4542803" cy="3098274"/>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3" y="2311926"/>
              <a:ext cx="3962399" cy="3098274"/>
              <a:chOff x="2360612" y="2311926"/>
              <a:chExt cx="3962399" cy="3098274"/>
            </a:xfrm>
          </p:grpSpPr>
          <p:sp>
            <p:nvSpPr>
              <p:cNvPr id="10" name="Rectangle 9">
                <a:extLst>
                  <a:ext uri="{FF2B5EF4-FFF2-40B4-BE49-F238E27FC236}">
                    <a16:creationId xmlns:a16="http://schemas.microsoft.com/office/drawing/2014/main" id="{7E71E12A-F5EF-416F-8E6F-E25C5F98824A}"/>
                  </a:ext>
                </a:extLst>
              </p:cNvPr>
              <p:cNvSpPr/>
              <p:nvPr/>
            </p:nvSpPr>
            <p:spPr>
              <a:xfrm>
                <a:off x="2360612" y="3581400"/>
                <a:ext cx="3962399"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581400"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Financial Planning &amp; Analysis</a:t>
                </a:r>
              </a:p>
              <a:p>
                <a:pPr marL="285750" indent="-285750">
                  <a:buFont typeface="Arial" panose="020B0604020202020204" pitchFamily="34" charset="0"/>
                  <a:buChar char="•"/>
                </a:pPr>
                <a:r>
                  <a:rPr lang="en-US" sz="1400" dirty="0">
                    <a:solidFill>
                      <a:schemeClr val="bg1"/>
                    </a:solidFill>
                  </a:rPr>
                  <a:t>Accounting and Financial Close</a:t>
                </a:r>
              </a:p>
              <a:p>
                <a:pPr marL="285750" indent="-285750">
                  <a:buFont typeface="Arial" panose="020B0604020202020204" pitchFamily="34" charset="0"/>
                  <a:buChar char="•"/>
                </a:pPr>
                <a:r>
                  <a:rPr lang="en-US" sz="1400" dirty="0">
                    <a:solidFill>
                      <a:schemeClr val="bg1"/>
                    </a:solidFill>
                  </a:rPr>
                  <a:t>Treasury </a:t>
                </a:r>
                <a:r>
                  <a:rPr lang="en-US" sz="1400" dirty="0" err="1">
                    <a:solidFill>
                      <a:schemeClr val="bg1"/>
                    </a:solidFill>
                  </a:rPr>
                  <a:t>Mgnt</a:t>
                </a: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Invoice </a:t>
                </a:r>
                <a:r>
                  <a:rPr lang="en-US" sz="1400" dirty="0" err="1">
                    <a:solidFill>
                      <a:schemeClr val="bg1"/>
                    </a:solidFill>
                  </a:rPr>
                  <a:t>Mgnt</a:t>
                </a:r>
                <a:r>
                  <a:rPr lang="en-US" sz="1400" dirty="0">
                    <a:solidFill>
                      <a:schemeClr val="bg1"/>
                    </a:solidFill>
                  </a:rPr>
                  <a:t> &amp; AP</a:t>
                </a:r>
              </a:p>
              <a:p>
                <a:pPr marL="285750" indent="-285750">
                  <a:buFont typeface="Arial" panose="020B0604020202020204" pitchFamily="34" charset="0"/>
                  <a:buChar char="•"/>
                </a:pPr>
                <a:r>
                  <a:rPr lang="en-US" sz="1400" dirty="0">
                    <a:solidFill>
                      <a:schemeClr val="bg1"/>
                    </a:solidFill>
                  </a:rPr>
                  <a:t>Accounting &amp; Closing Operations</a:t>
                </a:r>
              </a:p>
              <a:p>
                <a:pPr marL="285750" indent="-285750">
                  <a:buFont typeface="Arial" panose="020B0604020202020204" pitchFamily="34" charset="0"/>
                  <a:buChar char="•"/>
                </a:pPr>
                <a:r>
                  <a:rPr lang="en-US" sz="1400" dirty="0">
                    <a:solidFill>
                      <a:schemeClr val="bg1"/>
                    </a:solidFill>
                  </a:rPr>
                  <a:t>Accounting</a:t>
                </a:r>
              </a:p>
              <a:p>
                <a:pPr marL="285750" indent="-285750">
                  <a:buFont typeface="Arial" panose="020B0604020202020204" pitchFamily="34" charset="0"/>
                  <a:buChar char="•"/>
                </a:pPr>
                <a:r>
                  <a:rPr lang="en-US" sz="1400" b="1" dirty="0">
                    <a:solidFill>
                      <a:schemeClr val="tx2"/>
                    </a:solidFill>
                  </a:rPr>
                  <a:t>Cost </a:t>
                </a:r>
                <a:r>
                  <a:rPr lang="en-US" sz="1400" b="1" dirty="0" err="1">
                    <a:solidFill>
                      <a:schemeClr val="tx2"/>
                    </a:solidFill>
                  </a:rPr>
                  <a:t>Mgnt</a:t>
                </a:r>
                <a:r>
                  <a:rPr lang="en-US" sz="1400" b="1" dirty="0">
                    <a:solidFill>
                      <a:schemeClr val="tx2"/>
                    </a:solidFill>
                  </a:rPr>
                  <a:t> &amp; PA</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408744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37A-4342-4560-8BE9-E1324DB2C5B8}"/>
              </a:ext>
            </a:extLst>
          </p:cNvPr>
          <p:cNvSpPr>
            <a:spLocks noGrp="1"/>
          </p:cNvSpPr>
          <p:nvPr>
            <p:ph type="title"/>
          </p:nvPr>
        </p:nvSpPr>
        <p:spPr/>
        <p:txBody>
          <a:bodyPr>
            <a:normAutofit fontScale="90000"/>
          </a:bodyPr>
          <a:lstStyle/>
          <a:p>
            <a:r>
              <a:rPr lang="en-US" dirty="0"/>
              <a:t>SAP Controlling (CO)</a:t>
            </a:r>
            <a:br>
              <a:rPr lang="en-US" dirty="0"/>
            </a:br>
            <a:r>
              <a:rPr lang="en-US" dirty="0"/>
              <a:t>The case of Carter’s </a:t>
            </a:r>
          </a:p>
        </p:txBody>
      </p:sp>
      <p:sp>
        <p:nvSpPr>
          <p:cNvPr id="13" name="Content Placeholder 12">
            <a:extLst>
              <a:ext uri="{FF2B5EF4-FFF2-40B4-BE49-F238E27FC236}">
                <a16:creationId xmlns:a16="http://schemas.microsoft.com/office/drawing/2014/main" id="{9B9D1EC2-A7AA-4B03-9916-242EF182B082}"/>
              </a:ext>
            </a:extLst>
          </p:cNvPr>
          <p:cNvSpPr>
            <a:spLocks noGrp="1"/>
          </p:cNvSpPr>
          <p:nvPr>
            <p:ph sz="half" idx="1"/>
          </p:nvPr>
        </p:nvSpPr>
        <p:spPr/>
        <p:txBody>
          <a:bodyPr vert="horz" lIns="91440" tIns="45720" rIns="91440" bIns="45720" rtlCol="0" anchor="t">
            <a:normAutofit/>
          </a:bodyPr>
          <a:lstStyle/>
          <a:p>
            <a:pPr marL="0" indent="0">
              <a:buNone/>
            </a:pPr>
            <a:r>
              <a:rPr lang="en-US" sz="2000" dirty="0"/>
              <a:t>How Carter’s used S/4 HANA Finance to:</a:t>
            </a:r>
          </a:p>
          <a:p>
            <a:r>
              <a:rPr lang="en-US" sz="2000" dirty="0"/>
              <a:t>Consolidate its financial system’s landscape from 20 to 1</a:t>
            </a:r>
          </a:p>
          <a:p>
            <a:r>
              <a:rPr lang="en-US" sz="2000" dirty="0"/>
              <a:t>Standardize their financial business processes</a:t>
            </a:r>
          </a:p>
          <a:p>
            <a:r>
              <a:rPr lang="en-US" sz="2000" dirty="0"/>
              <a:t>Improve efficiency</a:t>
            </a:r>
          </a:p>
          <a:p>
            <a:r>
              <a:rPr lang="en-US" sz="2000" dirty="0"/>
              <a:t>Gain visibility into its financial operations</a:t>
            </a:r>
          </a:p>
          <a:p>
            <a:r>
              <a:rPr lang="en-US" sz="2000" dirty="0"/>
              <a:t>Expand its business process beyond SAP S/4 HANA into SAP Ariba</a:t>
            </a:r>
          </a:p>
        </p:txBody>
      </p:sp>
      <p:pic>
        <p:nvPicPr>
          <p:cNvPr id="6" name="Online Media 5" title="Carter's at SAPPHIRE 2016: Implementing SAP S/4HANA Finance">
            <a:hlinkClick r:id="" action="ppaction://media"/>
            <a:extLst>
              <a:ext uri="{FF2B5EF4-FFF2-40B4-BE49-F238E27FC236}">
                <a16:creationId xmlns:a16="http://schemas.microsoft.com/office/drawing/2014/main" id="{B1BF84D8-27FD-44FB-A696-0D6FD89B1935}"/>
              </a:ext>
            </a:extLst>
          </p:cNvPr>
          <p:cNvPicPr>
            <a:picLocks noGrp="1" noRot="1" noChangeAspect="1"/>
          </p:cNvPicPr>
          <p:nvPr>
            <p:ph sz="half" idx="2"/>
            <a:videoFile r:link="rId1"/>
          </p:nvPr>
        </p:nvPicPr>
        <p:blipFill>
          <a:blip r:embed="rId3"/>
          <a:stretch>
            <a:fillRect/>
          </a:stretch>
        </p:blipFill>
        <p:spPr>
          <a:xfrm>
            <a:off x="6399281" y="1915716"/>
            <a:ext cx="5380565" cy="3189684"/>
          </a:xfrm>
          <a:prstGeom prst="rect">
            <a:avLst/>
          </a:prstGeom>
        </p:spPr>
      </p:pic>
      <p:sp>
        <p:nvSpPr>
          <p:cNvPr id="3" name="Rectangle 2">
            <a:hlinkClick r:id="rId4"/>
            <a:extLst>
              <a:ext uri="{FF2B5EF4-FFF2-40B4-BE49-F238E27FC236}">
                <a16:creationId xmlns:a16="http://schemas.microsoft.com/office/drawing/2014/main" id="{78220748-BBB0-4DAB-87A7-D0CE99923473}"/>
              </a:ext>
            </a:extLst>
          </p:cNvPr>
          <p:cNvSpPr/>
          <p:nvPr/>
        </p:nvSpPr>
        <p:spPr>
          <a:xfrm>
            <a:off x="1889050" y="6172200"/>
            <a:ext cx="9539362" cy="307777"/>
          </a:xfrm>
          <a:prstGeom prst="rect">
            <a:avLst/>
          </a:prstGeom>
        </p:spPr>
        <p:txBody>
          <a:bodyPr wrap="square">
            <a:spAutoFit/>
          </a:bodyPr>
          <a:lstStyle/>
          <a:p>
            <a:r>
              <a:rPr lang="en-US" sz="1400" dirty="0"/>
              <a:t>https://sapinsider.wispubs.com/Assets/Case-Studies/2016/December/IP-A-Next-Generation-Finance-Platform-at-Carters</a:t>
            </a:r>
          </a:p>
        </p:txBody>
      </p:sp>
      <p:pic>
        <p:nvPicPr>
          <p:cNvPr id="2050" name="Picture 2" descr="Image result for carter's logo">
            <a:extLst>
              <a:ext uri="{FF2B5EF4-FFF2-40B4-BE49-F238E27FC236}">
                <a16:creationId xmlns:a16="http://schemas.microsoft.com/office/drawing/2014/main" id="{7B8E384C-476E-4B98-891C-C673F1C3C6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94836" y="47625"/>
            <a:ext cx="1857375"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0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23D3-FEAC-4C65-9BD9-A0EB6EC98821}"/>
              </a:ext>
            </a:extLst>
          </p:cNvPr>
          <p:cNvSpPr>
            <a:spLocks noGrp="1"/>
          </p:cNvSpPr>
          <p:nvPr>
            <p:ph type="title"/>
          </p:nvPr>
        </p:nvSpPr>
        <p:spPr/>
        <p:txBody>
          <a:bodyPr>
            <a:normAutofit fontScale="90000"/>
          </a:bodyPr>
          <a:lstStyle/>
          <a:p>
            <a:r>
              <a:rPr lang="en-US" dirty="0"/>
              <a:t>SAP Controlling (CO)</a:t>
            </a:r>
            <a:br>
              <a:rPr lang="en-US" dirty="0"/>
            </a:br>
            <a:r>
              <a:rPr lang="en-US" dirty="0"/>
              <a:t>Organizational Structure</a:t>
            </a:r>
          </a:p>
        </p:txBody>
      </p:sp>
      <p:sp>
        <p:nvSpPr>
          <p:cNvPr id="5" name="Flowchart: Process 4">
            <a:extLst>
              <a:ext uri="{FF2B5EF4-FFF2-40B4-BE49-F238E27FC236}">
                <a16:creationId xmlns:a16="http://schemas.microsoft.com/office/drawing/2014/main" id="{CDBF60DF-C5F2-4581-8EE7-A99B7A3D49C8}"/>
              </a:ext>
            </a:extLst>
          </p:cNvPr>
          <p:cNvSpPr/>
          <p:nvPr/>
        </p:nvSpPr>
        <p:spPr>
          <a:xfrm>
            <a:off x="10818812" y="457200"/>
            <a:ext cx="9144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t>
            </a:r>
          </a:p>
        </p:txBody>
      </p:sp>
      <p:sp>
        <p:nvSpPr>
          <p:cNvPr id="6" name="Rectangle 5">
            <a:extLst>
              <a:ext uri="{FF2B5EF4-FFF2-40B4-BE49-F238E27FC236}">
                <a16:creationId xmlns:a16="http://schemas.microsoft.com/office/drawing/2014/main" id="{A96AC63B-12F8-4FF8-9228-F14584758E89}"/>
              </a:ext>
            </a:extLst>
          </p:cNvPr>
          <p:cNvSpPr/>
          <p:nvPr/>
        </p:nvSpPr>
        <p:spPr>
          <a:xfrm>
            <a:off x="1598612" y="1501914"/>
            <a:ext cx="10134600" cy="707886"/>
          </a:xfrm>
          <a:prstGeom prst="rect">
            <a:avLst/>
          </a:prstGeom>
        </p:spPr>
        <p:txBody>
          <a:bodyPr wrap="square">
            <a:spAutoFit/>
          </a:bodyPr>
          <a:lstStyle/>
          <a:p>
            <a:pPr algn="ctr"/>
            <a:r>
              <a:rPr lang="en-US" sz="2000" dirty="0"/>
              <a:t>Represents the legal and/or organizational views of an enterprise and it forms a framework that supports the activities of a business in the manner desired by management </a:t>
            </a:r>
          </a:p>
        </p:txBody>
      </p:sp>
      <p:grpSp>
        <p:nvGrpSpPr>
          <p:cNvPr id="35" name="Group 34">
            <a:extLst>
              <a:ext uri="{FF2B5EF4-FFF2-40B4-BE49-F238E27FC236}">
                <a16:creationId xmlns:a16="http://schemas.microsoft.com/office/drawing/2014/main" id="{23D33E90-E8DA-4C4D-99B5-47A2C19B8DE7}"/>
              </a:ext>
            </a:extLst>
          </p:cNvPr>
          <p:cNvGrpSpPr/>
          <p:nvPr/>
        </p:nvGrpSpPr>
        <p:grpSpPr>
          <a:xfrm>
            <a:off x="4235132" y="2743200"/>
            <a:ext cx="3688080" cy="3200400"/>
            <a:chOff x="4235132" y="2743200"/>
            <a:chExt cx="3688080" cy="3200400"/>
          </a:xfrm>
        </p:grpSpPr>
        <p:grpSp>
          <p:nvGrpSpPr>
            <p:cNvPr id="21" name="Group 20">
              <a:extLst>
                <a:ext uri="{FF2B5EF4-FFF2-40B4-BE49-F238E27FC236}">
                  <a16:creationId xmlns:a16="http://schemas.microsoft.com/office/drawing/2014/main" id="{8D1ED7E6-D4BA-496A-8AF3-D4A90D825EAE}"/>
                </a:ext>
              </a:extLst>
            </p:cNvPr>
            <p:cNvGrpSpPr/>
            <p:nvPr/>
          </p:nvGrpSpPr>
          <p:grpSpPr>
            <a:xfrm>
              <a:off x="4235132" y="4008120"/>
              <a:ext cx="1554480" cy="1554480"/>
              <a:chOff x="3427412" y="3124200"/>
              <a:chExt cx="1554480" cy="1554480"/>
            </a:xfrm>
          </p:grpSpPr>
          <p:sp>
            <p:nvSpPr>
              <p:cNvPr id="20" name="Oval 19">
                <a:extLst>
                  <a:ext uri="{FF2B5EF4-FFF2-40B4-BE49-F238E27FC236}">
                    <a16:creationId xmlns:a16="http://schemas.microsoft.com/office/drawing/2014/main" id="{4019C24C-CA6C-43B9-A285-F55C544617CA}"/>
                  </a:ext>
                </a:extLst>
              </p:cNvPr>
              <p:cNvSpPr/>
              <p:nvPr/>
            </p:nvSpPr>
            <p:spPr>
              <a:xfrm>
                <a:off x="3427412" y="3124200"/>
                <a:ext cx="1554480" cy="155448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Client</a:t>
                </a:r>
              </a:p>
            </p:txBody>
          </p:sp>
          <p:sp>
            <p:nvSpPr>
              <p:cNvPr id="19" name="Oval 18">
                <a:extLst>
                  <a:ext uri="{FF2B5EF4-FFF2-40B4-BE49-F238E27FC236}">
                    <a16:creationId xmlns:a16="http://schemas.microsoft.com/office/drawing/2014/main" id="{614B8BCD-4ABD-4B6D-AA20-3C357F62CB02}"/>
                  </a:ext>
                </a:extLst>
              </p:cNvPr>
              <p:cNvSpPr/>
              <p:nvPr/>
            </p:nvSpPr>
            <p:spPr>
              <a:xfrm>
                <a:off x="4175072" y="33528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84DB5DF1-CD46-4850-8418-D714B20774EA}"/>
                </a:ext>
              </a:extLst>
            </p:cNvPr>
            <p:cNvGrpSpPr/>
            <p:nvPr/>
          </p:nvGrpSpPr>
          <p:grpSpPr>
            <a:xfrm>
              <a:off x="5302120" y="2743200"/>
              <a:ext cx="1645920" cy="1645920"/>
              <a:chOff x="3427412" y="3124200"/>
              <a:chExt cx="1645920" cy="1645920"/>
            </a:xfrm>
          </p:grpSpPr>
          <p:sp>
            <p:nvSpPr>
              <p:cNvPr id="23" name="Oval 22">
                <a:extLst>
                  <a:ext uri="{FF2B5EF4-FFF2-40B4-BE49-F238E27FC236}">
                    <a16:creationId xmlns:a16="http://schemas.microsoft.com/office/drawing/2014/main" id="{EA5EE4B7-BDFE-4B4B-B7EA-0716BB78A4C7}"/>
                  </a:ext>
                </a:extLst>
              </p:cNvPr>
              <p:cNvSpPr/>
              <p:nvPr/>
            </p:nvSpPr>
            <p:spPr>
              <a:xfrm>
                <a:off x="3427412" y="3124200"/>
                <a:ext cx="1645920" cy="16459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Company code</a:t>
                </a:r>
              </a:p>
            </p:txBody>
          </p:sp>
          <p:sp>
            <p:nvSpPr>
              <p:cNvPr id="24" name="Oval 23">
                <a:extLst>
                  <a:ext uri="{FF2B5EF4-FFF2-40B4-BE49-F238E27FC236}">
                    <a16:creationId xmlns:a16="http://schemas.microsoft.com/office/drawing/2014/main" id="{0DCBA79B-D626-44FA-8DFE-16055313591B}"/>
                  </a:ext>
                </a:extLst>
              </p:cNvPr>
              <p:cNvSpPr/>
              <p:nvPr/>
            </p:nvSpPr>
            <p:spPr>
              <a:xfrm>
                <a:off x="3655824" y="39624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A0DFE72D-DD7E-4D55-AB58-6DF55A55009D}"/>
                </a:ext>
              </a:extLst>
            </p:cNvPr>
            <p:cNvGrpSpPr/>
            <p:nvPr/>
          </p:nvGrpSpPr>
          <p:grpSpPr>
            <a:xfrm>
              <a:off x="5865812" y="4389120"/>
              <a:ext cx="1554480" cy="1554480"/>
              <a:chOff x="3427412" y="3124200"/>
              <a:chExt cx="1554480" cy="1554480"/>
            </a:xfrm>
          </p:grpSpPr>
          <p:sp>
            <p:nvSpPr>
              <p:cNvPr id="26" name="Oval 25">
                <a:extLst>
                  <a:ext uri="{FF2B5EF4-FFF2-40B4-BE49-F238E27FC236}">
                    <a16:creationId xmlns:a16="http://schemas.microsoft.com/office/drawing/2014/main" id="{6E49056D-9EBB-4B68-8CA2-F67C057D1F3E}"/>
                  </a:ext>
                </a:extLst>
              </p:cNvPr>
              <p:cNvSpPr/>
              <p:nvPr/>
            </p:nvSpPr>
            <p:spPr>
              <a:xfrm>
                <a:off x="3427412" y="3124200"/>
                <a:ext cx="1554480" cy="15544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Controlling Area</a:t>
                </a:r>
              </a:p>
            </p:txBody>
          </p:sp>
          <p:sp>
            <p:nvSpPr>
              <p:cNvPr id="27" name="Oval 26">
                <a:extLst>
                  <a:ext uri="{FF2B5EF4-FFF2-40B4-BE49-F238E27FC236}">
                    <a16:creationId xmlns:a16="http://schemas.microsoft.com/office/drawing/2014/main" id="{84E33014-7868-4440-A158-0325CB2EF45C}"/>
                  </a:ext>
                </a:extLst>
              </p:cNvPr>
              <p:cNvSpPr/>
              <p:nvPr/>
            </p:nvSpPr>
            <p:spPr>
              <a:xfrm>
                <a:off x="3884612" y="3207709"/>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Oval 29">
              <a:extLst>
                <a:ext uri="{FF2B5EF4-FFF2-40B4-BE49-F238E27FC236}">
                  <a16:creationId xmlns:a16="http://schemas.microsoft.com/office/drawing/2014/main" id="{71E49846-A2A9-4FE1-8EB5-0C49DE14B936}"/>
                </a:ext>
              </a:extLst>
            </p:cNvPr>
            <p:cNvSpPr/>
            <p:nvPr/>
          </p:nvSpPr>
          <p:spPr>
            <a:xfrm>
              <a:off x="7283132" y="4047931"/>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Rectangle 30">
            <a:extLst>
              <a:ext uri="{FF2B5EF4-FFF2-40B4-BE49-F238E27FC236}">
                <a16:creationId xmlns:a16="http://schemas.microsoft.com/office/drawing/2014/main" id="{05409F06-8CD2-4448-B667-EC8CBD527034}"/>
              </a:ext>
            </a:extLst>
          </p:cNvPr>
          <p:cNvSpPr/>
          <p:nvPr/>
        </p:nvSpPr>
        <p:spPr>
          <a:xfrm>
            <a:off x="1911032" y="4704695"/>
            <a:ext cx="2362200" cy="923330"/>
          </a:xfrm>
          <a:prstGeom prst="rect">
            <a:avLst/>
          </a:prstGeom>
          <a:solidFill>
            <a:srgbClr val="002060">
              <a:alpha val="50000"/>
            </a:srgbClr>
          </a:solidFill>
        </p:spPr>
        <p:txBody>
          <a:bodyPr wrap="square">
            <a:spAutoFit/>
          </a:bodyPr>
          <a:lstStyle/>
          <a:p>
            <a:r>
              <a:rPr lang="en-US" dirty="0">
                <a:solidFill>
                  <a:schemeClr val="bg1"/>
                </a:solidFill>
              </a:rPr>
              <a:t>An independent environment in the system.</a:t>
            </a:r>
          </a:p>
        </p:txBody>
      </p:sp>
      <p:sp>
        <p:nvSpPr>
          <p:cNvPr id="32" name="Rectangle 31">
            <a:extLst>
              <a:ext uri="{FF2B5EF4-FFF2-40B4-BE49-F238E27FC236}">
                <a16:creationId xmlns:a16="http://schemas.microsoft.com/office/drawing/2014/main" id="{886F39F4-EA83-4D10-A97E-9198617B56DC}"/>
              </a:ext>
            </a:extLst>
          </p:cNvPr>
          <p:cNvSpPr/>
          <p:nvPr/>
        </p:nvSpPr>
        <p:spPr>
          <a:xfrm>
            <a:off x="1810883" y="2599279"/>
            <a:ext cx="3505200" cy="1200329"/>
          </a:xfrm>
          <a:prstGeom prst="rect">
            <a:avLst/>
          </a:prstGeom>
          <a:solidFill>
            <a:srgbClr val="0070C0">
              <a:alpha val="50000"/>
            </a:srgbClr>
          </a:solidFill>
        </p:spPr>
        <p:txBody>
          <a:bodyPr wrap="square">
            <a:spAutoFit/>
          </a:bodyPr>
          <a:lstStyle/>
          <a:p>
            <a:r>
              <a:rPr lang="en-US" dirty="0">
                <a:solidFill>
                  <a:schemeClr val="bg1"/>
                </a:solidFill>
              </a:rPr>
              <a:t>Represents an independent legal accounting unit.</a:t>
            </a:r>
          </a:p>
          <a:p>
            <a:r>
              <a:rPr lang="en-US" dirty="0">
                <a:solidFill>
                  <a:schemeClr val="bg1"/>
                </a:solidFill>
              </a:rPr>
              <a:t>Balanced set of books, as required by law, are prepared at this level.</a:t>
            </a:r>
          </a:p>
        </p:txBody>
      </p:sp>
      <p:sp>
        <p:nvSpPr>
          <p:cNvPr id="33" name="Rectangle 32">
            <a:extLst>
              <a:ext uri="{FF2B5EF4-FFF2-40B4-BE49-F238E27FC236}">
                <a16:creationId xmlns:a16="http://schemas.microsoft.com/office/drawing/2014/main" id="{DF25B23B-8558-46C0-A3EF-8CF947F29503}"/>
              </a:ext>
            </a:extLst>
          </p:cNvPr>
          <p:cNvSpPr/>
          <p:nvPr/>
        </p:nvSpPr>
        <p:spPr>
          <a:xfrm>
            <a:off x="7215452" y="2250281"/>
            <a:ext cx="4373880" cy="3693319"/>
          </a:xfrm>
          <a:prstGeom prst="rect">
            <a:avLst/>
          </a:prstGeom>
          <a:solidFill>
            <a:srgbClr val="00B0F0">
              <a:alpha val="50000"/>
            </a:srgbClr>
          </a:solidFill>
        </p:spPr>
        <p:txBody>
          <a:bodyPr wrap="square">
            <a:spAutoFit/>
          </a:bodyPr>
          <a:lstStyle/>
          <a:p>
            <a:pPr lvl="1" algn="r"/>
            <a:r>
              <a:rPr lang="en-US" dirty="0">
                <a:solidFill>
                  <a:schemeClr val="bg1"/>
                </a:solidFill>
              </a:rPr>
              <a:t>The controlling area identifies a self-contained organizational structure for which costs and revenues can be managed and allocated.</a:t>
            </a:r>
          </a:p>
          <a:p>
            <a:pPr lvl="1" algn="r"/>
            <a:endParaRPr lang="en-US" dirty="0">
              <a:solidFill>
                <a:schemeClr val="bg1"/>
              </a:solidFill>
            </a:endParaRPr>
          </a:p>
          <a:p>
            <a:pPr lvl="1" algn="r"/>
            <a:r>
              <a:rPr lang="en-US" dirty="0">
                <a:solidFill>
                  <a:schemeClr val="bg1"/>
                </a:solidFill>
              </a:rPr>
              <a:t>May contain one or more company codes, which can operate in different currencies.</a:t>
            </a:r>
          </a:p>
          <a:p>
            <a:pPr lvl="1" algn="r"/>
            <a:endParaRPr lang="en-US" dirty="0">
              <a:solidFill>
                <a:schemeClr val="bg1"/>
              </a:solidFill>
            </a:endParaRPr>
          </a:p>
          <a:p>
            <a:pPr lvl="1" algn="r"/>
            <a:r>
              <a:rPr lang="en-US" dirty="0">
                <a:solidFill>
                  <a:schemeClr val="bg1"/>
                </a:solidFill>
              </a:rPr>
              <a:t>Company codes within a controlling area must all use the same operational chart of accounts and fiscal year variant</a:t>
            </a:r>
          </a:p>
        </p:txBody>
      </p:sp>
    </p:spTree>
    <p:extLst>
      <p:ext uri="{BB962C8B-B14F-4D97-AF65-F5344CB8AC3E}">
        <p14:creationId xmlns:p14="http://schemas.microsoft.com/office/powerpoint/2010/main" val="188246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A28C5F7-74E5-4A9C-9737-BFBDD2C3CC75}"/>
              </a:ext>
            </a:extLst>
          </p:cNvPr>
          <p:cNvSpPr/>
          <p:nvPr/>
        </p:nvSpPr>
        <p:spPr>
          <a:xfrm>
            <a:off x="8075612" y="1620917"/>
            <a:ext cx="3741509" cy="2031325"/>
          </a:xfrm>
          <a:prstGeom prst="rect">
            <a:avLst/>
          </a:prstGeom>
          <a:solidFill>
            <a:schemeClr val="accent4">
              <a:lumMod val="60000"/>
              <a:lumOff val="40000"/>
              <a:alpha val="50000"/>
            </a:schemeClr>
          </a:solidFill>
        </p:spPr>
        <p:txBody>
          <a:bodyPr wrap="square">
            <a:spAutoFit/>
          </a:bodyPr>
          <a:lstStyle/>
          <a:p>
            <a:pPr algn="r"/>
            <a:r>
              <a:rPr lang="en-US" dirty="0">
                <a:solidFill>
                  <a:schemeClr val="bg1"/>
                </a:solidFill>
              </a:rPr>
              <a:t>The plant represents a production unit and is the central organizational unit in Materials Management and Production Planning.</a:t>
            </a:r>
          </a:p>
          <a:p>
            <a:pPr algn="r"/>
            <a:r>
              <a:rPr lang="en-US" dirty="0">
                <a:solidFill>
                  <a:schemeClr val="bg1"/>
                </a:solidFill>
              </a:rPr>
              <a:t>A plant is assigned to a company code.</a:t>
            </a:r>
          </a:p>
        </p:txBody>
      </p:sp>
      <p:sp>
        <p:nvSpPr>
          <p:cNvPr id="2" name="Title 1">
            <a:extLst>
              <a:ext uri="{FF2B5EF4-FFF2-40B4-BE49-F238E27FC236}">
                <a16:creationId xmlns:a16="http://schemas.microsoft.com/office/drawing/2014/main" id="{D2A423D3-FEAC-4C65-9BD9-A0EB6EC98821}"/>
              </a:ext>
            </a:extLst>
          </p:cNvPr>
          <p:cNvSpPr>
            <a:spLocks noGrp="1"/>
          </p:cNvSpPr>
          <p:nvPr>
            <p:ph type="title"/>
          </p:nvPr>
        </p:nvSpPr>
        <p:spPr/>
        <p:txBody>
          <a:bodyPr>
            <a:normAutofit fontScale="90000"/>
          </a:bodyPr>
          <a:lstStyle/>
          <a:p>
            <a:r>
              <a:rPr lang="en-US" dirty="0"/>
              <a:t>SAP Finance Operations (FI)</a:t>
            </a:r>
            <a:br>
              <a:rPr lang="en-US" dirty="0"/>
            </a:br>
            <a:r>
              <a:rPr lang="en-US" dirty="0"/>
              <a:t>Organizational Structure (</a:t>
            </a:r>
            <a:r>
              <a:rPr lang="en-US" dirty="0" err="1"/>
              <a:t>Cont</a:t>
            </a:r>
            <a:r>
              <a:rPr lang="en-US" dirty="0"/>
              <a:t>)</a:t>
            </a:r>
          </a:p>
        </p:txBody>
      </p:sp>
      <p:sp>
        <p:nvSpPr>
          <p:cNvPr id="5" name="Flowchart: Process 4">
            <a:extLst>
              <a:ext uri="{FF2B5EF4-FFF2-40B4-BE49-F238E27FC236}">
                <a16:creationId xmlns:a16="http://schemas.microsoft.com/office/drawing/2014/main" id="{CDBF60DF-C5F2-4581-8EE7-A99B7A3D49C8}"/>
              </a:ext>
            </a:extLst>
          </p:cNvPr>
          <p:cNvSpPr/>
          <p:nvPr/>
        </p:nvSpPr>
        <p:spPr>
          <a:xfrm>
            <a:off x="10818812" y="457200"/>
            <a:ext cx="9144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t>
            </a:r>
          </a:p>
        </p:txBody>
      </p:sp>
      <p:grpSp>
        <p:nvGrpSpPr>
          <p:cNvPr id="3" name="Group 2">
            <a:extLst>
              <a:ext uri="{FF2B5EF4-FFF2-40B4-BE49-F238E27FC236}">
                <a16:creationId xmlns:a16="http://schemas.microsoft.com/office/drawing/2014/main" id="{A7E9EED9-413D-44B2-AB32-CD19B44CB83D}"/>
              </a:ext>
            </a:extLst>
          </p:cNvPr>
          <p:cNvGrpSpPr/>
          <p:nvPr/>
        </p:nvGrpSpPr>
        <p:grpSpPr>
          <a:xfrm>
            <a:off x="4280852" y="2170924"/>
            <a:ext cx="4328160" cy="3696476"/>
            <a:chOff x="4235132" y="2430004"/>
            <a:chExt cx="4328160" cy="3696476"/>
          </a:xfrm>
        </p:grpSpPr>
        <p:grpSp>
          <p:nvGrpSpPr>
            <p:cNvPr id="21" name="Group 20">
              <a:extLst>
                <a:ext uri="{FF2B5EF4-FFF2-40B4-BE49-F238E27FC236}">
                  <a16:creationId xmlns:a16="http://schemas.microsoft.com/office/drawing/2014/main" id="{8D1ED7E6-D4BA-496A-8AF3-D4A90D825EAE}"/>
                </a:ext>
              </a:extLst>
            </p:cNvPr>
            <p:cNvGrpSpPr/>
            <p:nvPr/>
          </p:nvGrpSpPr>
          <p:grpSpPr>
            <a:xfrm>
              <a:off x="4235132" y="4008120"/>
              <a:ext cx="1737360" cy="1737360"/>
              <a:chOff x="3427412" y="3124200"/>
              <a:chExt cx="1737360" cy="1737360"/>
            </a:xfrm>
          </p:grpSpPr>
          <p:sp>
            <p:nvSpPr>
              <p:cNvPr id="20" name="Oval 19">
                <a:extLst>
                  <a:ext uri="{FF2B5EF4-FFF2-40B4-BE49-F238E27FC236}">
                    <a16:creationId xmlns:a16="http://schemas.microsoft.com/office/drawing/2014/main" id="{4019C24C-CA6C-43B9-A285-F55C544617CA}"/>
                  </a:ext>
                </a:extLst>
              </p:cNvPr>
              <p:cNvSpPr/>
              <p:nvPr/>
            </p:nvSpPr>
            <p:spPr>
              <a:xfrm>
                <a:off x="3427412" y="3124200"/>
                <a:ext cx="1737360" cy="173736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Cost Center</a:t>
                </a:r>
              </a:p>
              <a:p>
                <a:pPr algn="ctr"/>
                <a:r>
                  <a:rPr lang="en-US" dirty="0"/>
                  <a:t>Hierarchy</a:t>
                </a:r>
              </a:p>
            </p:txBody>
          </p:sp>
          <p:sp>
            <p:nvSpPr>
              <p:cNvPr id="19" name="Oval 18">
                <a:extLst>
                  <a:ext uri="{FF2B5EF4-FFF2-40B4-BE49-F238E27FC236}">
                    <a16:creationId xmlns:a16="http://schemas.microsoft.com/office/drawing/2014/main" id="{614B8BCD-4ABD-4B6D-AA20-3C357F62CB02}"/>
                  </a:ext>
                </a:extLst>
              </p:cNvPr>
              <p:cNvSpPr/>
              <p:nvPr/>
            </p:nvSpPr>
            <p:spPr>
              <a:xfrm>
                <a:off x="4296092" y="326136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84DB5DF1-CD46-4850-8418-D714B20774EA}"/>
                </a:ext>
              </a:extLst>
            </p:cNvPr>
            <p:cNvGrpSpPr/>
            <p:nvPr/>
          </p:nvGrpSpPr>
          <p:grpSpPr>
            <a:xfrm>
              <a:off x="5111678" y="2430004"/>
              <a:ext cx="1828800" cy="1828800"/>
              <a:chOff x="3236970" y="2811004"/>
              <a:chExt cx="1828800" cy="1828800"/>
            </a:xfrm>
          </p:grpSpPr>
          <p:sp>
            <p:nvSpPr>
              <p:cNvPr id="23" name="Oval 22">
                <a:extLst>
                  <a:ext uri="{FF2B5EF4-FFF2-40B4-BE49-F238E27FC236}">
                    <a16:creationId xmlns:a16="http://schemas.microsoft.com/office/drawing/2014/main" id="{EA5EE4B7-BDFE-4B4B-B7EA-0716BB78A4C7}"/>
                  </a:ext>
                </a:extLst>
              </p:cNvPr>
              <p:cNvSpPr/>
              <p:nvPr/>
            </p:nvSpPr>
            <p:spPr>
              <a:xfrm>
                <a:off x="3236970" y="2811004"/>
                <a:ext cx="1828800" cy="18288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Operating Concern</a:t>
                </a:r>
              </a:p>
            </p:txBody>
          </p:sp>
          <p:sp>
            <p:nvSpPr>
              <p:cNvPr id="24" name="Oval 23">
                <a:extLst>
                  <a:ext uri="{FF2B5EF4-FFF2-40B4-BE49-F238E27FC236}">
                    <a16:creationId xmlns:a16="http://schemas.microsoft.com/office/drawing/2014/main" id="{0DCBA79B-D626-44FA-8DFE-16055313591B}"/>
                  </a:ext>
                </a:extLst>
              </p:cNvPr>
              <p:cNvSpPr/>
              <p:nvPr/>
            </p:nvSpPr>
            <p:spPr>
              <a:xfrm>
                <a:off x="3655824" y="396240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A0DFE72D-DD7E-4D55-AB58-6DF55A55009D}"/>
                </a:ext>
              </a:extLst>
            </p:cNvPr>
            <p:cNvGrpSpPr/>
            <p:nvPr/>
          </p:nvGrpSpPr>
          <p:grpSpPr>
            <a:xfrm>
              <a:off x="5789612" y="4389120"/>
              <a:ext cx="1737360" cy="1737360"/>
              <a:chOff x="3351212" y="3124200"/>
              <a:chExt cx="1737360" cy="1737360"/>
            </a:xfrm>
          </p:grpSpPr>
          <p:sp>
            <p:nvSpPr>
              <p:cNvPr id="26" name="Oval 25">
                <a:extLst>
                  <a:ext uri="{FF2B5EF4-FFF2-40B4-BE49-F238E27FC236}">
                    <a16:creationId xmlns:a16="http://schemas.microsoft.com/office/drawing/2014/main" id="{6E49056D-9EBB-4B68-8CA2-F67C057D1F3E}"/>
                  </a:ext>
                </a:extLst>
              </p:cNvPr>
              <p:cNvSpPr/>
              <p:nvPr/>
            </p:nvSpPr>
            <p:spPr>
              <a:xfrm>
                <a:off x="3351212" y="3124200"/>
                <a:ext cx="1737360" cy="173736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Profit Center Hierarchy</a:t>
                </a:r>
              </a:p>
            </p:txBody>
          </p:sp>
          <p:sp>
            <p:nvSpPr>
              <p:cNvPr id="27" name="Oval 26">
                <a:extLst>
                  <a:ext uri="{FF2B5EF4-FFF2-40B4-BE49-F238E27FC236}">
                    <a16:creationId xmlns:a16="http://schemas.microsoft.com/office/drawing/2014/main" id="{84E33014-7868-4440-A158-0325CB2EF45C}"/>
                  </a:ext>
                </a:extLst>
              </p:cNvPr>
              <p:cNvSpPr/>
              <p:nvPr/>
            </p:nvSpPr>
            <p:spPr>
              <a:xfrm>
                <a:off x="4037012" y="318516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B3239E5B-17C8-4026-A190-BE608204AA59}"/>
                </a:ext>
              </a:extLst>
            </p:cNvPr>
            <p:cNvGrpSpPr/>
            <p:nvPr/>
          </p:nvGrpSpPr>
          <p:grpSpPr>
            <a:xfrm>
              <a:off x="7008812" y="3246120"/>
              <a:ext cx="1554480" cy="1554480"/>
              <a:chOff x="3427412" y="3124200"/>
              <a:chExt cx="1554480" cy="1554480"/>
            </a:xfrm>
          </p:grpSpPr>
          <p:sp>
            <p:nvSpPr>
              <p:cNvPr id="29" name="Oval 28">
                <a:extLst>
                  <a:ext uri="{FF2B5EF4-FFF2-40B4-BE49-F238E27FC236}">
                    <a16:creationId xmlns:a16="http://schemas.microsoft.com/office/drawing/2014/main" id="{058AB831-856C-4716-ADB3-BFEA1AA926F0}"/>
                  </a:ext>
                </a:extLst>
              </p:cNvPr>
              <p:cNvSpPr/>
              <p:nvPr/>
            </p:nvSpPr>
            <p:spPr>
              <a:xfrm>
                <a:off x="3427412" y="3124200"/>
                <a:ext cx="1554480" cy="155448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Plant</a:t>
                </a:r>
              </a:p>
            </p:txBody>
          </p:sp>
          <p:sp>
            <p:nvSpPr>
              <p:cNvPr id="30" name="Oval 29">
                <a:extLst>
                  <a:ext uri="{FF2B5EF4-FFF2-40B4-BE49-F238E27FC236}">
                    <a16:creationId xmlns:a16="http://schemas.microsoft.com/office/drawing/2014/main" id="{71E49846-A2A9-4FE1-8EB5-0C49DE14B936}"/>
                  </a:ext>
                </a:extLst>
              </p:cNvPr>
              <p:cNvSpPr/>
              <p:nvPr/>
            </p:nvSpPr>
            <p:spPr>
              <a:xfrm>
                <a:off x="3686492" y="394716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1" name="Rectangle 30">
            <a:extLst>
              <a:ext uri="{FF2B5EF4-FFF2-40B4-BE49-F238E27FC236}">
                <a16:creationId xmlns:a16="http://schemas.microsoft.com/office/drawing/2014/main" id="{05409F06-8CD2-4448-B667-EC8CBD527034}"/>
              </a:ext>
            </a:extLst>
          </p:cNvPr>
          <p:cNvSpPr/>
          <p:nvPr/>
        </p:nvSpPr>
        <p:spPr>
          <a:xfrm>
            <a:off x="1704297" y="4473416"/>
            <a:ext cx="2623269" cy="1477328"/>
          </a:xfrm>
          <a:prstGeom prst="rect">
            <a:avLst/>
          </a:prstGeom>
          <a:solidFill>
            <a:schemeClr val="accent4">
              <a:lumMod val="50000"/>
              <a:alpha val="50000"/>
            </a:schemeClr>
          </a:solidFill>
        </p:spPr>
        <p:txBody>
          <a:bodyPr wrap="square">
            <a:spAutoFit/>
          </a:bodyPr>
          <a:lstStyle/>
          <a:p>
            <a:r>
              <a:rPr lang="en-US" dirty="0">
                <a:solidFill>
                  <a:schemeClr val="bg1"/>
                </a:solidFill>
              </a:rPr>
              <a:t>It is a tree structure representing all the cost centers belonging to a controlling area from a controlling perspective.</a:t>
            </a:r>
          </a:p>
        </p:txBody>
      </p:sp>
      <p:sp>
        <p:nvSpPr>
          <p:cNvPr id="32" name="Rectangle 31">
            <a:extLst>
              <a:ext uri="{FF2B5EF4-FFF2-40B4-BE49-F238E27FC236}">
                <a16:creationId xmlns:a16="http://schemas.microsoft.com/office/drawing/2014/main" id="{886F39F4-EA83-4D10-A97E-9198617B56DC}"/>
              </a:ext>
            </a:extLst>
          </p:cNvPr>
          <p:cNvSpPr/>
          <p:nvPr/>
        </p:nvSpPr>
        <p:spPr>
          <a:xfrm>
            <a:off x="1522413" y="1525013"/>
            <a:ext cx="3917675" cy="2031325"/>
          </a:xfrm>
          <a:prstGeom prst="rect">
            <a:avLst/>
          </a:prstGeom>
          <a:solidFill>
            <a:schemeClr val="accent4">
              <a:lumMod val="75000"/>
              <a:alpha val="50000"/>
            </a:schemeClr>
          </a:solidFill>
        </p:spPr>
        <p:txBody>
          <a:bodyPr wrap="square">
            <a:spAutoFit/>
          </a:bodyPr>
          <a:lstStyle/>
          <a:p>
            <a:r>
              <a:rPr lang="en-US" dirty="0">
                <a:solidFill>
                  <a:schemeClr val="bg1"/>
                </a:solidFill>
              </a:rPr>
              <a:t>It represents an organizational unit in your company for which the sales market data has a uniform structure (dimensions). It is the valuation level for profitability analysis (CO_PA)</a:t>
            </a:r>
          </a:p>
          <a:p>
            <a:r>
              <a:rPr lang="en-US" dirty="0">
                <a:solidFill>
                  <a:schemeClr val="bg1"/>
                </a:solidFill>
              </a:rPr>
              <a:t>Multiple controlling areas can be assigned to one operating concern.</a:t>
            </a:r>
          </a:p>
        </p:txBody>
      </p:sp>
      <p:sp>
        <p:nvSpPr>
          <p:cNvPr id="33" name="Rectangle 32">
            <a:extLst>
              <a:ext uri="{FF2B5EF4-FFF2-40B4-BE49-F238E27FC236}">
                <a16:creationId xmlns:a16="http://schemas.microsoft.com/office/drawing/2014/main" id="{DF25B23B-8558-46C0-A3EF-8CF947F29503}"/>
              </a:ext>
            </a:extLst>
          </p:cNvPr>
          <p:cNvSpPr/>
          <p:nvPr/>
        </p:nvSpPr>
        <p:spPr>
          <a:xfrm>
            <a:off x="7435532" y="5002246"/>
            <a:ext cx="4007744" cy="1200329"/>
          </a:xfrm>
          <a:prstGeom prst="rect">
            <a:avLst/>
          </a:prstGeom>
          <a:solidFill>
            <a:schemeClr val="accent3">
              <a:lumMod val="75000"/>
              <a:alpha val="50000"/>
            </a:schemeClr>
          </a:solidFill>
        </p:spPr>
        <p:txBody>
          <a:bodyPr wrap="square">
            <a:spAutoFit/>
          </a:bodyPr>
          <a:lstStyle/>
          <a:p>
            <a:pPr algn="r"/>
            <a:r>
              <a:rPr lang="en-US" dirty="0">
                <a:solidFill>
                  <a:schemeClr val="bg1"/>
                </a:solidFill>
              </a:rPr>
              <a:t>It is a tree structure representing all the profit centers belonging to a controlling area from a controlling perspective.</a:t>
            </a:r>
          </a:p>
        </p:txBody>
      </p:sp>
    </p:spTree>
    <p:extLst>
      <p:ext uri="{BB962C8B-B14F-4D97-AF65-F5344CB8AC3E}">
        <p14:creationId xmlns:p14="http://schemas.microsoft.com/office/powerpoint/2010/main" val="124355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Controlling (CO) </a:t>
            </a:r>
            <a:br>
              <a:rPr lang="en-US" dirty="0"/>
            </a:br>
            <a:r>
              <a:rPr lang="en-US" dirty="0"/>
              <a:t>Global Bike Controlling Structure</a:t>
            </a:r>
          </a:p>
        </p:txBody>
      </p:sp>
      <p:sp>
        <p:nvSpPr>
          <p:cNvPr id="3" name="Content Placeholder 2"/>
          <p:cNvSpPr>
            <a:spLocks noGrp="1"/>
          </p:cNvSpPr>
          <p:nvPr>
            <p:ph sz="half" idx="1"/>
          </p:nvPr>
        </p:nvSpPr>
        <p:spPr>
          <a:xfrm>
            <a:off x="1488168" y="1752600"/>
            <a:ext cx="4800600" cy="3276600"/>
          </a:xfrm>
        </p:spPr>
        <p:txBody>
          <a:bodyPr>
            <a:normAutofit/>
          </a:bodyPr>
          <a:lstStyle/>
          <a:p>
            <a:r>
              <a:rPr lang="en-US" dirty="0"/>
              <a:t>One Operating concern</a:t>
            </a:r>
          </a:p>
          <a:p>
            <a:r>
              <a:rPr lang="en-US" dirty="0"/>
              <a:t>Two controlling areas</a:t>
            </a:r>
          </a:p>
          <a:p>
            <a:r>
              <a:rPr lang="en-US" dirty="0"/>
              <a:t>Two company codes</a:t>
            </a:r>
          </a:p>
          <a:p>
            <a:r>
              <a:rPr lang="en-US" dirty="0"/>
              <a:t>Five plants</a:t>
            </a:r>
          </a:p>
          <a:p>
            <a:pPr lvl="1"/>
            <a:r>
              <a:rPr lang="en-US" dirty="0"/>
              <a:t>Three in North America</a:t>
            </a:r>
          </a:p>
          <a:p>
            <a:pPr lvl="1"/>
            <a:r>
              <a:rPr lang="en-US" dirty="0"/>
              <a:t>Two in Europe</a:t>
            </a:r>
          </a:p>
        </p:txBody>
      </p:sp>
      <p:sp>
        <p:nvSpPr>
          <p:cNvPr id="50178" name="AutoShape 2" descr="Image result for global bike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0180" name="Picture 4" descr="Image result for global bike logo"/>
          <p:cNvPicPr>
            <a:picLocks noChangeAspect="1" noChangeArrowheads="1"/>
          </p:cNvPicPr>
          <p:nvPr/>
        </p:nvPicPr>
        <p:blipFill>
          <a:blip r:embed="rId2" cstate="print"/>
          <a:srcRect/>
          <a:stretch>
            <a:fillRect/>
          </a:stretch>
        </p:blipFill>
        <p:spPr bwMode="auto">
          <a:xfrm>
            <a:off x="9294812" y="447801"/>
            <a:ext cx="2362200" cy="999999"/>
          </a:xfrm>
          <a:prstGeom prst="rect">
            <a:avLst/>
          </a:prstGeom>
          <a:noFill/>
        </p:spPr>
      </p:pic>
      <p:grpSp>
        <p:nvGrpSpPr>
          <p:cNvPr id="67" name="Group 66"/>
          <p:cNvGrpSpPr/>
          <p:nvPr/>
        </p:nvGrpSpPr>
        <p:grpSpPr>
          <a:xfrm>
            <a:off x="4875212" y="1676400"/>
            <a:ext cx="6902883" cy="3048000"/>
            <a:chOff x="4875212" y="1676400"/>
            <a:chExt cx="6902883" cy="3048000"/>
          </a:xfrm>
        </p:grpSpPr>
        <p:grpSp>
          <p:nvGrpSpPr>
            <p:cNvPr id="4" name="Group 66"/>
            <p:cNvGrpSpPr/>
            <p:nvPr/>
          </p:nvGrpSpPr>
          <p:grpSpPr>
            <a:xfrm>
              <a:off x="5827712" y="1676400"/>
              <a:ext cx="5950383" cy="3048000"/>
              <a:chOff x="5827712" y="1676400"/>
              <a:chExt cx="5950383" cy="3048000"/>
            </a:xfrm>
          </p:grpSpPr>
          <p:grpSp>
            <p:nvGrpSpPr>
              <p:cNvPr id="5" name="Group 58"/>
              <p:cNvGrpSpPr/>
              <p:nvPr/>
            </p:nvGrpSpPr>
            <p:grpSpPr>
              <a:xfrm>
                <a:off x="5827712" y="1676400"/>
                <a:ext cx="5950383" cy="3048000"/>
                <a:chOff x="5827712" y="1676400"/>
                <a:chExt cx="5950383" cy="3048000"/>
              </a:xfrm>
            </p:grpSpPr>
            <p:grpSp>
              <p:nvGrpSpPr>
                <p:cNvPr id="6" name="Group 54"/>
                <p:cNvGrpSpPr/>
                <p:nvPr/>
              </p:nvGrpSpPr>
              <p:grpSpPr>
                <a:xfrm>
                  <a:off x="5827712" y="1676400"/>
                  <a:ext cx="5905500" cy="3048000"/>
                  <a:chOff x="5827712" y="838200"/>
                  <a:chExt cx="5905500" cy="3048000"/>
                </a:xfrm>
              </p:grpSpPr>
              <p:grpSp>
                <p:nvGrpSpPr>
                  <p:cNvPr id="7" name="Group 57"/>
                  <p:cNvGrpSpPr/>
                  <p:nvPr/>
                </p:nvGrpSpPr>
                <p:grpSpPr>
                  <a:xfrm>
                    <a:off x="5827712" y="838200"/>
                    <a:ext cx="5905500" cy="3048000"/>
                    <a:chOff x="6094412" y="690265"/>
                    <a:chExt cx="5905500" cy="3048000"/>
                  </a:xfrm>
                </p:grpSpPr>
                <p:sp>
                  <p:nvSpPr>
                    <p:cNvPr id="19" name="Rectangle 18"/>
                    <p:cNvSpPr/>
                    <p:nvPr/>
                  </p:nvSpPr>
                  <p:spPr>
                    <a:xfrm>
                      <a:off x="7656512" y="690265"/>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a:t>
                      </a:r>
                    </a:p>
                  </p:txBody>
                </p:sp>
                <p:sp>
                  <p:nvSpPr>
                    <p:cNvPr id="20" name="Rectangle 19"/>
                    <p:cNvSpPr/>
                    <p:nvPr/>
                  </p:nvSpPr>
                  <p:spPr>
                    <a:xfrm>
                      <a:off x="6094412" y="2590800"/>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 Inc</a:t>
                      </a:r>
                    </a:p>
                  </p:txBody>
                </p:sp>
                <p:sp>
                  <p:nvSpPr>
                    <p:cNvPr id="21" name="Rectangle 20"/>
                    <p:cNvSpPr/>
                    <p:nvPr/>
                  </p:nvSpPr>
                  <p:spPr>
                    <a:xfrm>
                      <a:off x="8075612" y="2590800"/>
                      <a:ext cx="27432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 Germany GmbH</a:t>
                      </a:r>
                    </a:p>
                  </p:txBody>
                </p:sp>
                <p:sp>
                  <p:nvSpPr>
                    <p:cNvPr id="25" name="Rectangle 24"/>
                    <p:cNvSpPr/>
                    <p:nvPr/>
                  </p:nvSpPr>
                  <p:spPr>
                    <a:xfrm>
                      <a:off x="6284912" y="3357265"/>
                      <a:ext cx="790575"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Dallas</a:t>
                      </a:r>
                    </a:p>
                  </p:txBody>
                </p:sp>
                <p:sp>
                  <p:nvSpPr>
                    <p:cNvPr id="26" name="TextBox 25"/>
                    <p:cNvSpPr txBox="1"/>
                    <p:nvPr/>
                  </p:nvSpPr>
                  <p:spPr>
                    <a:xfrm>
                      <a:off x="11201925" y="766465"/>
                      <a:ext cx="569387" cy="276999"/>
                    </a:xfrm>
                    <a:prstGeom prst="rect">
                      <a:avLst/>
                    </a:prstGeom>
                    <a:noFill/>
                  </p:spPr>
                  <p:txBody>
                    <a:bodyPr wrap="none" rtlCol="0">
                      <a:spAutoFit/>
                    </a:bodyPr>
                    <a:lstStyle/>
                    <a:p>
                      <a:pPr algn="ctr"/>
                      <a:r>
                        <a:rPr lang="en-US" sz="1200" dirty="0"/>
                        <a:t>Client</a:t>
                      </a:r>
                    </a:p>
                  </p:txBody>
                </p:sp>
                <p:sp>
                  <p:nvSpPr>
                    <p:cNvPr id="27" name="TextBox 26"/>
                    <p:cNvSpPr txBox="1"/>
                    <p:nvPr/>
                  </p:nvSpPr>
                  <p:spPr>
                    <a:xfrm>
                      <a:off x="11009312" y="2510135"/>
                      <a:ext cx="914400" cy="461665"/>
                    </a:xfrm>
                    <a:prstGeom prst="rect">
                      <a:avLst/>
                    </a:prstGeom>
                    <a:noFill/>
                  </p:spPr>
                  <p:txBody>
                    <a:bodyPr wrap="square" rtlCol="0">
                      <a:spAutoFit/>
                    </a:bodyPr>
                    <a:lstStyle/>
                    <a:p>
                      <a:pPr algn="ctr"/>
                      <a:r>
                        <a:rPr lang="en-US" sz="1200" dirty="0"/>
                        <a:t>Company code</a:t>
                      </a:r>
                    </a:p>
                  </p:txBody>
                </p:sp>
                <p:sp>
                  <p:nvSpPr>
                    <p:cNvPr id="29" name="TextBox 28"/>
                    <p:cNvSpPr txBox="1"/>
                    <p:nvPr/>
                  </p:nvSpPr>
                  <p:spPr>
                    <a:xfrm>
                      <a:off x="11085512" y="3385066"/>
                      <a:ext cx="914400" cy="276999"/>
                    </a:xfrm>
                    <a:prstGeom prst="rect">
                      <a:avLst/>
                    </a:prstGeom>
                    <a:noFill/>
                  </p:spPr>
                  <p:txBody>
                    <a:bodyPr wrap="square" rtlCol="0">
                      <a:spAutoFit/>
                    </a:bodyPr>
                    <a:lstStyle/>
                    <a:p>
                      <a:pPr algn="ctr"/>
                      <a:r>
                        <a:rPr lang="en-US" sz="1200" dirty="0"/>
                        <a:t>Plants</a:t>
                      </a:r>
                    </a:p>
                  </p:txBody>
                </p:sp>
              </p:grpSp>
              <p:sp>
                <p:nvSpPr>
                  <p:cNvPr id="31" name="Rectangle 30"/>
                  <p:cNvSpPr/>
                  <p:nvPr/>
                </p:nvSpPr>
                <p:spPr>
                  <a:xfrm>
                    <a:off x="5942012" y="1524000"/>
                    <a:ext cx="44196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Concern</a:t>
                    </a:r>
                  </a:p>
                </p:txBody>
              </p:sp>
              <p:sp>
                <p:nvSpPr>
                  <p:cNvPr id="34" name="Rectangle 33"/>
                  <p:cNvSpPr/>
                  <p:nvPr/>
                </p:nvSpPr>
                <p:spPr>
                  <a:xfrm>
                    <a:off x="5837237" y="2133600"/>
                    <a:ext cx="1905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North America</a:t>
                    </a:r>
                  </a:p>
                </p:txBody>
              </p:sp>
              <p:sp>
                <p:nvSpPr>
                  <p:cNvPr id="35" name="Rectangle 34"/>
                  <p:cNvSpPr/>
                  <p:nvPr/>
                </p:nvSpPr>
                <p:spPr>
                  <a:xfrm>
                    <a:off x="8380412" y="2133600"/>
                    <a:ext cx="1905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Europe</a:t>
                    </a:r>
                  </a:p>
                </p:txBody>
              </p:sp>
              <p:cxnSp>
                <p:nvCxnSpPr>
                  <p:cNvPr id="39" name="Straight Connector 38"/>
                  <p:cNvCxnSpPr>
                    <a:stCxn id="19" idx="2"/>
                    <a:endCxn id="31" idx="0"/>
                  </p:cNvCxnSpPr>
                  <p:nvPr/>
                </p:nvCxnSpPr>
                <p:spPr>
                  <a:xfrm>
                    <a:off x="8151812" y="1219200"/>
                    <a:ext cx="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10742612" y="2286000"/>
                  <a:ext cx="959283" cy="461665"/>
                </a:xfrm>
                <a:prstGeom prst="rect">
                  <a:avLst/>
                </a:prstGeom>
                <a:noFill/>
              </p:spPr>
              <p:txBody>
                <a:bodyPr wrap="square" rtlCol="0">
                  <a:spAutoFit/>
                </a:bodyPr>
                <a:lstStyle/>
                <a:p>
                  <a:pPr algn="ctr"/>
                  <a:r>
                    <a:rPr lang="en-US" sz="1200" dirty="0"/>
                    <a:t>Operating Concern</a:t>
                  </a:r>
                </a:p>
              </p:txBody>
            </p:sp>
            <p:sp>
              <p:nvSpPr>
                <p:cNvPr id="57" name="TextBox 56"/>
                <p:cNvSpPr txBox="1"/>
                <p:nvPr/>
              </p:nvSpPr>
              <p:spPr>
                <a:xfrm>
                  <a:off x="10666412" y="2967335"/>
                  <a:ext cx="1111683" cy="461665"/>
                </a:xfrm>
                <a:prstGeom prst="rect">
                  <a:avLst/>
                </a:prstGeom>
                <a:noFill/>
              </p:spPr>
              <p:txBody>
                <a:bodyPr wrap="square" rtlCol="0">
                  <a:spAutoFit/>
                </a:bodyPr>
                <a:lstStyle/>
                <a:p>
                  <a:pPr algn="ctr"/>
                  <a:r>
                    <a:rPr lang="en-US" sz="1200" dirty="0"/>
                    <a:t>Controlling Areas</a:t>
                  </a:r>
                </a:p>
              </p:txBody>
            </p:sp>
          </p:grpSp>
          <p:cxnSp>
            <p:nvCxnSpPr>
              <p:cNvPr id="63" name="Straight Connector 62"/>
              <p:cNvCxnSpPr/>
              <p:nvPr/>
            </p:nvCxnSpPr>
            <p:spPr>
              <a:xfrm>
                <a:off x="6704012" y="2743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9294812" y="2743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704012" y="33528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9294812" y="33528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Rectangle 36"/>
            <p:cNvSpPr/>
            <p:nvPr/>
          </p:nvSpPr>
          <p:spPr>
            <a:xfrm>
              <a:off x="4875212" y="4343400"/>
              <a:ext cx="10668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San Diego</a:t>
              </a:r>
            </a:p>
          </p:txBody>
        </p:sp>
        <p:sp>
          <p:nvSpPr>
            <p:cNvPr id="38" name="Rectangle 37"/>
            <p:cNvSpPr/>
            <p:nvPr/>
          </p:nvSpPr>
          <p:spPr>
            <a:xfrm>
              <a:off x="6932612" y="4343400"/>
              <a:ext cx="790575"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Miami</a:t>
              </a:r>
            </a:p>
          </p:txBody>
        </p:sp>
        <p:sp>
          <p:nvSpPr>
            <p:cNvPr id="40" name="Rectangle 39"/>
            <p:cNvSpPr/>
            <p:nvPr/>
          </p:nvSpPr>
          <p:spPr>
            <a:xfrm>
              <a:off x="8075612" y="4343400"/>
              <a:ext cx="12954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err="1"/>
                <a:t>Heilderberg</a:t>
              </a:r>
              <a:endParaRPr lang="en-US" sz="1600" dirty="0"/>
            </a:p>
          </p:txBody>
        </p:sp>
        <p:sp>
          <p:nvSpPr>
            <p:cNvPr id="41" name="Rectangle 40"/>
            <p:cNvSpPr/>
            <p:nvPr/>
          </p:nvSpPr>
          <p:spPr>
            <a:xfrm>
              <a:off x="9447212" y="4343400"/>
              <a:ext cx="12954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Hamburg</a:t>
              </a:r>
            </a:p>
          </p:txBody>
        </p:sp>
        <p:cxnSp>
          <p:nvCxnSpPr>
            <p:cNvPr id="43" name="Elbow Connector 42"/>
            <p:cNvCxnSpPr>
              <a:stCxn id="20" idx="2"/>
              <a:endCxn id="37" idx="0"/>
            </p:cNvCxnSpPr>
            <p:nvPr/>
          </p:nvCxnSpPr>
          <p:spPr>
            <a:xfrm rot="5400000">
              <a:off x="5806430" y="3560117"/>
              <a:ext cx="385465" cy="11811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0" idx="2"/>
              <a:endCxn id="25" idx="0"/>
            </p:cNvCxnSpPr>
            <p:nvPr/>
          </p:nvCxnSpPr>
          <p:spPr>
            <a:xfrm rot="5400000">
              <a:off x="6308874" y="4062561"/>
              <a:ext cx="385465" cy="176212"/>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0" idx="2"/>
              <a:endCxn id="38" idx="0"/>
            </p:cNvCxnSpPr>
            <p:nvPr/>
          </p:nvCxnSpPr>
          <p:spPr>
            <a:xfrm rot="16200000" flipH="1">
              <a:off x="6766074" y="3781573"/>
              <a:ext cx="385465" cy="7381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Elbow Connector 54"/>
            <p:cNvCxnSpPr>
              <a:stCxn id="21" idx="2"/>
              <a:endCxn id="40" idx="0"/>
            </p:cNvCxnSpPr>
            <p:nvPr/>
          </p:nvCxnSpPr>
          <p:spPr>
            <a:xfrm rot="5400000">
              <a:off x="8759180" y="3922067"/>
              <a:ext cx="385465" cy="4572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21" idx="2"/>
              <a:endCxn id="41" idx="0"/>
            </p:cNvCxnSpPr>
            <p:nvPr/>
          </p:nvCxnSpPr>
          <p:spPr>
            <a:xfrm rot="16200000" flipH="1">
              <a:off x="9444980" y="3693467"/>
              <a:ext cx="385465" cy="9144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9501EFF2-12F0-4C58-AF28-ECE44EC7F1E2}"/>
              </a:ext>
            </a:extLst>
          </p:cNvPr>
          <p:cNvSpPr/>
          <p:nvPr/>
        </p:nvSpPr>
        <p:spPr>
          <a:xfrm>
            <a:off x="6704012" y="1219200"/>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CCA</a:t>
            </a:r>
          </a:p>
        </p:txBody>
      </p:sp>
      <p:sp>
        <p:nvSpPr>
          <p:cNvPr id="2" name="Title 1"/>
          <p:cNvSpPr>
            <a:spLocks noGrp="1"/>
          </p:cNvSpPr>
          <p:nvPr>
            <p:ph type="title"/>
          </p:nvPr>
        </p:nvSpPr>
        <p:spPr/>
        <p:txBody>
          <a:bodyPr>
            <a:normAutofit fontScale="90000"/>
          </a:bodyPr>
          <a:lstStyle/>
          <a:p>
            <a:r>
              <a:rPr lang="en-US" dirty="0"/>
              <a:t>SAP Controlling (CO)</a:t>
            </a:r>
            <a:br>
              <a:rPr lang="en-US" dirty="0"/>
            </a:br>
            <a:r>
              <a:rPr lang="en-US" dirty="0"/>
              <a:t>Sub-modules</a:t>
            </a:r>
          </a:p>
        </p:txBody>
      </p:sp>
      <p:grpSp>
        <p:nvGrpSpPr>
          <p:cNvPr id="4" name="Group 3">
            <a:extLst>
              <a:ext uri="{FF2B5EF4-FFF2-40B4-BE49-F238E27FC236}">
                <a16:creationId xmlns:a16="http://schemas.microsoft.com/office/drawing/2014/main" id="{9E049114-614B-405B-88D9-28046B2D4067}"/>
              </a:ext>
            </a:extLst>
          </p:cNvPr>
          <p:cNvGrpSpPr/>
          <p:nvPr/>
        </p:nvGrpSpPr>
        <p:grpSpPr>
          <a:xfrm>
            <a:off x="1598612" y="2140864"/>
            <a:ext cx="3657600" cy="3022074"/>
            <a:chOff x="1598612" y="2133600"/>
            <a:chExt cx="3657600" cy="3022074"/>
          </a:xfrm>
        </p:grpSpPr>
        <p:grpSp>
          <p:nvGrpSpPr>
            <p:cNvPr id="8" name="Group 7">
              <a:extLst>
                <a:ext uri="{FF2B5EF4-FFF2-40B4-BE49-F238E27FC236}">
                  <a16:creationId xmlns:a16="http://schemas.microsoft.com/office/drawing/2014/main" id="{7A38882E-D6B5-469D-8734-09C5C240BDA1}"/>
                </a:ext>
              </a:extLst>
            </p:cNvPr>
            <p:cNvGrpSpPr/>
            <p:nvPr/>
          </p:nvGrpSpPr>
          <p:grpSpPr>
            <a:xfrm>
              <a:off x="2179016" y="2133600"/>
              <a:ext cx="3077196" cy="3022074"/>
              <a:chOff x="2360612" y="2388126"/>
              <a:chExt cx="3077196" cy="3022074"/>
            </a:xfrm>
          </p:grpSpPr>
          <p:sp>
            <p:nvSpPr>
              <p:cNvPr id="11" name="Rectangle 10">
                <a:extLst>
                  <a:ext uri="{FF2B5EF4-FFF2-40B4-BE49-F238E27FC236}">
                    <a16:creationId xmlns:a16="http://schemas.microsoft.com/office/drawing/2014/main" id="{8E68BD3B-C83E-487C-A8AB-CD62CBD1D6CB}"/>
                  </a:ext>
                </a:extLst>
              </p:cNvPr>
              <p:cNvSpPr/>
              <p:nvPr/>
            </p:nvSpPr>
            <p:spPr>
              <a:xfrm>
                <a:off x="2360612" y="3581400"/>
                <a:ext cx="3077196"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Rectangle 11">
                <a:extLst>
                  <a:ext uri="{FF2B5EF4-FFF2-40B4-BE49-F238E27FC236}">
                    <a16:creationId xmlns:a16="http://schemas.microsoft.com/office/drawing/2014/main" id="{3E1DF7C4-A31A-46E8-9297-18A49C36F774}"/>
                  </a:ext>
                </a:extLst>
              </p:cNvPr>
              <p:cNvSpPr/>
              <p:nvPr/>
            </p:nvSpPr>
            <p:spPr>
              <a:xfrm>
                <a:off x="2360612" y="2564874"/>
                <a:ext cx="3077196"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Rounded Corners 12">
                <a:extLst>
                  <a:ext uri="{FF2B5EF4-FFF2-40B4-BE49-F238E27FC236}">
                    <a16:creationId xmlns:a16="http://schemas.microsoft.com/office/drawing/2014/main" id="{F848BE59-754F-4F8B-832E-DBB48C16C50B}"/>
                  </a:ext>
                </a:extLst>
              </p:cNvPr>
              <p:cNvSpPr/>
              <p:nvPr/>
            </p:nvSpPr>
            <p:spPr>
              <a:xfrm>
                <a:off x="2513012" y="2388126"/>
                <a:ext cx="2696196"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r>
                  <a:rPr lang="en-US" sz="1200" dirty="0">
                    <a:solidFill>
                      <a:schemeClr val="bg1"/>
                    </a:solidFill>
                  </a:rPr>
                  <a:t>Financial Planning &amp; Analysis</a:t>
                </a:r>
              </a:p>
              <a:p>
                <a:pPr marL="285750" indent="-285750">
                  <a:buFont typeface="Arial" panose="020B0604020202020204" pitchFamily="34" charset="0"/>
                  <a:buChar char="•"/>
                </a:pPr>
                <a:r>
                  <a:rPr lang="en-US" sz="1200" dirty="0">
                    <a:solidFill>
                      <a:schemeClr val="bg1"/>
                    </a:solidFill>
                  </a:rPr>
                  <a:t>Accounting and Financial Close</a:t>
                </a:r>
              </a:p>
              <a:p>
                <a:pPr marL="285750" indent="-285750">
                  <a:buFont typeface="Arial" panose="020B0604020202020204" pitchFamily="34" charset="0"/>
                  <a:buChar char="•"/>
                </a:pPr>
                <a:r>
                  <a:rPr lang="en-US" sz="1200" dirty="0">
                    <a:solidFill>
                      <a:schemeClr val="bg1"/>
                    </a:solidFill>
                  </a:rPr>
                  <a:t>Treasury </a:t>
                </a:r>
                <a:r>
                  <a:rPr lang="en-US" sz="1200" dirty="0" err="1">
                    <a:solidFill>
                      <a:schemeClr val="bg1"/>
                    </a:solidFill>
                  </a:rPr>
                  <a:t>Mgnt</a:t>
                </a:r>
                <a:endParaRPr lang="en-US" sz="1200" dirty="0">
                  <a:solidFill>
                    <a:schemeClr val="bg1"/>
                  </a:solidFill>
                </a:endParaRPr>
              </a:p>
              <a:p>
                <a:pPr marL="285750" indent="-285750">
                  <a:buFont typeface="Arial" panose="020B0604020202020204" pitchFamily="34" charset="0"/>
                  <a:buChar char="•"/>
                </a:pPr>
                <a:r>
                  <a:rPr lang="en-US" sz="1200" dirty="0">
                    <a:solidFill>
                      <a:schemeClr val="bg1"/>
                    </a:solidFill>
                  </a:rPr>
                  <a:t>Invoice </a:t>
                </a:r>
                <a:r>
                  <a:rPr lang="en-US" sz="1200" dirty="0" err="1">
                    <a:solidFill>
                      <a:schemeClr val="bg1"/>
                    </a:solidFill>
                  </a:rPr>
                  <a:t>Mgnt</a:t>
                </a:r>
                <a:r>
                  <a:rPr lang="en-US" sz="1200" dirty="0">
                    <a:solidFill>
                      <a:schemeClr val="bg1"/>
                    </a:solidFill>
                  </a:rPr>
                  <a:t> &amp; AP</a:t>
                </a:r>
              </a:p>
              <a:p>
                <a:pPr marL="285750" indent="-285750">
                  <a:buFont typeface="Arial" panose="020B0604020202020204" pitchFamily="34" charset="0"/>
                  <a:buChar char="•"/>
                </a:pPr>
                <a:r>
                  <a:rPr lang="en-US" sz="1200" dirty="0">
                    <a:solidFill>
                      <a:schemeClr val="bg1"/>
                    </a:solidFill>
                  </a:rPr>
                  <a:t>Accounting &amp; Closing Operations</a:t>
                </a:r>
              </a:p>
              <a:p>
                <a:pPr marL="285750" indent="-285750">
                  <a:buFont typeface="Arial" panose="020B0604020202020204" pitchFamily="34" charset="0"/>
                  <a:buChar char="•"/>
                </a:pPr>
                <a:r>
                  <a:rPr lang="en-US" sz="1200" dirty="0">
                    <a:solidFill>
                      <a:schemeClr val="bg1"/>
                    </a:solidFill>
                  </a:rPr>
                  <a:t>Accounting</a:t>
                </a:r>
              </a:p>
              <a:p>
                <a:pPr marL="285750" indent="-285750">
                  <a:buFont typeface="Arial" panose="020B0604020202020204" pitchFamily="34" charset="0"/>
                  <a:buChar char="•"/>
                </a:pPr>
                <a:r>
                  <a:rPr lang="en-US" sz="1200" b="1" dirty="0">
                    <a:solidFill>
                      <a:schemeClr val="tx1"/>
                    </a:solidFill>
                  </a:rPr>
                  <a:t>Cost </a:t>
                </a:r>
                <a:r>
                  <a:rPr lang="en-US" sz="1200" b="1" dirty="0" err="1">
                    <a:solidFill>
                      <a:schemeClr val="tx1"/>
                    </a:solidFill>
                  </a:rPr>
                  <a:t>Mgnt</a:t>
                </a:r>
                <a:r>
                  <a:rPr lang="en-US" sz="1200" b="1" dirty="0">
                    <a:solidFill>
                      <a:schemeClr val="tx1"/>
                    </a:solidFill>
                  </a:rPr>
                  <a:t> &amp; PA</a:t>
                </a:r>
              </a:p>
            </p:txBody>
          </p:sp>
          <p:pic>
            <p:nvPicPr>
              <p:cNvPr id="14" name="Picture 2" descr="Image result for introduction to sap">
                <a:extLst>
                  <a:ext uri="{FF2B5EF4-FFF2-40B4-BE49-F238E27FC236}">
                    <a16:creationId xmlns:a16="http://schemas.microsoft.com/office/drawing/2014/main" id="{B4FA80A5-7407-4E05-8CA8-14149B1C4F7E}"/>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5" name="TextBox 14">
                <a:extLst>
                  <a:ext uri="{FF2B5EF4-FFF2-40B4-BE49-F238E27FC236}">
                    <a16:creationId xmlns:a16="http://schemas.microsoft.com/office/drawing/2014/main" id="{D20DD19E-E213-49EE-907B-34F0751D6AEC}"/>
                  </a:ext>
                </a:extLst>
              </p:cNvPr>
              <p:cNvSpPr txBox="1"/>
              <p:nvPr/>
            </p:nvSpPr>
            <p:spPr>
              <a:xfrm>
                <a:off x="4189412" y="4643735"/>
                <a:ext cx="1167307" cy="400110"/>
              </a:xfrm>
              <a:prstGeom prst="rect">
                <a:avLst/>
              </a:prstGeom>
              <a:noFill/>
            </p:spPr>
            <p:txBody>
              <a:bodyPr wrap="none" rtlCol="0">
                <a:spAutoFit/>
              </a:bodyPr>
              <a:lstStyle/>
              <a:p>
                <a:r>
                  <a:rPr lang="en-US" sz="2000" b="1" dirty="0">
                    <a:solidFill>
                      <a:schemeClr val="bg1"/>
                    </a:solidFill>
                    <a:latin typeface="Arial Narrow" panose="020B0606020202030204" pitchFamily="34" charset="0"/>
                  </a:rPr>
                  <a:t>S/4 HANA</a:t>
                </a:r>
              </a:p>
            </p:txBody>
          </p:sp>
        </p:grpSp>
        <p:sp>
          <p:nvSpPr>
            <p:cNvPr id="9" name="TextBox 8">
              <a:extLst>
                <a:ext uri="{FF2B5EF4-FFF2-40B4-BE49-F238E27FC236}">
                  <a16:creationId xmlns:a16="http://schemas.microsoft.com/office/drawing/2014/main" id="{A5174B99-3EB1-403B-91A4-6F359E2BF28A}"/>
                </a:ext>
              </a:extLst>
            </p:cNvPr>
            <p:cNvSpPr txBox="1"/>
            <p:nvPr/>
          </p:nvSpPr>
          <p:spPr>
            <a:xfrm>
              <a:off x="1598612" y="3828280"/>
              <a:ext cx="430887" cy="1121654"/>
            </a:xfrm>
            <a:prstGeom prst="rect">
              <a:avLst/>
            </a:prstGeom>
            <a:noFill/>
          </p:spPr>
          <p:txBody>
            <a:bodyPr vert="vert270" wrap="none" rtlCol="0">
              <a:spAutoFit/>
            </a:bodyPr>
            <a:lstStyle/>
            <a:p>
              <a:r>
                <a:rPr lang="en-US" sz="1600" dirty="0"/>
                <a:t>Digital Core</a:t>
              </a:r>
            </a:p>
          </p:txBody>
        </p:sp>
        <p:sp>
          <p:nvSpPr>
            <p:cNvPr id="10" name="TextBox 9">
              <a:extLst>
                <a:ext uri="{FF2B5EF4-FFF2-40B4-BE49-F238E27FC236}">
                  <a16:creationId xmlns:a16="http://schemas.microsoft.com/office/drawing/2014/main" id="{5E45BB0C-79CA-41F2-AC9E-3141F26CF881}"/>
                </a:ext>
              </a:extLst>
            </p:cNvPr>
            <p:cNvSpPr txBox="1"/>
            <p:nvPr/>
          </p:nvSpPr>
          <p:spPr>
            <a:xfrm>
              <a:off x="1620217" y="2396082"/>
              <a:ext cx="430887" cy="874791"/>
            </a:xfrm>
            <a:prstGeom prst="rect">
              <a:avLst/>
            </a:prstGeom>
            <a:noFill/>
          </p:spPr>
          <p:txBody>
            <a:bodyPr vert="vert270" wrap="none" rtlCol="0">
              <a:spAutoFit/>
            </a:bodyPr>
            <a:lstStyle/>
            <a:p>
              <a:r>
                <a:rPr lang="en-US" sz="1600" dirty="0"/>
                <a:t>Products</a:t>
              </a:r>
            </a:p>
          </p:txBody>
        </p:sp>
      </p:grpSp>
      <p:sp>
        <p:nvSpPr>
          <p:cNvPr id="18" name="Rectangle: Rounded Corners 17">
            <a:extLst>
              <a:ext uri="{FF2B5EF4-FFF2-40B4-BE49-F238E27FC236}">
                <a16:creationId xmlns:a16="http://schemas.microsoft.com/office/drawing/2014/main" id="{516B8705-9F04-44A6-A515-47A8E19F8417}"/>
              </a:ext>
            </a:extLst>
          </p:cNvPr>
          <p:cNvSpPr/>
          <p:nvPr/>
        </p:nvSpPr>
        <p:spPr>
          <a:xfrm>
            <a:off x="7389812" y="241247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Internal Order Accounting</a:t>
            </a:r>
          </a:p>
          <a:p>
            <a:pPr lvl="0" algn="ctr"/>
            <a:r>
              <a:rPr lang="en-US" sz="1400" dirty="0"/>
              <a:t>Use to control certain types of cost that requires monitoring through out the business process.</a:t>
            </a:r>
          </a:p>
        </p:txBody>
      </p:sp>
      <p:sp>
        <p:nvSpPr>
          <p:cNvPr id="19" name="Rectangle: Rounded Corners 18">
            <a:extLst>
              <a:ext uri="{FF2B5EF4-FFF2-40B4-BE49-F238E27FC236}">
                <a16:creationId xmlns:a16="http://schemas.microsoft.com/office/drawing/2014/main" id="{CECB3E3C-2A78-4840-9BD2-E42DD6D8D726}"/>
              </a:ext>
            </a:extLst>
          </p:cNvPr>
          <p:cNvSpPr/>
          <p:nvPr/>
        </p:nvSpPr>
        <p:spPr>
          <a:xfrm>
            <a:off x="7389812" y="369263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Product Costing</a:t>
            </a:r>
          </a:p>
          <a:p>
            <a:pPr lvl="0" algn="ctr"/>
            <a:r>
              <a:rPr lang="en-US" sz="1400" dirty="0"/>
              <a:t>Use to plan for the cost of materials.</a:t>
            </a:r>
          </a:p>
        </p:txBody>
      </p:sp>
      <p:sp>
        <p:nvSpPr>
          <p:cNvPr id="20" name="Rectangle: Rounded Corners 19">
            <a:extLst>
              <a:ext uri="{FF2B5EF4-FFF2-40B4-BE49-F238E27FC236}">
                <a16:creationId xmlns:a16="http://schemas.microsoft.com/office/drawing/2014/main" id="{8B8DEB38-C029-4E1A-922D-D44CB4C0212A}"/>
              </a:ext>
            </a:extLst>
          </p:cNvPr>
          <p:cNvSpPr/>
          <p:nvPr/>
        </p:nvSpPr>
        <p:spPr>
          <a:xfrm>
            <a:off x="7389812" y="4953000"/>
            <a:ext cx="4244618"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Profitability Analysis</a:t>
            </a:r>
          </a:p>
          <a:p>
            <a:pPr lvl="0" algn="ctr"/>
            <a:r>
              <a:rPr lang="en-US" sz="1400" dirty="0"/>
              <a:t>Use to evaluate profitability by market segments and classify them by multiple dimensions (sales org, business areas, plant, company code, </a:t>
            </a:r>
            <a:r>
              <a:rPr lang="en-US" sz="1400" dirty="0" err="1"/>
              <a:t>etc</a:t>
            </a:r>
            <a:r>
              <a:rPr lang="en-US" sz="1400" dirty="0"/>
              <a:t>).</a:t>
            </a:r>
          </a:p>
        </p:txBody>
      </p:sp>
      <p:sp>
        <p:nvSpPr>
          <p:cNvPr id="17" name="Rectangle: Rounded Corners 16">
            <a:extLst>
              <a:ext uri="{FF2B5EF4-FFF2-40B4-BE49-F238E27FC236}">
                <a16:creationId xmlns:a16="http://schemas.microsoft.com/office/drawing/2014/main" id="{DA63B8F2-1DA4-49B7-92F7-D568FE873E47}"/>
              </a:ext>
            </a:extLst>
          </p:cNvPr>
          <p:cNvSpPr/>
          <p:nvPr/>
        </p:nvSpPr>
        <p:spPr>
          <a:xfrm>
            <a:off x="7389812" y="1142999"/>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Cost Center and Profit Center Acct</a:t>
            </a:r>
          </a:p>
          <a:p>
            <a:pPr lvl="0" algn="ctr"/>
            <a:r>
              <a:rPr lang="en-US" sz="1400" dirty="0"/>
              <a:t>Use to control the cost and profit incurred in the organization by department and business.</a:t>
            </a:r>
          </a:p>
        </p:txBody>
      </p:sp>
      <p:sp>
        <p:nvSpPr>
          <p:cNvPr id="25" name="Oval 24">
            <a:extLst>
              <a:ext uri="{FF2B5EF4-FFF2-40B4-BE49-F238E27FC236}">
                <a16:creationId xmlns:a16="http://schemas.microsoft.com/office/drawing/2014/main" id="{ECDD4A8A-33D0-456E-AD18-083198C5556A}"/>
              </a:ext>
            </a:extLst>
          </p:cNvPr>
          <p:cNvSpPr/>
          <p:nvPr/>
        </p:nvSpPr>
        <p:spPr>
          <a:xfrm>
            <a:off x="6704012" y="2488673"/>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IOA</a:t>
            </a:r>
          </a:p>
        </p:txBody>
      </p:sp>
      <p:sp>
        <p:nvSpPr>
          <p:cNvPr id="26" name="Oval 25">
            <a:extLst>
              <a:ext uri="{FF2B5EF4-FFF2-40B4-BE49-F238E27FC236}">
                <a16:creationId xmlns:a16="http://schemas.microsoft.com/office/drawing/2014/main" id="{BE5D4A12-56AA-4882-9FF1-8C9DF1F4EEFF}"/>
              </a:ext>
            </a:extLst>
          </p:cNvPr>
          <p:cNvSpPr/>
          <p:nvPr/>
        </p:nvSpPr>
        <p:spPr>
          <a:xfrm>
            <a:off x="6702424" y="3784074"/>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PC</a:t>
            </a:r>
          </a:p>
        </p:txBody>
      </p:sp>
      <p:sp>
        <p:nvSpPr>
          <p:cNvPr id="27" name="Oval 26">
            <a:extLst>
              <a:ext uri="{FF2B5EF4-FFF2-40B4-BE49-F238E27FC236}">
                <a16:creationId xmlns:a16="http://schemas.microsoft.com/office/drawing/2014/main" id="{65BD7A00-05F0-4C93-8560-E697E142DB9A}"/>
              </a:ext>
            </a:extLst>
          </p:cNvPr>
          <p:cNvSpPr/>
          <p:nvPr/>
        </p:nvSpPr>
        <p:spPr>
          <a:xfrm>
            <a:off x="6702424" y="5008527"/>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PA</a:t>
            </a:r>
          </a:p>
        </p:txBody>
      </p:sp>
      <p:cxnSp>
        <p:nvCxnSpPr>
          <p:cNvPr id="29" name="Connector: Elbow 28">
            <a:extLst>
              <a:ext uri="{FF2B5EF4-FFF2-40B4-BE49-F238E27FC236}">
                <a16:creationId xmlns:a16="http://schemas.microsoft.com/office/drawing/2014/main" id="{760C643A-9EAD-4342-8574-84ED207691AF}"/>
              </a:ext>
            </a:extLst>
          </p:cNvPr>
          <p:cNvCxnSpPr>
            <a:cxnSpLocks/>
            <a:stCxn id="21" idx="2"/>
            <a:endCxn id="11" idx="3"/>
          </p:cNvCxnSpPr>
          <p:nvPr/>
        </p:nvCxnSpPr>
        <p:spPr>
          <a:xfrm rot="10800000" flipV="1">
            <a:off x="5256212" y="1676400"/>
            <a:ext cx="1447800" cy="2572138"/>
          </a:xfrm>
          <a:prstGeom prst="bentConnector3">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435D544C-E454-46B1-979B-C17A7F6BB8FA}"/>
              </a:ext>
            </a:extLst>
          </p:cNvPr>
          <p:cNvCxnSpPr>
            <a:cxnSpLocks/>
            <a:stCxn id="25" idx="2"/>
            <a:endCxn id="11" idx="3"/>
          </p:cNvCxnSpPr>
          <p:nvPr/>
        </p:nvCxnSpPr>
        <p:spPr>
          <a:xfrm rot="10800000" flipV="1">
            <a:off x="5256212" y="2945872"/>
            <a:ext cx="1447800" cy="1302665"/>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E1AD26BE-34B7-4BBE-855F-D1C84A69B59F}"/>
              </a:ext>
            </a:extLst>
          </p:cNvPr>
          <p:cNvCxnSpPr>
            <a:cxnSpLocks/>
            <a:stCxn id="26" idx="2"/>
            <a:endCxn id="11" idx="3"/>
          </p:cNvCxnSpPr>
          <p:nvPr/>
        </p:nvCxnSpPr>
        <p:spPr>
          <a:xfrm rot="10800000" flipV="1">
            <a:off x="5256212" y="4241274"/>
            <a:ext cx="1446212" cy="7264"/>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B9FCD343-6A20-4AB1-A0D8-07B4584C716B}"/>
              </a:ext>
            </a:extLst>
          </p:cNvPr>
          <p:cNvCxnSpPr>
            <a:cxnSpLocks/>
            <a:stCxn id="27" idx="2"/>
            <a:endCxn id="11" idx="3"/>
          </p:cNvCxnSpPr>
          <p:nvPr/>
        </p:nvCxnSpPr>
        <p:spPr>
          <a:xfrm rot="10800000">
            <a:off x="5256212" y="4248539"/>
            <a:ext cx="1446212" cy="1217189"/>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B2E2BFE6-BE8C-435A-8CA0-AB226D84B0A8}"/>
              </a:ext>
            </a:extLst>
          </p:cNvPr>
          <p:cNvSpPr/>
          <p:nvPr/>
        </p:nvSpPr>
        <p:spPr>
          <a:xfrm>
            <a:off x="5478558" y="1955273"/>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t>UJ</a:t>
            </a:r>
          </a:p>
        </p:txBody>
      </p:sp>
      <p:sp>
        <p:nvSpPr>
          <p:cNvPr id="30" name="Flowchart: Process 29">
            <a:extLst>
              <a:ext uri="{FF2B5EF4-FFF2-40B4-BE49-F238E27FC236}">
                <a16:creationId xmlns:a16="http://schemas.microsoft.com/office/drawing/2014/main" id="{537C045E-4D82-465E-A8E0-CFF011292171}"/>
              </a:ext>
            </a:extLst>
          </p:cNvPr>
          <p:cNvSpPr/>
          <p:nvPr/>
        </p:nvSpPr>
        <p:spPr>
          <a:xfrm>
            <a:off x="10209212" y="457200"/>
            <a:ext cx="1524000" cy="304800"/>
          </a:xfrm>
          <a:prstGeom prst="flowChartProcess">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Controlling</a:t>
            </a:r>
          </a:p>
        </p:txBody>
      </p:sp>
    </p:spTree>
    <p:extLst>
      <p:ext uri="{BB962C8B-B14F-4D97-AF65-F5344CB8AC3E}">
        <p14:creationId xmlns:p14="http://schemas.microsoft.com/office/powerpoint/2010/main" val="379765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76E22F6D-012E-4B86-AD55-B06FCB16E880}"/>
              </a:ext>
            </a:extLst>
          </p:cNvPr>
          <p:cNvSpPr/>
          <p:nvPr/>
        </p:nvSpPr>
        <p:spPr>
          <a:xfrm>
            <a:off x="7226572" y="2871928"/>
            <a:ext cx="2743200" cy="2743200"/>
          </a:xfrm>
          <a:prstGeom prst="ellipse">
            <a:avLst/>
          </a:prstGeom>
          <a:solidFill>
            <a:schemeClr val="bg1"/>
          </a:solidFill>
          <a:ln w="1270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3054CF64-7ADF-4940-BAB2-6DB0CD5A35E1}"/>
              </a:ext>
            </a:extLst>
          </p:cNvPr>
          <p:cNvSpPr/>
          <p:nvPr/>
        </p:nvSpPr>
        <p:spPr>
          <a:xfrm>
            <a:off x="7325563" y="2951746"/>
            <a:ext cx="2545218" cy="55560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Cost Center Acct</a:t>
            </a:r>
          </a:p>
          <a:p>
            <a:pPr algn="ctr"/>
            <a:r>
              <a:rPr lang="en-US" sz="1400" dirty="0"/>
              <a:t>Cost transactions</a:t>
            </a:r>
          </a:p>
        </p:txBody>
      </p:sp>
      <p:sp>
        <p:nvSpPr>
          <p:cNvPr id="57" name="Rectangle: Rounded Corners 56">
            <a:extLst>
              <a:ext uri="{FF2B5EF4-FFF2-40B4-BE49-F238E27FC236}">
                <a16:creationId xmlns:a16="http://schemas.microsoft.com/office/drawing/2014/main" id="{CB58A6CD-C67A-4B40-84C8-DAA16E2E7510}"/>
              </a:ext>
            </a:extLst>
          </p:cNvPr>
          <p:cNvSpPr/>
          <p:nvPr/>
        </p:nvSpPr>
        <p:spPr>
          <a:xfrm>
            <a:off x="7166776" y="4303604"/>
            <a:ext cx="2983481"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Internal Order Acct</a:t>
            </a:r>
          </a:p>
          <a:p>
            <a:pPr algn="ctr"/>
            <a:r>
              <a:rPr lang="en-US" sz="1400" dirty="0"/>
              <a:t>Order transactions</a:t>
            </a:r>
          </a:p>
        </p:txBody>
      </p:sp>
      <p:sp>
        <p:nvSpPr>
          <p:cNvPr id="58" name="Rectangle: Rounded Corners 57">
            <a:extLst>
              <a:ext uri="{FF2B5EF4-FFF2-40B4-BE49-F238E27FC236}">
                <a16:creationId xmlns:a16="http://schemas.microsoft.com/office/drawing/2014/main" id="{53DA6211-D3CE-4C5F-8873-84460E2C4DF4}"/>
              </a:ext>
            </a:extLst>
          </p:cNvPr>
          <p:cNvSpPr/>
          <p:nvPr/>
        </p:nvSpPr>
        <p:spPr>
          <a:xfrm>
            <a:off x="7325563" y="4997051"/>
            <a:ext cx="2545218"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Product Costing</a:t>
            </a:r>
          </a:p>
          <a:p>
            <a:pPr algn="ctr"/>
            <a:r>
              <a:rPr lang="en-US" sz="1400" dirty="0"/>
              <a:t>Product cost elements</a:t>
            </a:r>
          </a:p>
        </p:txBody>
      </p:sp>
      <p:sp>
        <p:nvSpPr>
          <p:cNvPr id="59" name="Rectangle: Rounded Corners 58">
            <a:extLst>
              <a:ext uri="{FF2B5EF4-FFF2-40B4-BE49-F238E27FC236}">
                <a16:creationId xmlns:a16="http://schemas.microsoft.com/office/drawing/2014/main" id="{40755445-7CEA-421D-8061-26E0D125061D}"/>
              </a:ext>
            </a:extLst>
          </p:cNvPr>
          <p:cNvSpPr/>
          <p:nvPr/>
        </p:nvSpPr>
        <p:spPr>
          <a:xfrm>
            <a:off x="7162144" y="3610158"/>
            <a:ext cx="2894668"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Profit Center Acct</a:t>
            </a:r>
          </a:p>
          <a:p>
            <a:pPr algn="ctr"/>
            <a:r>
              <a:rPr lang="en-US" sz="1400" dirty="0"/>
              <a:t>Profit transactions</a:t>
            </a:r>
          </a:p>
        </p:txBody>
      </p:sp>
      <p:sp>
        <p:nvSpPr>
          <p:cNvPr id="2" name="Title 1">
            <a:extLst>
              <a:ext uri="{FF2B5EF4-FFF2-40B4-BE49-F238E27FC236}">
                <a16:creationId xmlns:a16="http://schemas.microsoft.com/office/drawing/2014/main" id="{808511A7-F22F-8547-A84D-2A9002244157}"/>
              </a:ext>
            </a:extLst>
          </p:cNvPr>
          <p:cNvSpPr>
            <a:spLocks noGrp="1"/>
          </p:cNvSpPr>
          <p:nvPr>
            <p:ph type="title"/>
          </p:nvPr>
        </p:nvSpPr>
        <p:spPr/>
        <p:txBody>
          <a:bodyPr>
            <a:normAutofit fontScale="90000"/>
          </a:bodyPr>
          <a:lstStyle/>
          <a:p>
            <a:r>
              <a:rPr lang="en-US" dirty="0"/>
              <a:t>SAP Controlling (CO)</a:t>
            </a:r>
            <a:br>
              <a:rPr lang="en-US" sz="3600" dirty="0"/>
            </a:br>
            <a:r>
              <a:rPr lang="en-US" sz="3600" dirty="0"/>
              <a:t>Data Types</a:t>
            </a:r>
            <a:endParaRPr lang="en-US" dirty="0"/>
          </a:p>
        </p:txBody>
      </p:sp>
      <p:sp>
        <p:nvSpPr>
          <p:cNvPr id="60" name="Rectangle 59">
            <a:extLst>
              <a:ext uri="{FF2B5EF4-FFF2-40B4-BE49-F238E27FC236}">
                <a16:creationId xmlns:a16="http://schemas.microsoft.com/office/drawing/2014/main" id="{F799EDE8-8669-472A-8164-CC0308B7092D}"/>
              </a:ext>
            </a:extLst>
          </p:cNvPr>
          <p:cNvSpPr/>
          <p:nvPr/>
        </p:nvSpPr>
        <p:spPr>
          <a:xfrm>
            <a:off x="2406195" y="1582057"/>
            <a:ext cx="3993017" cy="1015663"/>
          </a:xfrm>
          <a:prstGeom prst="rect">
            <a:avLst/>
          </a:prstGeom>
        </p:spPr>
        <p:txBody>
          <a:bodyPr wrap="square">
            <a:spAutoFit/>
          </a:bodyPr>
          <a:lstStyle/>
          <a:p>
            <a:r>
              <a:rPr lang="en-US" sz="2400" b="1" dirty="0"/>
              <a:t>Master records</a:t>
            </a:r>
          </a:p>
          <a:p>
            <a:r>
              <a:rPr lang="en-US" dirty="0"/>
              <a:t>Single source of common business data used across SAP.</a:t>
            </a:r>
          </a:p>
        </p:txBody>
      </p:sp>
      <p:sp>
        <p:nvSpPr>
          <p:cNvPr id="63" name="Rectangle 62">
            <a:extLst>
              <a:ext uri="{FF2B5EF4-FFF2-40B4-BE49-F238E27FC236}">
                <a16:creationId xmlns:a16="http://schemas.microsoft.com/office/drawing/2014/main" id="{7EEB202D-703C-4668-9378-32D3389519F9}"/>
              </a:ext>
            </a:extLst>
          </p:cNvPr>
          <p:cNvSpPr/>
          <p:nvPr/>
        </p:nvSpPr>
        <p:spPr>
          <a:xfrm>
            <a:off x="6856412" y="1582057"/>
            <a:ext cx="4526417" cy="738664"/>
          </a:xfrm>
          <a:prstGeom prst="rect">
            <a:avLst/>
          </a:prstGeom>
        </p:spPr>
        <p:txBody>
          <a:bodyPr wrap="square">
            <a:spAutoFit/>
          </a:bodyPr>
          <a:lstStyle/>
          <a:p>
            <a:r>
              <a:rPr lang="en-US" sz="2400" b="1" dirty="0"/>
              <a:t>Transactional records</a:t>
            </a:r>
          </a:p>
          <a:p>
            <a:r>
              <a:rPr lang="en-US" dirty="0"/>
              <a:t>Data that represents a financial event.</a:t>
            </a:r>
          </a:p>
        </p:txBody>
      </p:sp>
      <p:grpSp>
        <p:nvGrpSpPr>
          <p:cNvPr id="3" name="Group 2">
            <a:extLst>
              <a:ext uri="{FF2B5EF4-FFF2-40B4-BE49-F238E27FC236}">
                <a16:creationId xmlns:a16="http://schemas.microsoft.com/office/drawing/2014/main" id="{3B672CCE-663A-4F10-A54F-823685419497}"/>
              </a:ext>
            </a:extLst>
          </p:cNvPr>
          <p:cNvGrpSpPr/>
          <p:nvPr/>
        </p:nvGrpSpPr>
        <p:grpSpPr>
          <a:xfrm>
            <a:off x="3015795" y="2750513"/>
            <a:ext cx="3993017" cy="3116887"/>
            <a:chOff x="3015795" y="2750513"/>
            <a:chExt cx="3993017" cy="3116887"/>
          </a:xfrm>
        </p:grpSpPr>
        <p:grpSp>
          <p:nvGrpSpPr>
            <p:cNvPr id="104" name="Group 103">
              <a:extLst>
                <a:ext uri="{FF2B5EF4-FFF2-40B4-BE49-F238E27FC236}">
                  <a16:creationId xmlns:a16="http://schemas.microsoft.com/office/drawing/2014/main" id="{079A5A52-6224-4EA9-A927-36DDE32F9D5D}"/>
                </a:ext>
              </a:extLst>
            </p:cNvPr>
            <p:cNvGrpSpPr/>
            <p:nvPr/>
          </p:nvGrpSpPr>
          <p:grpSpPr>
            <a:xfrm>
              <a:off x="3015795" y="2750513"/>
              <a:ext cx="3993017" cy="3116887"/>
              <a:chOff x="2863395" y="2750513"/>
              <a:chExt cx="3993017" cy="3116887"/>
            </a:xfrm>
          </p:grpSpPr>
          <p:sp>
            <p:nvSpPr>
              <p:cNvPr id="92" name="Arrow: Right 91">
                <a:extLst>
                  <a:ext uri="{FF2B5EF4-FFF2-40B4-BE49-F238E27FC236}">
                    <a16:creationId xmlns:a16="http://schemas.microsoft.com/office/drawing/2014/main" id="{283D5D75-0D9E-4CCA-997B-C35F5B7C5300}"/>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 name="Group 89">
                <a:extLst>
                  <a:ext uri="{FF2B5EF4-FFF2-40B4-BE49-F238E27FC236}">
                    <a16:creationId xmlns:a16="http://schemas.microsoft.com/office/drawing/2014/main" id="{E68C54D8-6781-4AEC-9196-D6AE154089A5}"/>
                  </a:ext>
                </a:extLst>
              </p:cNvPr>
              <p:cNvGrpSpPr/>
              <p:nvPr/>
            </p:nvGrpSpPr>
            <p:grpSpPr>
              <a:xfrm>
                <a:off x="2946342" y="2904562"/>
                <a:ext cx="3148070" cy="2884849"/>
                <a:chOff x="2306262" y="2904562"/>
                <a:chExt cx="3148070" cy="2884849"/>
              </a:xfrm>
            </p:grpSpPr>
            <p:sp>
              <p:nvSpPr>
                <p:cNvPr id="25" name="Oval 24">
                  <a:extLst>
                    <a:ext uri="{FF2B5EF4-FFF2-40B4-BE49-F238E27FC236}">
                      <a16:creationId xmlns:a16="http://schemas.microsoft.com/office/drawing/2014/main" id="{CBF1099F-8079-400D-A893-ABDB3FA21E68}"/>
                    </a:ext>
                  </a:extLst>
                </p:cNvPr>
                <p:cNvSpPr/>
                <p:nvPr/>
              </p:nvSpPr>
              <p:spPr>
                <a:xfrm>
                  <a:off x="3701732" y="290456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C7864DD-80EE-4D57-9F13-3B6562195D9C}"/>
                    </a:ext>
                  </a:extLst>
                </p:cNvPr>
                <p:cNvSpPr/>
                <p:nvPr/>
              </p:nvSpPr>
              <p:spPr>
                <a:xfrm>
                  <a:off x="3678872" y="510161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AA513B8-46FD-4D0E-9A1F-94B23943912A}"/>
                    </a:ext>
                  </a:extLst>
                </p:cNvPr>
                <p:cNvSpPr/>
                <p:nvPr/>
              </p:nvSpPr>
              <p:spPr>
                <a:xfrm>
                  <a:off x="4547552" y="322460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6DEFD9-6EB6-41FD-A88C-0CC7EB52A7CD}"/>
                    </a:ext>
                  </a:extLst>
                </p:cNvPr>
                <p:cNvSpPr/>
                <p:nvPr/>
              </p:nvSpPr>
              <p:spPr>
                <a:xfrm>
                  <a:off x="4547552" y="478157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79F9E55-F2F6-4FDB-92C5-308A32ABBBAB}"/>
                    </a:ext>
                  </a:extLst>
                </p:cNvPr>
                <p:cNvSpPr/>
                <p:nvPr/>
              </p:nvSpPr>
              <p:spPr>
                <a:xfrm>
                  <a:off x="4814252" y="400184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2C41AB19-5CD4-42BF-88C0-9C28B635DBD2}"/>
                    </a:ext>
                  </a:extLst>
                </p:cNvPr>
                <p:cNvSpPr txBox="1"/>
                <p:nvPr/>
              </p:nvSpPr>
              <p:spPr>
                <a:xfrm>
                  <a:off x="2306262" y="3025143"/>
                  <a:ext cx="1442574" cy="369332"/>
                </a:xfrm>
                <a:prstGeom prst="rect">
                  <a:avLst/>
                </a:prstGeom>
                <a:noFill/>
              </p:spPr>
              <p:txBody>
                <a:bodyPr wrap="none" rtlCol="0">
                  <a:spAutoFit/>
                </a:bodyPr>
                <a:lstStyle/>
                <a:p>
                  <a:r>
                    <a:rPr lang="en-US" dirty="0"/>
                    <a:t>Cost centers </a:t>
                  </a:r>
                </a:p>
              </p:txBody>
            </p:sp>
            <p:sp>
              <p:nvSpPr>
                <p:cNvPr id="65" name="TextBox 64">
                  <a:extLst>
                    <a:ext uri="{FF2B5EF4-FFF2-40B4-BE49-F238E27FC236}">
                      <a16:creationId xmlns:a16="http://schemas.microsoft.com/office/drawing/2014/main" id="{A09251EC-B265-4C98-8DB5-8A6692DC96AC}"/>
                    </a:ext>
                  </a:extLst>
                </p:cNvPr>
                <p:cNvSpPr txBox="1"/>
                <p:nvPr/>
              </p:nvSpPr>
              <p:spPr>
                <a:xfrm>
                  <a:off x="3253454" y="3536998"/>
                  <a:ext cx="1261884" cy="646331"/>
                </a:xfrm>
                <a:prstGeom prst="rect">
                  <a:avLst/>
                </a:prstGeom>
                <a:noFill/>
              </p:spPr>
              <p:txBody>
                <a:bodyPr wrap="none" rtlCol="0">
                  <a:spAutoFit/>
                </a:bodyPr>
                <a:lstStyle/>
                <a:p>
                  <a:r>
                    <a:rPr lang="en-US" dirty="0"/>
                    <a:t>Statistical </a:t>
                  </a:r>
                </a:p>
                <a:p>
                  <a:r>
                    <a:rPr lang="en-US" dirty="0"/>
                    <a:t>key figures</a:t>
                  </a:r>
                </a:p>
              </p:txBody>
            </p:sp>
            <p:sp>
              <p:nvSpPr>
                <p:cNvPr id="66" name="TextBox 65">
                  <a:extLst>
                    <a:ext uri="{FF2B5EF4-FFF2-40B4-BE49-F238E27FC236}">
                      <a16:creationId xmlns:a16="http://schemas.microsoft.com/office/drawing/2014/main" id="{5D1D4E34-C1AD-479D-964C-DA41B074337E}"/>
                    </a:ext>
                  </a:extLst>
                </p:cNvPr>
                <p:cNvSpPr txBox="1"/>
                <p:nvPr/>
              </p:nvSpPr>
              <p:spPr>
                <a:xfrm>
                  <a:off x="3212252" y="4221538"/>
                  <a:ext cx="1529586" cy="369332"/>
                </a:xfrm>
                <a:prstGeom prst="rect">
                  <a:avLst/>
                </a:prstGeom>
                <a:noFill/>
              </p:spPr>
              <p:txBody>
                <a:bodyPr wrap="none" rtlCol="0">
                  <a:spAutoFit/>
                </a:bodyPr>
                <a:lstStyle/>
                <a:p>
                  <a:r>
                    <a:rPr lang="en-US" dirty="0"/>
                    <a:t>Activity types</a:t>
                  </a:r>
                </a:p>
              </p:txBody>
            </p:sp>
            <p:sp>
              <p:nvSpPr>
                <p:cNvPr id="67" name="TextBox 66">
                  <a:extLst>
                    <a:ext uri="{FF2B5EF4-FFF2-40B4-BE49-F238E27FC236}">
                      <a16:creationId xmlns:a16="http://schemas.microsoft.com/office/drawing/2014/main" id="{843E1D0B-D28B-4490-9F1B-6AFE16006F05}"/>
                    </a:ext>
                  </a:extLst>
                </p:cNvPr>
                <p:cNvSpPr txBox="1"/>
                <p:nvPr/>
              </p:nvSpPr>
              <p:spPr>
                <a:xfrm>
                  <a:off x="3015932" y="4659868"/>
                  <a:ext cx="1520929" cy="369332"/>
                </a:xfrm>
                <a:prstGeom prst="rect">
                  <a:avLst/>
                </a:prstGeom>
                <a:noFill/>
              </p:spPr>
              <p:txBody>
                <a:bodyPr wrap="none" rtlCol="0">
                  <a:spAutoFit/>
                </a:bodyPr>
                <a:lstStyle/>
                <a:p>
                  <a:r>
                    <a:rPr lang="en-US" dirty="0"/>
                    <a:t>Profit centers</a:t>
                  </a:r>
                </a:p>
              </p:txBody>
            </p:sp>
            <p:sp>
              <p:nvSpPr>
                <p:cNvPr id="68" name="TextBox 67">
                  <a:extLst>
                    <a:ext uri="{FF2B5EF4-FFF2-40B4-BE49-F238E27FC236}">
                      <a16:creationId xmlns:a16="http://schemas.microsoft.com/office/drawing/2014/main" id="{97FC1127-50EC-4FF1-9C2C-2842EA7C241C}"/>
                    </a:ext>
                  </a:extLst>
                </p:cNvPr>
                <p:cNvSpPr txBox="1"/>
                <p:nvPr/>
              </p:nvSpPr>
              <p:spPr>
                <a:xfrm>
                  <a:off x="2615731" y="5143080"/>
                  <a:ext cx="976101" cy="646331"/>
                </a:xfrm>
                <a:prstGeom prst="rect">
                  <a:avLst/>
                </a:prstGeom>
                <a:noFill/>
              </p:spPr>
              <p:txBody>
                <a:bodyPr wrap="none" rtlCol="0">
                  <a:spAutoFit/>
                </a:bodyPr>
                <a:lstStyle/>
                <a:p>
                  <a:r>
                    <a:rPr lang="en-US" dirty="0"/>
                    <a:t>Internal</a:t>
                  </a:r>
                </a:p>
                <a:p>
                  <a:r>
                    <a:rPr lang="en-US" dirty="0"/>
                    <a:t>orders</a:t>
                  </a:r>
                </a:p>
              </p:txBody>
            </p:sp>
          </p:grpSp>
        </p:grpSp>
        <p:pic>
          <p:nvPicPr>
            <p:cNvPr id="29" name="Graphic 28" descr="Coins">
              <a:extLst>
                <a:ext uri="{FF2B5EF4-FFF2-40B4-BE49-F238E27FC236}">
                  <a16:creationId xmlns:a16="http://schemas.microsoft.com/office/drawing/2014/main" id="{AEDE0709-C9A9-48B6-ADEF-6BE51483D8B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59237" y="2959324"/>
              <a:ext cx="543580" cy="543580"/>
            </a:xfrm>
            <a:prstGeom prst="rect">
              <a:avLst/>
            </a:prstGeom>
          </p:spPr>
        </p:pic>
        <p:pic>
          <p:nvPicPr>
            <p:cNvPr id="33" name="Graphic 32" descr="Network">
              <a:extLst>
                <a:ext uri="{FF2B5EF4-FFF2-40B4-BE49-F238E27FC236}">
                  <a16:creationId xmlns:a16="http://schemas.microsoft.com/office/drawing/2014/main" id="{91C27774-E3D0-44DA-BAEB-A155FAFFE22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02218" y="3271608"/>
              <a:ext cx="543580" cy="543580"/>
            </a:xfrm>
            <a:prstGeom prst="rect">
              <a:avLst/>
            </a:prstGeom>
          </p:spPr>
        </p:pic>
        <p:pic>
          <p:nvPicPr>
            <p:cNvPr id="34" name="Graphic 33" descr="Share">
              <a:extLst>
                <a:ext uri="{FF2B5EF4-FFF2-40B4-BE49-F238E27FC236}">
                  <a16:creationId xmlns:a16="http://schemas.microsoft.com/office/drawing/2014/main" id="{DC4B35DC-9B08-4C50-B134-3932E327A89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17198" y="4105474"/>
              <a:ext cx="457200" cy="457200"/>
            </a:xfrm>
            <a:prstGeom prst="rect">
              <a:avLst/>
            </a:prstGeom>
          </p:spPr>
        </p:pic>
        <p:pic>
          <p:nvPicPr>
            <p:cNvPr id="35" name="Graphic 34" descr="Coins">
              <a:extLst>
                <a:ext uri="{FF2B5EF4-FFF2-40B4-BE49-F238E27FC236}">
                  <a16:creationId xmlns:a16="http://schemas.microsoft.com/office/drawing/2014/main" id="{0065E9FB-9539-478A-A9EC-A24CC91ED42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9916" y="4829820"/>
              <a:ext cx="543580" cy="543580"/>
            </a:xfrm>
            <a:prstGeom prst="rect">
              <a:avLst/>
            </a:prstGeom>
          </p:spPr>
        </p:pic>
        <p:pic>
          <p:nvPicPr>
            <p:cNvPr id="36" name="Graphic 35" descr="Open envelope">
              <a:extLst>
                <a:ext uri="{FF2B5EF4-FFF2-40B4-BE49-F238E27FC236}">
                  <a16:creationId xmlns:a16="http://schemas.microsoft.com/office/drawing/2014/main" id="{B7C7FAAE-576B-4173-A0A4-FA121EEA5A5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55103" y="5150276"/>
              <a:ext cx="457200" cy="457200"/>
            </a:xfrm>
            <a:prstGeom prst="rect">
              <a:avLst/>
            </a:prstGeom>
          </p:spPr>
        </p:pic>
      </p:grpSp>
      <p:sp>
        <p:nvSpPr>
          <p:cNvPr id="37" name="Flowchart: Process 36">
            <a:extLst>
              <a:ext uri="{FF2B5EF4-FFF2-40B4-BE49-F238E27FC236}">
                <a16:creationId xmlns:a16="http://schemas.microsoft.com/office/drawing/2014/main" id="{45FB1E12-961B-40AB-BB6A-1D39A9EBBEAC}"/>
              </a:ext>
            </a:extLst>
          </p:cNvPr>
          <p:cNvSpPr/>
          <p:nvPr/>
        </p:nvSpPr>
        <p:spPr>
          <a:xfrm>
            <a:off x="10209212" y="457200"/>
            <a:ext cx="1524000" cy="304800"/>
          </a:xfrm>
          <a:prstGeom prst="flowChartProcess">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Controlling</a:t>
            </a:r>
          </a:p>
        </p:txBody>
      </p:sp>
    </p:spTree>
    <p:extLst>
      <p:ext uri="{BB962C8B-B14F-4D97-AF65-F5344CB8AC3E}">
        <p14:creationId xmlns:p14="http://schemas.microsoft.com/office/powerpoint/2010/main" val="154480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56" grpId="0" animBg="1"/>
      <p:bldP spid="57" grpId="0" animBg="1"/>
      <p:bldP spid="58" grpId="0" animBg="1"/>
      <p:bldP spid="5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E6D-B9A8-47C7-A90D-C6DEF1180336}"/>
              </a:ext>
            </a:extLst>
          </p:cNvPr>
          <p:cNvSpPr>
            <a:spLocks noGrp="1"/>
          </p:cNvSpPr>
          <p:nvPr>
            <p:ph type="title"/>
          </p:nvPr>
        </p:nvSpPr>
        <p:spPr/>
        <p:txBody>
          <a:bodyPr>
            <a:normAutofit fontScale="90000"/>
          </a:bodyPr>
          <a:lstStyle/>
          <a:p>
            <a:r>
              <a:rPr lang="en-US" dirty="0"/>
              <a:t>SAP Controlling (CO)</a:t>
            </a:r>
            <a:br>
              <a:rPr lang="en-US" dirty="0"/>
            </a:br>
            <a:r>
              <a:rPr lang="en-US" dirty="0"/>
              <a:t>Master data extension</a:t>
            </a:r>
          </a:p>
        </p:txBody>
      </p:sp>
      <p:grpSp>
        <p:nvGrpSpPr>
          <p:cNvPr id="46" name="Group 45">
            <a:extLst>
              <a:ext uri="{FF2B5EF4-FFF2-40B4-BE49-F238E27FC236}">
                <a16:creationId xmlns:a16="http://schemas.microsoft.com/office/drawing/2014/main" id="{3783B40F-82EB-4216-8606-66B0FDF6315A}"/>
              </a:ext>
            </a:extLst>
          </p:cNvPr>
          <p:cNvGrpSpPr/>
          <p:nvPr/>
        </p:nvGrpSpPr>
        <p:grpSpPr>
          <a:xfrm>
            <a:off x="7992997" y="1905001"/>
            <a:ext cx="1444723" cy="3422605"/>
            <a:chOff x="6249889" y="1752601"/>
            <a:chExt cx="1444723" cy="3422605"/>
          </a:xfrm>
        </p:grpSpPr>
        <p:sp>
          <p:nvSpPr>
            <p:cNvPr id="21" name="Rectangle 20">
              <a:extLst>
                <a:ext uri="{FF2B5EF4-FFF2-40B4-BE49-F238E27FC236}">
                  <a16:creationId xmlns:a16="http://schemas.microsoft.com/office/drawing/2014/main" id="{CC03961C-A5C9-42F4-B19C-8E986DD6F177}"/>
                </a:ext>
              </a:extLst>
            </p:cNvPr>
            <p:cNvSpPr/>
            <p:nvPr/>
          </p:nvSpPr>
          <p:spPr>
            <a:xfrm>
              <a:off x="6249889" y="2286000"/>
              <a:ext cx="1441646" cy="288920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48DE266-0D54-45DD-A008-9EA82C073910}"/>
                </a:ext>
              </a:extLst>
            </p:cNvPr>
            <p:cNvSpPr/>
            <p:nvPr/>
          </p:nvSpPr>
          <p:spPr>
            <a:xfrm>
              <a:off x="6249889" y="1752601"/>
              <a:ext cx="1444723" cy="52882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Europe</a:t>
              </a:r>
            </a:p>
          </p:txBody>
        </p:sp>
        <p:sp>
          <p:nvSpPr>
            <p:cNvPr id="30" name="TextBox 29">
              <a:extLst>
                <a:ext uri="{FF2B5EF4-FFF2-40B4-BE49-F238E27FC236}">
                  <a16:creationId xmlns:a16="http://schemas.microsoft.com/office/drawing/2014/main" id="{558E1688-46BA-44AA-B324-B180CF4F40C6}"/>
                </a:ext>
              </a:extLst>
            </p:cNvPr>
            <p:cNvSpPr txBox="1"/>
            <p:nvPr/>
          </p:nvSpPr>
          <p:spPr>
            <a:xfrm>
              <a:off x="6392156" y="2421064"/>
              <a:ext cx="1159548" cy="369332"/>
            </a:xfrm>
            <a:prstGeom prst="rect">
              <a:avLst/>
            </a:prstGeom>
            <a:noFill/>
          </p:spPr>
          <p:txBody>
            <a:bodyPr wrap="none" rtlCol="0">
              <a:spAutoFit/>
            </a:bodyPr>
            <a:lstStyle/>
            <a:p>
              <a:r>
                <a:rPr lang="en-US" dirty="0"/>
                <a:t>CC-IT###</a:t>
              </a:r>
            </a:p>
          </p:txBody>
        </p:sp>
        <p:sp>
          <p:nvSpPr>
            <p:cNvPr id="37" name="TextBox 36">
              <a:extLst>
                <a:ext uri="{FF2B5EF4-FFF2-40B4-BE49-F238E27FC236}">
                  <a16:creationId xmlns:a16="http://schemas.microsoft.com/office/drawing/2014/main" id="{309136CE-20A1-4850-B178-3FBC5E4DB5C9}"/>
                </a:ext>
              </a:extLst>
            </p:cNvPr>
            <p:cNvSpPr txBox="1"/>
            <p:nvPr/>
          </p:nvSpPr>
          <p:spPr>
            <a:xfrm>
              <a:off x="6537427" y="4198414"/>
              <a:ext cx="938077" cy="369332"/>
            </a:xfrm>
            <a:prstGeom prst="rect">
              <a:avLst/>
            </a:prstGeom>
            <a:noFill/>
          </p:spPr>
          <p:txBody>
            <a:bodyPr wrap="none" rtlCol="0">
              <a:spAutoFit/>
            </a:bodyPr>
            <a:lstStyle/>
            <a:p>
              <a:r>
                <a:rPr lang="en-US" dirty="0"/>
                <a:t>PC-ABC</a:t>
              </a:r>
            </a:p>
          </p:txBody>
        </p:sp>
      </p:grpSp>
      <p:sp>
        <p:nvSpPr>
          <p:cNvPr id="45" name="TextBox 44">
            <a:extLst>
              <a:ext uri="{FF2B5EF4-FFF2-40B4-BE49-F238E27FC236}">
                <a16:creationId xmlns:a16="http://schemas.microsoft.com/office/drawing/2014/main" id="{8D639926-DC73-425A-8877-9F5B3E28C1B3}"/>
              </a:ext>
            </a:extLst>
          </p:cNvPr>
          <p:cNvSpPr txBox="1"/>
          <p:nvPr/>
        </p:nvSpPr>
        <p:spPr>
          <a:xfrm>
            <a:off x="7348525" y="1305950"/>
            <a:ext cx="1288943" cy="369332"/>
          </a:xfrm>
          <a:prstGeom prst="rect">
            <a:avLst/>
          </a:prstGeom>
          <a:noFill/>
        </p:spPr>
        <p:txBody>
          <a:bodyPr wrap="none" rtlCol="0">
            <a:spAutoFit/>
          </a:bodyPr>
          <a:lstStyle/>
          <a:p>
            <a:r>
              <a:rPr lang="en-US" dirty="0"/>
              <a:t>Controlling</a:t>
            </a:r>
          </a:p>
        </p:txBody>
      </p:sp>
      <p:grpSp>
        <p:nvGrpSpPr>
          <p:cNvPr id="44" name="Group 43">
            <a:extLst>
              <a:ext uri="{FF2B5EF4-FFF2-40B4-BE49-F238E27FC236}">
                <a16:creationId xmlns:a16="http://schemas.microsoft.com/office/drawing/2014/main" id="{8012E6D1-319A-4AC3-ADAF-E2D471C058F5}"/>
              </a:ext>
            </a:extLst>
          </p:cNvPr>
          <p:cNvGrpSpPr/>
          <p:nvPr/>
        </p:nvGrpSpPr>
        <p:grpSpPr>
          <a:xfrm>
            <a:off x="2095907" y="2210719"/>
            <a:ext cx="3993017" cy="3116887"/>
            <a:chOff x="3015795" y="2750513"/>
            <a:chExt cx="3993017" cy="3116887"/>
          </a:xfrm>
        </p:grpSpPr>
        <p:grpSp>
          <p:nvGrpSpPr>
            <p:cNvPr id="49" name="Group 48">
              <a:extLst>
                <a:ext uri="{FF2B5EF4-FFF2-40B4-BE49-F238E27FC236}">
                  <a16:creationId xmlns:a16="http://schemas.microsoft.com/office/drawing/2014/main" id="{40E7D868-AAFD-4074-BB1E-F50FE92F0CB1}"/>
                </a:ext>
              </a:extLst>
            </p:cNvPr>
            <p:cNvGrpSpPr/>
            <p:nvPr/>
          </p:nvGrpSpPr>
          <p:grpSpPr>
            <a:xfrm>
              <a:off x="3015795" y="2750513"/>
              <a:ext cx="3993017" cy="3116887"/>
              <a:chOff x="2863395" y="2750513"/>
              <a:chExt cx="3993017" cy="3116887"/>
            </a:xfrm>
          </p:grpSpPr>
          <p:sp>
            <p:nvSpPr>
              <p:cNvPr id="55" name="Arrow: Right 54">
                <a:extLst>
                  <a:ext uri="{FF2B5EF4-FFF2-40B4-BE49-F238E27FC236}">
                    <a16:creationId xmlns:a16="http://schemas.microsoft.com/office/drawing/2014/main" id="{553FD7D7-DDDD-4CCD-B2AB-F33FB1B5AFE9}"/>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156CE01E-21EE-4192-AD41-2DE34C7B1F73}"/>
                  </a:ext>
                </a:extLst>
              </p:cNvPr>
              <p:cNvGrpSpPr/>
              <p:nvPr/>
            </p:nvGrpSpPr>
            <p:grpSpPr>
              <a:xfrm>
                <a:off x="2946342" y="2904562"/>
                <a:ext cx="3148070" cy="2884849"/>
                <a:chOff x="2306262" y="2904562"/>
                <a:chExt cx="3148070" cy="2884849"/>
              </a:xfrm>
            </p:grpSpPr>
            <p:sp>
              <p:nvSpPr>
                <p:cNvPr id="57" name="Oval 56">
                  <a:extLst>
                    <a:ext uri="{FF2B5EF4-FFF2-40B4-BE49-F238E27FC236}">
                      <a16:creationId xmlns:a16="http://schemas.microsoft.com/office/drawing/2014/main" id="{11A54E0F-2693-41C4-98FF-FBC9F735EEF5}"/>
                    </a:ext>
                  </a:extLst>
                </p:cNvPr>
                <p:cNvSpPr/>
                <p:nvPr/>
              </p:nvSpPr>
              <p:spPr>
                <a:xfrm>
                  <a:off x="3701732" y="290456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ADBCB11-8F8F-40F3-8608-B990BBE94A9B}"/>
                    </a:ext>
                  </a:extLst>
                </p:cNvPr>
                <p:cNvSpPr/>
                <p:nvPr/>
              </p:nvSpPr>
              <p:spPr>
                <a:xfrm>
                  <a:off x="3678872" y="510161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924C740-D11E-404D-A4C0-DBA3BB5DE2C9}"/>
                    </a:ext>
                  </a:extLst>
                </p:cNvPr>
                <p:cNvSpPr/>
                <p:nvPr/>
              </p:nvSpPr>
              <p:spPr>
                <a:xfrm>
                  <a:off x="4547552" y="322460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350CACC-82E3-4838-AF02-8739C649EB74}"/>
                    </a:ext>
                  </a:extLst>
                </p:cNvPr>
                <p:cNvSpPr/>
                <p:nvPr/>
              </p:nvSpPr>
              <p:spPr>
                <a:xfrm>
                  <a:off x="4547552" y="478157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98F6FA3-4A40-46D0-8ED3-BFA499874E3C}"/>
                    </a:ext>
                  </a:extLst>
                </p:cNvPr>
                <p:cNvSpPr/>
                <p:nvPr/>
              </p:nvSpPr>
              <p:spPr>
                <a:xfrm>
                  <a:off x="4814252" y="400184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1773645B-82F0-464F-84E0-ACED883A0F84}"/>
                    </a:ext>
                  </a:extLst>
                </p:cNvPr>
                <p:cNvSpPr txBox="1"/>
                <p:nvPr/>
              </p:nvSpPr>
              <p:spPr>
                <a:xfrm>
                  <a:off x="2306262" y="3025143"/>
                  <a:ext cx="1442574" cy="369332"/>
                </a:xfrm>
                <a:prstGeom prst="rect">
                  <a:avLst/>
                </a:prstGeom>
                <a:noFill/>
              </p:spPr>
              <p:txBody>
                <a:bodyPr wrap="none" rtlCol="0">
                  <a:spAutoFit/>
                </a:bodyPr>
                <a:lstStyle/>
                <a:p>
                  <a:r>
                    <a:rPr lang="en-US" dirty="0"/>
                    <a:t>Cost centers </a:t>
                  </a:r>
                </a:p>
              </p:txBody>
            </p:sp>
            <p:sp>
              <p:nvSpPr>
                <p:cNvPr id="63" name="TextBox 62">
                  <a:extLst>
                    <a:ext uri="{FF2B5EF4-FFF2-40B4-BE49-F238E27FC236}">
                      <a16:creationId xmlns:a16="http://schemas.microsoft.com/office/drawing/2014/main" id="{E6B88A26-4A50-41ED-BCE7-D861D2825A59}"/>
                    </a:ext>
                  </a:extLst>
                </p:cNvPr>
                <p:cNvSpPr txBox="1"/>
                <p:nvPr/>
              </p:nvSpPr>
              <p:spPr>
                <a:xfrm>
                  <a:off x="3253454" y="3536998"/>
                  <a:ext cx="1261884" cy="646331"/>
                </a:xfrm>
                <a:prstGeom prst="rect">
                  <a:avLst/>
                </a:prstGeom>
                <a:noFill/>
              </p:spPr>
              <p:txBody>
                <a:bodyPr wrap="none" rtlCol="0">
                  <a:spAutoFit/>
                </a:bodyPr>
                <a:lstStyle/>
                <a:p>
                  <a:r>
                    <a:rPr lang="en-US" dirty="0"/>
                    <a:t>Statistical </a:t>
                  </a:r>
                </a:p>
                <a:p>
                  <a:r>
                    <a:rPr lang="en-US" dirty="0"/>
                    <a:t>key figures</a:t>
                  </a:r>
                </a:p>
              </p:txBody>
            </p:sp>
            <p:sp>
              <p:nvSpPr>
                <p:cNvPr id="64" name="TextBox 63">
                  <a:extLst>
                    <a:ext uri="{FF2B5EF4-FFF2-40B4-BE49-F238E27FC236}">
                      <a16:creationId xmlns:a16="http://schemas.microsoft.com/office/drawing/2014/main" id="{CEE3E653-82FB-486C-8888-690760149970}"/>
                    </a:ext>
                  </a:extLst>
                </p:cNvPr>
                <p:cNvSpPr txBox="1"/>
                <p:nvPr/>
              </p:nvSpPr>
              <p:spPr>
                <a:xfrm>
                  <a:off x="3212252" y="4221538"/>
                  <a:ext cx="1529586" cy="369332"/>
                </a:xfrm>
                <a:prstGeom prst="rect">
                  <a:avLst/>
                </a:prstGeom>
                <a:noFill/>
              </p:spPr>
              <p:txBody>
                <a:bodyPr wrap="none" rtlCol="0">
                  <a:spAutoFit/>
                </a:bodyPr>
                <a:lstStyle/>
                <a:p>
                  <a:r>
                    <a:rPr lang="en-US" dirty="0"/>
                    <a:t>Activity types</a:t>
                  </a:r>
                </a:p>
              </p:txBody>
            </p:sp>
            <p:sp>
              <p:nvSpPr>
                <p:cNvPr id="65" name="TextBox 64">
                  <a:extLst>
                    <a:ext uri="{FF2B5EF4-FFF2-40B4-BE49-F238E27FC236}">
                      <a16:creationId xmlns:a16="http://schemas.microsoft.com/office/drawing/2014/main" id="{BA4E4D80-5B12-4505-B53F-EBD91F789AC0}"/>
                    </a:ext>
                  </a:extLst>
                </p:cNvPr>
                <p:cNvSpPr txBox="1"/>
                <p:nvPr/>
              </p:nvSpPr>
              <p:spPr>
                <a:xfrm>
                  <a:off x="3015932" y="4659868"/>
                  <a:ext cx="1520929" cy="369332"/>
                </a:xfrm>
                <a:prstGeom prst="rect">
                  <a:avLst/>
                </a:prstGeom>
                <a:noFill/>
              </p:spPr>
              <p:txBody>
                <a:bodyPr wrap="none" rtlCol="0">
                  <a:spAutoFit/>
                </a:bodyPr>
                <a:lstStyle/>
                <a:p>
                  <a:r>
                    <a:rPr lang="en-US" dirty="0"/>
                    <a:t>Profit centers</a:t>
                  </a:r>
                </a:p>
              </p:txBody>
            </p:sp>
            <p:sp>
              <p:nvSpPr>
                <p:cNvPr id="66" name="TextBox 65">
                  <a:extLst>
                    <a:ext uri="{FF2B5EF4-FFF2-40B4-BE49-F238E27FC236}">
                      <a16:creationId xmlns:a16="http://schemas.microsoft.com/office/drawing/2014/main" id="{9416CB8D-C6E1-4DC4-BC76-9B3A8EC2286D}"/>
                    </a:ext>
                  </a:extLst>
                </p:cNvPr>
                <p:cNvSpPr txBox="1"/>
                <p:nvPr/>
              </p:nvSpPr>
              <p:spPr>
                <a:xfrm>
                  <a:off x="2615731" y="5143080"/>
                  <a:ext cx="976101" cy="646331"/>
                </a:xfrm>
                <a:prstGeom prst="rect">
                  <a:avLst/>
                </a:prstGeom>
                <a:noFill/>
              </p:spPr>
              <p:txBody>
                <a:bodyPr wrap="none" rtlCol="0">
                  <a:spAutoFit/>
                </a:bodyPr>
                <a:lstStyle/>
                <a:p>
                  <a:r>
                    <a:rPr lang="en-US" dirty="0"/>
                    <a:t>Internal</a:t>
                  </a:r>
                </a:p>
                <a:p>
                  <a:r>
                    <a:rPr lang="en-US" dirty="0"/>
                    <a:t>orders</a:t>
                  </a:r>
                </a:p>
              </p:txBody>
            </p:sp>
          </p:grpSp>
        </p:grpSp>
        <p:pic>
          <p:nvPicPr>
            <p:cNvPr id="50" name="Graphic 49" descr="Coins">
              <a:extLst>
                <a:ext uri="{FF2B5EF4-FFF2-40B4-BE49-F238E27FC236}">
                  <a16:creationId xmlns:a16="http://schemas.microsoft.com/office/drawing/2014/main" id="{942E04B0-9E1E-43F8-BBDB-F64B58184BA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59237" y="2959324"/>
              <a:ext cx="543580" cy="543580"/>
            </a:xfrm>
            <a:prstGeom prst="rect">
              <a:avLst/>
            </a:prstGeom>
          </p:spPr>
        </p:pic>
        <p:pic>
          <p:nvPicPr>
            <p:cNvPr id="51" name="Graphic 50" descr="Network">
              <a:extLst>
                <a:ext uri="{FF2B5EF4-FFF2-40B4-BE49-F238E27FC236}">
                  <a16:creationId xmlns:a16="http://schemas.microsoft.com/office/drawing/2014/main" id="{7F479139-6584-4F2D-BA6B-7C8455F927A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02218" y="3271608"/>
              <a:ext cx="543580" cy="543580"/>
            </a:xfrm>
            <a:prstGeom prst="rect">
              <a:avLst/>
            </a:prstGeom>
          </p:spPr>
        </p:pic>
        <p:pic>
          <p:nvPicPr>
            <p:cNvPr id="52" name="Graphic 51" descr="Share">
              <a:extLst>
                <a:ext uri="{FF2B5EF4-FFF2-40B4-BE49-F238E27FC236}">
                  <a16:creationId xmlns:a16="http://schemas.microsoft.com/office/drawing/2014/main" id="{0234A092-1932-4CC9-8187-3B5C8973C5D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17198" y="4105474"/>
              <a:ext cx="457200" cy="457200"/>
            </a:xfrm>
            <a:prstGeom prst="rect">
              <a:avLst/>
            </a:prstGeom>
          </p:spPr>
        </p:pic>
        <p:pic>
          <p:nvPicPr>
            <p:cNvPr id="53" name="Graphic 52" descr="Coins">
              <a:extLst>
                <a:ext uri="{FF2B5EF4-FFF2-40B4-BE49-F238E27FC236}">
                  <a16:creationId xmlns:a16="http://schemas.microsoft.com/office/drawing/2014/main" id="{8AB9F025-59BF-4890-B157-25F115922A0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9916" y="4829820"/>
              <a:ext cx="543580" cy="543580"/>
            </a:xfrm>
            <a:prstGeom prst="rect">
              <a:avLst/>
            </a:prstGeom>
          </p:spPr>
        </p:pic>
        <p:pic>
          <p:nvPicPr>
            <p:cNvPr id="54" name="Graphic 53" descr="Open envelope">
              <a:extLst>
                <a:ext uri="{FF2B5EF4-FFF2-40B4-BE49-F238E27FC236}">
                  <a16:creationId xmlns:a16="http://schemas.microsoft.com/office/drawing/2014/main" id="{A7B6ACEE-76E1-4357-99A7-77C68B22CAA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55103" y="5150276"/>
              <a:ext cx="457200" cy="457200"/>
            </a:xfrm>
            <a:prstGeom prst="rect">
              <a:avLst/>
            </a:prstGeom>
          </p:spPr>
        </p:pic>
      </p:grpSp>
      <p:grpSp>
        <p:nvGrpSpPr>
          <p:cNvPr id="3" name="Group 2">
            <a:extLst>
              <a:ext uri="{FF2B5EF4-FFF2-40B4-BE49-F238E27FC236}">
                <a16:creationId xmlns:a16="http://schemas.microsoft.com/office/drawing/2014/main" id="{7F524895-C569-471B-8390-4EEF4754478C}"/>
              </a:ext>
            </a:extLst>
          </p:cNvPr>
          <p:cNvGrpSpPr/>
          <p:nvPr/>
        </p:nvGrpSpPr>
        <p:grpSpPr>
          <a:xfrm>
            <a:off x="6402289" y="1905001"/>
            <a:ext cx="1444723" cy="3422605"/>
            <a:chOff x="6402289" y="1905001"/>
            <a:chExt cx="1444723" cy="3422605"/>
          </a:xfrm>
        </p:grpSpPr>
        <p:grpSp>
          <p:nvGrpSpPr>
            <p:cNvPr id="67" name="Group 66">
              <a:extLst>
                <a:ext uri="{FF2B5EF4-FFF2-40B4-BE49-F238E27FC236}">
                  <a16:creationId xmlns:a16="http://schemas.microsoft.com/office/drawing/2014/main" id="{F40F8220-A869-488A-975E-E939ADF56A3E}"/>
                </a:ext>
              </a:extLst>
            </p:cNvPr>
            <p:cNvGrpSpPr/>
            <p:nvPr/>
          </p:nvGrpSpPr>
          <p:grpSpPr>
            <a:xfrm>
              <a:off x="6402289" y="1905001"/>
              <a:ext cx="1444723" cy="3422605"/>
              <a:chOff x="6249889" y="1752601"/>
              <a:chExt cx="1444723" cy="3422605"/>
            </a:xfrm>
          </p:grpSpPr>
          <p:sp>
            <p:nvSpPr>
              <p:cNvPr id="68" name="Rectangle 67">
                <a:extLst>
                  <a:ext uri="{FF2B5EF4-FFF2-40B4-BE49-F238E27FC236}">
                    <a16:creationId xmlns:a16="http://schemas.microsoft.com/office/drawing/2014/main" id="{6461BAC3-1DFF-4F6B-AC39-52A019DB7FB7}"/>
                  </a:ext>
                </a:extLst>
              </p:cNvPr>
              <p:cNvSpPr/>
              <p:nvPr/>
            </p:nvSpPr>
            <p:spPr>
              <a:xfrm>
                <a:off x="6249889" y="2286000"/>
                <a:ext cx="1441646" cy="288920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98175786-4462-4C17-BE17-80881A80FE0F}"/>
                  </a:ext>
                </a:extLst>
              </p:cNvPr>
              <p:cNvSpPr/>
              <p:nvPr/>
            </p:nvSpPr>
            <p:spPr>
              <a:xfrm>
                <a:off x="6249889" y="1752601"/>
                <a:ext cx="1444723" cy="52882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North America</a:t>
                </a:r>
              </a:p>
            </p:txBody>
          </p:sp>
          <p:sp>
            <p:nvSpPr>
              <p:cNvPr id="70" name="TextBox 69">
                <a:extLst>
                  <a:ext uri="{FF2B5EF4-FFF2-40B4-BE49-F238E27FC236}">
                    <a16:creationId xmlns:a16="http://schemas.microsoft.com/office/drawing/2014/main" id="{27B99DCF-0FB8-47CE-9300-E4792D52FF40}"/>
                  </a:ext>
                </a:extLst>
              </p:cNvPr>
              <p:cNvSpPr txBox="1"/>
              <p:nvPr/>
            </p:nvSpPr>
            <p:spPr>
              <a:xfrm>
                <a:off x="6399212" y="2421064"/>
                <a:ext cx="1159548" cy="369332"/>
              </a:xfrm>
              <a:prstGeom prst="rect">
                <a:avLst/>
              </a:prstGeom>
              <a:noFill/>
            </p:spPr>
            <p:txBody>
              <a:bodyPr wrap="none" rtlCol="0">
                <a:spAutoFit/>
              </a:bodyPr>
              <a:lstStyle/>
              <a:p>
                <a:r>
                  <a:rPr lang="en-US" dirty="0"/>
                  <a:t>CC-IT###</a:t>
                </a:r>
              </a:p>
            </p:txBody>
          </p:sp>
          <p:sp>
            <p:nvSpPr>
              <p:cNvPr id="71" name="TextBox 70">
                <a:extLst>
                  <a:ext uri="{FF2B5EF4-FFF2-40B4-BE49-F238E27FC236}">
                    <a16:creationId xmlns:a16="http://schemas.microsoft.com/office/drawing/2014/main" id="{91A065B5-CA50-4CCE-AFF9-5DA02FF44036}"/>
                  </a:ext>
                </a:extLst>
              </p:cNvPr>
              <p:cNvSpPr txBox="1"/>
              <p:nvPr/>
            </p:nvSpPr>
            <p:spPr>
              <a:xfrm>
                <a:off x="6551612" y="3018032"/>
                <a:ext cx="829073" cy="369332"/>
              </a:xfrm>
              <a:prstGeom prst="rect">
                <a:avLst/>
              </a:prstGeom>
              <a:noFill/>
            </p:spPr>
            <p:txBody>
              <a:bodyPr wrap="none" rtlCol="0">
                <a:spAutoFit/>
              </a:bodyPr>
              <a:lstStyle/>
              <a:p>
                <a:r>
                  <a:rPr lang="en-US" dirty="0"/>
                  <a:t>SK123</a:t>
                </a:r>
              </a:p>
            </p:txBody>
          </p:sp>
          <p:sp>
            <p:nvSpPr>
              <p:cNvPr id="72" name="TextBox 71">
                <a:extLst>
                  <a:ext uri="{FF2B5EF4-FFF2-40B4-BE49-F238E27FC236}">
                    <a16:creationId xmlns:a16="http://schemas.microsoft.com/office/drawing/2014/main" id="{F2B0A4DD-CD20-459C-9346-5DD5E10A9821}"/>
                  </a:ext>
                </a:extLst>
              </p:cNvPr>
              <p:cNvSpPr txBox="1"/>
              <p:nvPr/>
            </p:nvSpPr>
            <p:spPr>
              <a:xfrm>
                <a:off x="6551612" y="3624357"/>
                <a:ext cx="836383" cy="369332"/>
              </a:xfrm>
              <a:prstGeom prst="rect">
                <a:avLst/>
              </a:prstGeom>
              <a:noFill/>
            </p:spPr>
            <p:txBody>
              <a:bodyPr wrap="none" rtlCol="0">
                <a:spAutoFit/>
              </a:bodyPr>
              <a:lstStyle/>
              <a:p>
                <a:r>
                  <a:rPr lang="en-US" dirty="0"/>
                  <a:t>AT456</a:t>
                </a:r>
              </a:p>
            </p:txBody>
          </p:sp>
          <p:sp>
            <p:nvSpPr>
              <p:cNvPr id="73" name="TextBox 72">
                <a:extLst>
                  <a:ext uri="{FF2B5EF4-FFF2-40B4-BE49-F238E27FC236}">
                    <a16:creationId xmlns:a16="http://schemas.microsoft.com/office/drawing/2014/main" id="{E330017C-1238-45F5-A96E-26F0FFEB0222}"/>
                  </a:ext>
                </a:extLst>
              </p:cNvPr>
              <p:cNvSpPr txBox="1"/>
              <p:nvPr/>
            </p:nvSpPr>
            <p:spPr>
              <a:xfrm>
                <a:off x="6527935" y="4198414"/>
                <a:ext cx="938077" cy="369332"/>
              </a:xfrm>
              <a:prstGeom prst="rect">
                <a:avLst/>
              </a:prstGeom>
              <a:noFill/>
            </p:spPr>
            <p:txBody>
              <a:bodyPr wrap="none" rtlCol="0">
                <a:spAutoFit/>
              </a:bodyPr>
              <a:lstStyle/>
              <a:p>
                <a:r>
                  <a:rPr lang="en-US" dirty="0"/>
                  <a:t>PC-ABC</a:t>
                </a:r>
              </a:p>
            </p:txBody>
          </p:sp>
        </p:grpSp>
        <p:sp>
          <p:nvSpPr>
            <p:cNvPr id="74" name="TextBox 73">
              <a:extLst>
                <a:ext uri="{FF2B5EF4-FFF2-40B4-BE49-F238E27FC236}">
                  <a16:creationId xmlns:a16="http://schemas.microsoft.com/office/drawing/2014/main" id="{788A8030-606C-4D75-ADAF-F29DA77BB6CE}"/>
                </a:ext>
              </a:extLst>
            </p:cNvPr>
            <p:cNvSpPr txBox="1"/>
            <p:nvPr/>
          </p:nvSpPr>
          <p:spPr>
            <a:xfrm>
              <a:off x="6680335" y="4835572"/>
              <a:ext cx="872355" cy="369332"/>
            </a:xfrm>
            <a:prstGeom prst="rect">
              <a:avLst/>
            </a:prstGeom>
            <a:noFill/>
          </p:spPr>
          <p:txBody>
            <a:bodyPr wrap="none" rtlCol="0">
              <a:spAutoFit/>
            </a:bodyPr>
            <a:lstStyle/>
            <a:p>
              <a:r>
                <a:rPr lang="en-US" dirty="0"/>
                <a:t>IO-123</a:t>
              </a:r>
            </a:p>
          </p:txBody>
        </p:sp>
      </p:grpSp>
      <p:sp>
        <p:nvSpPr>
          <p:cNvPr id="38" name="Flowchart: Process 37">
            <a:extLst>
              <a:ext uri="{FF2B5EF4-FFF2-40B4-BE49-F238E27FC236}">
                <a16:creationId xmlns:a16="http://schemas.microsoft.com/office/drawing/2014/main" id="{11ABC79D-2B7E-4F22-96D5-1D00F02C7DD7}"/>
              </a:ext>
            </a:extLst>
          </p:cNvPr>
          <p:cNvSpPr/>
          <p:nvPr/>
        </p:nvSpPr>
        <p:spPr>
          <a:xfrm>
            <a:off x="10209212" y="457200"/>
            <a:ext cx="1524000" cy="304800"/>
          </a:xfrm>
          <a:prstGeom prst="flowChartProcess">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Controlling</a:t>
            </a:r>
          </a:p>
        </p:txBody>
      </p:sp>
    </p:spTree>
    <p:extLst>
      <p:ext uri="{BB962C8B-B14F-4D97-AF65-F5344CB8AC3E}">
        <p14:creationId xmlns:p14="http://schemas.microsoft.com/office/powerpoint/2010/main" val="241823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0-#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E6D-B9A8-47C7-A90D-C6DEF1180336}"/>
              </a:ext>
            </a:extLst>
          </p:cNvPr>
          <p:cNvSpPr>
            <a:spLocks noGrp="1"/>
          </p:cNvSpPr>
          <p:nvPr>
            <p:ph type="title"/>
          </p:nvPr>
        </p:nvSpPr>
        <p:spPr/>
        <p:txBody>
          <a:bodyPr>
            <a:normAutofit fontScale="90000"/>
          </a:bodyPr>
          <a:lstStyle/>
          <a:p>
            <a:r>
              <a:rPr lang="en-US" dirty="0"/>
              <a:t>SAP Controlling (CO)</a:t>
            </a:r>
            <a:br>
              <a:rPr lang="en-US" dirty="0"/>
            </a:br>
            <a:r>
              <a:rPr lang="en-US" dirty="0"/>
              <a:t>Master data copy</a:t>
            </a:r>
          </a:p>
        </p:txBody>
      </p:sp>
      <p:sp>
        <p:nvSpPr>
          <p:cNvPr id="45" name="TextBox 44">
            <a:extLst>
              <a:ext uri="{FF2B5EF4-FFF2-40B4-BE49-F238E27FC236}">
                <a16:creationId xmlns:a16="http://schemas.microsoft.com/office/drawing/2014/main" id="{8D639926-DC73-425A-8877-9F5B3E28C1B3}"/>
              </a:ext>
            </a:extLst>
          </p:cNvPr>
          <p:cNvSpPr txBox="1"/>
          <p:nvPr/>
        </p:nvSpPr>
        <p:spPr>
          <a:xfrm>
            <a:off x="7348525" y="1305950"/>
            <a:ext cx="1288943" cy="369332"/>
          </a:xfrm>
          <a:prstGeom prst="rect">
            <a:avLst/>
          </a:prstGeom>
          <a:noFill/>
        </p:spPr>
        <p:txBody>
          <a:bodyPr wrap="none" rtlCol="0">
            <a:spAutoFit/>
          </a:bodyPr>
          <a:lstStyle/>
          <a:p>
            <a:r>
              <a:rPr lang="en-US" dirty="0"/>
              <a:t>Controlling</a:t>
            </a:r>
          </a:p>
        </p:txBody>
      </p:sp>
      <p:grpSp>
        <p:nvGrpSpPr>
          <p:cNvPr id="44" name="Group 43">
            <a:extLst>
              <a:ext uri="{FF2B5EF4-FFF2-40B4-BE49-F238E27FC236}">
                <a16:creationId xmlns:a16="http://schemas.microsoft.com/office/drawing/2014/main" id="{8012E6D1-319A-4AC3-ADAF-E2D471C058F5}"/>
              </a:ext>
            </a:extLst>
          </p:cNvPr>
          <p:cNvGrpSpPr/>
          <p:nvPr/>
        </p:nvGrpSpPr>
        <p:grpSpPr>
          <a:xfrm>
            <a:off x="2095907" y="2210719"/>
            <a:ext cx="3993017" cy="3116887"/>
            <a:chOff x="3015795" y="2750513"/>
            <a:chExt cx="3993017" cy="3116887"/>
          </a:xfrm>
        </p:grpSpPr>
        <p:grpSp>
          <p:nvGrpSpPr>
            <p:cNvPr id="49" name="Group 48">
              <a:extLst>
                <a:ext uri="{FF2B5EF4-FFF2-40B4-BE49-F238E27FC236}">
                  <a16:creationId xmlns:a16="http://schemas.microsoft.com/office/drawing/2014/main" id="{40E7D868-AAFD-4074-BB1E-F50FE92F0CB1}"/>
                </a:ext>
              </a:extLst>
            </p:cNvPr>
            <p:cNvGrpSpPr/>
            <p:nvPr/>
          </p:nvGrpSpPr>
          <p:grpSpPr>
            <a:xfrm>
              <a:off x="3015795" y="2750513"/>
              <a:ext cx="3993017" cy="3116887"/>
              <a:chOff x="2863395" y="2750513"/>
              <a:chExt cx="3993017" cy="3116887"/>
            </a:xfrm>
          </p:grpSpPr>
          <p:sp>
            <p:nvSpPr>
              <p:cNvPr id="55" name="Arrow: Right 54">
                <a:extLst>
                  <a:ext uri="{FF2B5EF4-FFF2-40B4-BE49-F238E27FC236}">
                    <a16:creationId xmlns:a16="http://schemas.microsoft.com/office/drawing/2014/main" id="{553FD7D7-DDDD-4CCD-B2AB-F33FB1B5AFE9}"/>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156CE01E-21EE-4192-AD41-2DE34C7B1F73}"/>
                  </a:ext>
                </a:extLst>
              </p:cNvPr>
              <p:cNvGrpSpPr/>
              <p:nvPr/>
            </p:nvGrpSpPr>
            <p:grpSpPr>
              <a:xfrm>
                <a:off x="2946342" y="2904562"/>
                <a:ext cx="3148070" cy="2884849"/>
                <a:chOff x="2306262" y="2904562"/>
                <a:chExt cx="3148070" cy="2884849"/>
              </a:xfrm>
            </p:grpSpPr>
            <p:sp>
              <p:nvSpPr>
                <p:cNvPr id="57" name="Oval 56">
                  <a:extLst>
                    <a:ext uri="{FF2B5EF4-FFF2-40B4-BE49-F238E27FC236}">
                      <a16:creationId xmlns:a16="http://schemas.microsoft.com/office/drawing/2014/main" id="{11A54E0F-2693-41C4-98FF-FBC9F735EEF5}"/>
                    </a:ext>
                  </a:extLst>
                </p:cNvPr>
                <p:cNvSpPr/>
                <p:nvPr/>
              </p:nvSpPr>
              <p:spPr>
                <a:xfrm>
                  <a:off x="3701732" y="290456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ADBCB11-8F8F-40F3-8608-B990BBE94A9B}"/>
                    </a:ext>
                  </a:extLst>
                </p:cNvPr>
                <p:cNvSpPr/>
                <p:nvPr/>
              </p:nvSpPr>
              <p:spPr>
                <a:xfrm>
                  <a:off x="3678872" y="510161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924C740-D11E-404D-A4C0-DBA3BB5DE2C9}"/>
                    </a:ext>
                  </a:extLst>
                </p:cNvPr>
                <p:cNvSpPr/>
                <p:nvPr/>
              </p:nvSpPr>
              <p:spPr>
                <a:xfrm>
                  <a:off x="4547552" y="322460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350CACC-82E3-4838-AF02-8739C649EB74}"/>
                    </a:ext>
                  </a:extLst>
                </p:cNvPr>
                <p:cNvSpPr/>
                <p:nvPr/>
              </p:nvSpPr>
              <p:spPr>
                <a:xfrm>
                  <a:off x="4547552" y="478157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98F6FA3-4A40-46D0-8ED3-BFA499874E3C}"/>
                    </a:ext>
                  </a:extLst>
                </p:cNvPr>
                <p:cNvSpPr/>
                <p:nvPr/>
              </p:nvSpPr>
              <p:spPr>
                <a:xfrm>
                  <a:off x="4814252" y="400184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1773645B-82F0-464F-84E0-ACED883A0F84}"/>
                    </a:ext>
                  </a:extLst>
                </p:cNvPr>
                <p:cNvSpPr txBox="1"/>
                <p:nvPr/>
              </p:nvSpPr>
              <p:spPr>
                <a:xfrm>
                  <a:off x="2306262" y="3025143"/>
                  <a:ext cx="1442574" cy="369332"/>
                </a:xfrm>
                <a:prstGeom prst="rect">
                  <a:avLst/>
                </a:prstGeom>
                <a:noFill/>
              </p:spPr>
              <p:txBody>
                <a:bodyPr wrap="none" rtlCol="0">
                  <a:spAutoFit/>
                </a:bodyPr>
                <a:lstStyle/>
                <a:p>
                  <a:r>
                    <a:rPr lang="en-US" dirty="0"/>
                    <a:t>Cost centers </a:t>
                  </a:r>
                </a:p>
              </p:txBody>
            </p:sp>
            <p:sp>
              <p:nvSpPr>
                <p:cNvPr id="63" name="TextBox 62">
                  <a:extLst>
                    <a:ext uri="{FF2B5EF4-FFF2-40B4-BE49-F238E27FC236}">
                      <a16:creationId xmlns:a16="http://schemas.microsoft.com/office/drawing/2014/main" id="{E6B88A26-4A50-41ED-BCE7-D861D2825A59}"/>
                    </a:ext>
                  </a:extLst>
                </p:cNvPr>
                <p:cNvSpPr txBox="1"/>
                <p:nvPr/>
              </p:nvSpPr>
              <p:spPr>
                <a:xfrm>
                  <a:off x="3253454" y="3536998"/>
                  <a:ext cx="1261884" cy="646331"/>
                </a:xfrm>
                <a:prstGeom prst="rect">
                  <a:avLst/>
                </a:prstGeom>
                <a:noFill/>
              </p:spPr>
              <p:txBody>
                <a:bodyPr wrap="none" rtlCol="0">
                  <a:spAutoFit/>
                </a:bodyPr>
                <a:lstStyle/>
                <a:p>
                  <a:r>
                    <a:rPr lang="en-US" dirty="0"/>
                    <a:t>Statistical </a:t>
                  </a:r>
                </a:p>
                <a:p>
                  <a:r>
                    <a:rPr lang="en-US" dirty="0"/>
                    <a:t>key figures</a:t>
                  </a:r>
                </a:p>
              </p:txBody>
            </p:sp>
            <p:sp>
              <p:nvSpPr>
                <p:cNvPr id="64" name="TextBox 63">
                  <a:extLst>
                    <a:ext uri="{FF2B5EF4-FFF2-40B4-BE49-F238E27FC236}">
                      <a16:creationId xmlns:a16="http://schemas.microsoft.com/office/drawing/2014/main" id="{CEE3E653-82FB-486C-8888-690760149970}"/>
                    </a:ext>
                  </a:extLst>
                </p:cNvPr>
                <p:cNvSpPr txBox="1"/>
                <p:nvPr/>
              </p:nvSpPr>
              <p:spPr>
                <a:xfrm>
                  <a:off x="3212252" y="4221538"/>
                  <a:ext cx="1529586" cy="369332"/>
                </a:xfrm>
                <a:prstGeom prst="rect">
                  <a:avLst/>
                </a:prstGeom>
                <a:noFill/>
              </p:spPr>
              <p:txBody>
                <a:bodyPr wrap="none" rtlCol="0">
                  <a:spAutoFit/>
                </a:bodyPr>
                <a:lstStyle/>
                <a:p>
                  <a:r>
                    <a:rPr lang="en-US" dirty="0"/>
                    <a:t>Activity types</a:t>
                  </a:r>
                </a:p>
              </p:txBody>
            </p:sp>
            <p:sp>
              <p:nvSpPr>
                <p:cNvPr id="65" name="TextBox 64">
                  <a:extLst>
                    <a:ext uri="{FF2B5EF4-FFF2-40B4-BE49-F238E27FC236}">
                      <a16:creationId xmlns:a16="http://schemas.microsoft.com/office/drawing/2014/main" id="{BA4E4D80-5B12-4505-B53F-EBD91F789AC0}"/>
                    </a:ext>
                  </a:extLst>
                </p:cNvPr>
                <p:cNvSpPr txBox="1"/>
                <p:nvPr/>
              </p:nvSpPr>
              <p:spPr>
                <a:xfrm>
                  <a:off x="3015932" y="4659868"/>
                  <a:ext cx="1520929" cy="369332"/>
                </a:xfrm>
                <a:prstGeom prst="rect">
                  <a:avLst/>
                </a:prstGeom>
                <a:noFill/>
              </p:spPr>
              <p:txBody>
                <a:bodyPr wrap="none" rtlCol="0">
                  <a:spAutoFit/>
                </a:bodyPr>
                <a:lstStyle/>
                <a:p>
                  <a:r>
                    <a:rPr lang="en-US" dirty="0"/>
                    <a:t>Profit centers</a:t>
                  </a:r>
                </a:p>
              </p:txBody>
            </p:sp>
            <p:sp>
              <p:nvSpPr>
                <p:cNvPr id="66" name="TextBox 65">
                  <a:extLst>
                    <a:ext uri="{FF2B5EF4-FFF2-40B4-BE49-F238E27FC236}">
                      <a16:creationId xmlns:a16="http://schemas.microsoft.com/office/drawing/2014/main" id="{9416CB8D-C6E1-4DC4-BC76-9B3A8EC2286D}"/>
                    </a:ext>
                  </a:extLst>
                </p:cNvPr>
                <p:cNvSpPr txBox="1"/>
                <p:nvPr/>
              </p:nvSpPr>
              <p:spPr>
                <a:xfrm>
                  <a:off x="2615731" y="5143080"/>
                  <a:ext cx="976101" cy="646331"/>
                </a:xfrm>
                <a:prstGeom prst="rect">
                  <a:avLst/>
                </a:prstGeom>
                <a:noFill/>
              </p:spPr>
              <p:txBody>
                <a:bodyPr wrap="none" rtlCol="0">
                  <a:spAutoFit/>
                </a:bodyPr>
                <a:lstStyle/>
                <a:p>
                  <a:r>
                    <a:rPr lang="en-US" dirty="0"/>
                    <a:t>Internal</a:t>
                  </a:r>
                </a:p>
                <a:p>
                  <a:r>
                    <a:rPr lang="en-US" dirty="0"/>
                    <a:t>orders</a:t>
                  </a:r>
                </a:p>
              </p:txBody>
            </p:sp>
          </p:grpSp>
        </p:grpSp>
        <p:pic>
          <p:nvPicPr>
            <p:cNvPr id="50" name="Graphic 49" descr="Coins">
              <a:extLst>
                <a:ext uri="{FF2B5EF4-FFF2-40B4-BE49-F238E27FC236}">
                  <a16:creationId xmlns:a16="http://schemas.microsoft.com/office/drawing/2014/main" id="{942E04B0-9E1E-43F8-BBDB-F64B58184BA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59237" y="2959324"/>
              <a:ext cx="543580" cy="543580"/>
            </a:xfrm>
            <a:prstGeom prst="rect">
              <a:avLst/>
            </a:prstGeom>
          </p:spPr>
        </p:pic>
        <p:pic>
          <p:nvPicPr>
            <p:cNvPr id="51" name="Graphic 50" descr="Network">
              <a:extLst>
                <a:ext uri="{FF2B5EF4-FFF2-40B4-BE49-F238E27FC236}">
                  <a16:creationId xmlns:a16="http://schemas.microsoft.com/office/drawing/2014/main" id="{7F479139-6584-4F2D-BA6B-7C8455F927A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02218" y="3271608"/>
              <a:ext cx="543580" cy="543580"/>
            </a:xfrm>
            <a:prstGeom prst="rect">
              <a:avLst/>
            </a:prstGeom>
          </p:spPr>
        </p:pic>
        <p:pic>
          <p:nvPicPr>
            <p:cNvPr id="52" name="Graphic 51" descr="Share">
              <a:extLst>
                <a:ext uri="{FF2B5EF4-FFF2-40B4-BE49-F238E27FC236}">
                  <a16:creationId xmlns:a16="http://schemas.microsoft.com/office/drawing/2014/main" id="{0234A092-1932-4CC9-8187-3B5C8973C5D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17198" y="4105474"/>
              <a:ext cx="457200" cy="457200"/>
            </a:xfrm>
            <a:prstGeom prst="rect">
              <a:avLst/>
            </a:prstGeom>
          </p:spPr>
        </p:pic>
        <p:pic>
          <p:nvPicPr>
            <p:cNvPr id="53" name="Graphic 52" descr="Coins">
              <a:extLst>
                <a:ext uri="{FF2B5EF4-FFF2-40B4-BE49-F238E27FC236}">
                  <a16:creationId xmlns:a16="http://schemas.microsoft.com/office/drawing/2014/main" id="{8AB9F025-59BF-4890-B157-25F115922A0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9916" y="4829820"/>
              <a:ext cx="543580" cy="543580"/>
            </a:xfrm>
            <a:prstGeom prst="rect">
              <a:avLst/>
            </a:prstGeom>
          </p:spPr>
        </p:pic>
        <p:pic>
          <p:nvPicPr>
            <p:cNvPr id="54" name="Graphic 53" descr="Open envelope">
              <a:extLst>
                <a:ext uri="{FF2B5EF4-FFF2-40B4-BE49-F238E27FC236}">
                  <a16:creationId xmlns:a16="http://schemas.microsoft.com/office/drawing/2014/main" id="{A7B6ACEE-76E1-4357-99A7-77C68B22CAA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55103" y="5150276"/>
              <a:ext cx="457200" cy="457200"/>
            </a:xfrm>
            <a:prstGeom prst="rect">
              <a:avLst/>
            </a:prstGeom>
          </p:spPr>
        </p:pic>
      </p:grpSp>
      <p:grpSp>
        <p:nvGrpSpPr>
          <p:cNvPr id="3" name="Group 2">
            <a:extLst>
              <a:ext uri="{FF2B5EF4-FFF2-40B4-BE49-F238E27FC236}">
                <a16:creationId xmlns:a16="http://schemas.microsoft.com/office/drawing/2014/main" id="{7F524895-C569-471B-8390-4EEF4754478C}"/>
              </a:ext>
            </a:extLst>
          </p:cNvPr>
          <p:cNvGrpSpPr/>
          <p:nvPr/>
        </p:nvGrpSpPr>
        <p:grpSpPr>
          <a:xfrm>
            <a:off x="6402289" y="1905001"/>
            <a:ext cx="1444723" cy="3422605"/>
            <a:chOff x="6402289" y="1905001"/>
            <a:chExt cx="1444723" cy="3422605"/>
          </a:xfrm>
        </p:grpSpPr>
        <p:grpSp>
          <p:nvGrpSpPr>
            <p:cNvPr id="67" name="Group 66">
              <a:extLst>
                <a:ext uri="{FF2B5EF4-FFF2-40B4-BE49-F238E27FC236}">
                  <a16:creationId xmlns:a16="http://schemas.microsoft.com/office/drawing/2014/main" id="{F40F8220-A869-488A-975E-E939ADF56A3E}"/>
                </a:ext>
              </a:extLst>
            </p:cNvPr>
            <p:cNvGrpSpPr/>
            <p:nvPr/>
          </p:nvGrpSpPr>
          <p:grpSpPr>
            <a:xfrm>
              <a:off x="6402289" y="1905001"/>
              <a:ext cx="1444723" cy="3422605"/>
              <a:chOff x="6249889" y="1752601"/>
              <a:chExt cx="1444723" cy="3422605"/>
            </a:xfrm>
          </p:grpSpPr>
          <p:sp>
            <p:nvSpPr>
              <p:cNvPr id="68" name="Rectangle 67">
                <a:extLst>
                  <a:ext uri="{FF2B5EF4-FFF2-40B4-BE49-F238E27FC236}">
                    <a16:creationId xmlns:a16="http://schemas.microsoft.com/office/drawing/2014/main" id="{6461BAC3-1DFF-4F6B-AC39-52A019DB7FB7}"/>
                  </a:ext>
                </a:extLst>
              </p:cNvPr>
              <p:cNvSpPr/>
              <p:nvPr/>
            </p:nvSpPr>
            <p:spPr>
              <a:xfrm>
                <a:off x="6249889" y="2286000"/>
                <a:ext cx="1441646" cy="288920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98175786-4462-4C17-BE17-80881A80FE0F}"/>
                  </a:ext>
                </a:extLst>
              </p:cNvPr>
              <p:cNvSpPr/>
              <p:nvPr/>
            </p:nvSpPr>
            <p:spPr>
              <a:xfrm>
                <a:off x="6249889" y="1752601"/>
                <a:ext cx="1444723" cy="52882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North America</a:t>
                </a:r>
              </a:p>
            </p:txBody>
          </p:sp>
          <p:sp>
            <p:nvSpPr>
              <p:cNvPr id="70" name="TextBox 69">
                <a:extLst>
                  <a:ext uri="{FF2B5EF4-FFF2-40B4-BE49-F238E27FC236}">
                    <a16:creationId xmlns:a16="http://schemas.microsoft.com/office/drawing/2014/main" id="{27B99DCF-0FB8-47CE-9300-E4792D52FF40}"/>
                  </a:ext>
                </a:extLst>
              </p:cNvPr>
              <p:cNvSpPr txBox="1"/>
              <p:nvPr/>
            </p:nvSpPr>
            <p:spPr>
              <a:xfrm>
                <a:off x="6399212" y="2421064"/>
                <a:ext cx="1159548" cy="369332"/>
              </a:xfrm>
              <a:prstGeom prst="rect">
                <a:avLst/>
              </a:prstGeom>
              <a:noFill/>
            </p:spPr>
            <p:txBody>
              <a:bodyPr wrap="none" rtlCol="0">
                <a:spAutoFit/>
              </a:bodyPr>
              <a:lstStyle/>
              <a:p>
                <a:r>
                  <a:rPr lang="en-US" dirty="0"/>
                  <a:t>CC-IT###</a:t>
                </a:r>
              </a:p>
            </p:txBody>
          </p:sp>
          <p:sp>
            <p:nvSpPr>
              <p:cNvPr id="71" name="TextBox 70">
                <a:extLst>
                  <a:ext uri="{FF2B5EF4-FFF2-40B4-BE49-F238E27FC236}">
                    <a16:creationId xmlns:a16="http://schemas.microsoft.com/office/drawing/2014/main" id="{91A065B5-CA50-4CCE-AFF9-5DA02FF44036}"/>
                  </a:ext>
                </a:extLst>
              </p:cNvPr>
              <p:cNvSpPr txBox="1"/>
              <p:nvPr/>
            </p:nvSpPr>
            <p:spPr>
              <a:xfrm>
                <a:off x="6551612" y="3018032"/>
                <a:ext cx="829073" cy="369332"/>
              </a:xfrm>
              <a:prstGeom prst="rect">
                <a:avLst/>
              </a:prstGeom>
              <a:noFill/>
            </p:spPr>
            <p:txBody>
              <a:bodyPr wrap="none" rtlCol="0">
                <a:spAutoFit/>
              </a:bodyPr>
              <a:lstStyle/>
              <a:p>
                <a:r>
                  <a:rPr lang="en-US" dirty="0"/>
                  <a:t>SK123</a:t>
                </a:r>
              </a:p>
            </p:txBody>
          </p:sp>
          <p:sp>
            <p:nvSpPr>
              <p:cNvPr id="72" name="TextBox 71">
                <a:extLst>
                  <a:ext uri="{FF2B5EF4-FFF2-40B4-BE49-F238E27FC236}">
                    <a16:creationId xmlns:a16="http://schemas.microsoft.com/office/drawing/2014/main" id="{F2B0A4DD-CD20-459C-9346-5DD5E10A9821}"/>
                  </a:ext>
                </a:extLst>
              </p:cNvPr>
              <p:cNvSpPr txBox="1"/>
              <p:nvPr/>
            </p:nvSpPr>
            <p:spPr>
              <a:xfrm>
                <a:off x="6544302" y="3578139"/>
                <a:ext cx="836383" cy="369332"/>
              </a:xfrm>
              <a:prstGeom prst="rect">
                <a:avLst/>
              </a:prstGeom>
              <a:noFill/>
            </p:spPr>
            <p:txBody>
              <a:bodyPr wrap="none" rtlCol="0">
                <a:spAutoFit/>
              </a:bodyPr>
              <a:lstStyle/>
              <a:p>
                <a:r>
                  <a:rPr lang="en-US" dirty="0"/>
                  <a:t>AT456</a:t>
                </a:r>
              </a:p>
            </p:txBody>
          </p:sp>
          <p:sp>
            <p:nvSpPr>
              <p:cNvPr id="73" name="TextBox 72">
                <a:extLst>
                  <a:ext uri="{FF2B5EF4-FFF2-40B4-BE49-F238E27FC236}">
                    <a16:creationId xmlns:a16="http://schemas.microsoft.com/office/drawing/2014/main" id="{E330017C-1238-45F5-A96E-26F0FFEB0222}"/>
                  </a:ext>
                </a:extLst>
              </p:cNvPr>
              <p:cNvSpPr txBox="1"/>
              <p:nvPr/>
            </p:nvSpPr>
            <p:spPr>
              <a:xfrm>
                <a:off x="6527935" y="4198414"/>
                <a:ext cx="938077" cy="369332"/>
              </a:xfrm>
              <a:prstGeom prst="rect">
                <a:avLst/>
              </a:prstGeom>
              <a:noFill/>
            </p:spPr>
            <p:txBody>
              <a:bodyPr wrap="none" rtlCol="0">
                <a:spAutoFit/>
              </a:bodyPr>
              <a:lstStyle/>
              <a:p>
                <a:r>
                  <a:rPr lang="en-US" dirty="0"/>
                  <a:t>PC-ABC</a:t>
                </a:r>
              </a:p>
            </p:txBody>
          </p:sp>
        </p:grpSp>
        <p:sp>
          <p:nvSpPr>
            <p:cNvPr id="74" name="TextBox 73">
              <a:extLst>
                <a:ext uri="{FF2B5EF4-FFF2-40B4-BE49-F238E27FC236}">
                  <a16:creationId xmlns:a16="http://schemas.microsoft.com/office/drawing/2014/main" id="{788A8030-606C-4D75-ADAF-F29DA77BB6CE}"/>
                </a:ext>
              </a:extLst>
            </p:cNvPr>
            <p:cNvSpPr txBox="1"/>
            <p:nvPr/>
          </p:nvSpPr>
          <p:spPr>
            <a:xfrm>
              <a:off x="6680335" y="4835572"/>
              <a:ext cx="872355" cy="369332"/>
            </a:xfrm>
            <a:prstGeom prst="rect">
              <a:avLst/>
            </a:prstGeom>
            <a:noFill/>
          </p:spPr>
          <p:txBody>
            <a:bodyPr wrap="none" rtlCol="0">
              <a:spAutoFit/>
            </a:bodyPr>
            <a:lstStyle/>
            <a:p>
              <a:r>
                <a:rPr lang="en-US" dirty="0"/>
                <a:t>IO-123</a:t>
              </a:r>
            </a:p>
          </p:txBody>
        </p:sp>
      </p:grpSp>
      <p:grpSp>
        <p:nvGrpSpPr>
          <p:cNvPr id="4" name="Group 3">
            <a:extLst>
              <a:ext uri="{FF2B5EF4-FFF2-40B4-BE49-F238E27FC236}">
                <a16:creationId xmlns:a16="http://schemas.microsoft.com/office/drawing/2014/main" id="{A57BB151-0725-42F8-B15F-16E8829B5827}"/>
              </a:ext>
            </a:extLst>
          </p:cNvPr>
          <p:cNvGrpSpPr/>
          <p:nvPr/>
        </p:nvGrpSpPr>
        <p:grpSpPr>
          <a:xfrm>
            <a:off x="7992997" y="1905001"/>
            <a:ext cx="1444723" cy="3422605"/>
            <a:chOff x="7992997" y="1905001"/>
            <a:chExt cx="1444723" cy="3422605"/>
          </a:xfrm>
        </p:grpSpPr>
        <p:grpSp>
          <p:nvGrpSpPr>
            <p:cNvPr id="46" name="Group 45">
              <a:extLst>
                <a:ext uri="{FF2B5EF4-FFF2-40B4-BE49-F238E27FC236}">
                  <a16:creationId xmlns:a16="http://schemas.microsoft.com/office/drawing/2014/main" id="{3783B40F-82EB-4216-8606-66B0FDF6315A}"/>
                </a:ext>
              </a:extLst>
            </p:cNvPr>
            <p:cNvGrpSpPr/>
            <p:nvPr/>
          </p:nvGrpSpPr>
          <p:grpSpPr>
            <a:xfrm>
              <a:off x="7992997" y="1905001"/>
              <a:ext cx="1444723" cy="3422605"/>
              <a:chOff x="6249889" y="1752601"/>
              <a:chExt cx="1444723" cy="3422605"/>
            </a:xfrm>
          </p:grpSpPr>
          <p:sp>
            <p:nvSpPr>
              <p:cNvPr id="21" name="Rectangle 20">
                <a:extLst>
                  <a:ext uri="{FF2B5EF4-FFF2-40B4-BE49-F238E27FC236}">
                    <a16:creationId xmlns:a16="http://schemas.microsoft.com/office/drawing/2014/main" id="{CC03961C-A5C9-42F4-B19C-8E986DD6F177}"/>
                  </a:ext>
                </a:extLst>
              </p:cNvPr>
              <p:cNvSpPr/>
              <p:nvPr/>
            </p:nvSpPr>
            <p:spPr>
              <a:xfrm>
                <a:off x="6249889" y="2286000"/>
                <a:ext cx="1441646" cy="288920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48DE266-0D54-45DD-A008-9EA82C073910}"/>
                  </a:ext>
                </a:extLst>
              </p:cNvPr>
              <p:cNvSpPr/>
              <p:nvPr/>
            </p:nvSpPr>
            <p:spPr>
              <a:xfrm>
                <a:off x="6249889" y="1752601"/>
                <a:ext cx="1444723" cy="52882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Europe</a:t>
                </a:r>
              </a:p>
            </p:txBody>
          </p:sp>
          <p:sp>
            <p:nvSpPr>
              <p:cNvPr id="30" name="TextBox 29">
                <a:extLst>
                  <a:ext uri="{FF2B5EF4-FFF2-40B4-BE49-F238E27FC236}">
                    <a16:creationId xmlns:a16="http://schemas.microsoft.com/office/drawing/2014/main" id="{558E1688-46BA-44AA-B324-B180CF4F40C6}"/>
                  </a:ext>
                </a:extLst>
              </p:cNvPr>
              <p:cNvSpPr txBox="1"/>
              <p:nvPr/>
            </p:nvSpPr>
            <p:spPr>
              <a:xfrm>
                <a:off x="6392156" y="2421064"/>
                <a:ext cx="1145122" cy="369332"/>
              </a:xfrm>
              <a:prstGeom prst="rect">
                <a:avLst/>
              </a:prstGeom>
              <a:noFill/>
            </p:spPr>
            <p:txBody>
              <a:bodyPr wrap="none" rtlCol="0">
                <a:spAutoFit/>
              </a:bodyPr>
              <a:lstStyle/>
              <a:p>
                <a:r>
                  <a:rPr lang="en-US" dirty="0"/>
                  <a:t>CC-IT##1</a:t>
                </a:r>
              </a:p>
            </p:txBody>
          </p:sp>
          <p:sp>
            <p:nvSpPr>
              <p:cNvPr id="37" name="TextBox 36">
                <a:extLst>
                  <a:ext uri="{FF2B5EF4-FFF2-40B4-BE49-F238E27FC236}">
                    <a16:creationId xmlns:a16="http://schemas.microsoft.com/office/drawing/2014/main" id="{309136CE-20A1-4850-B178-3FBC5E4DB5C9}"/>
                  </a:ext>
                </a:extLst>
              </p:cNvPr>
              <p:cNvSpPr txBox="1"/>
              <p:nvPr/>
            </p:nvSpPr>
            <p:spPr>
              <a:xfrm>
                <a:off x="6537427" y="4198414"/>
                <a:ext cx="936475" cy="369332"/>
              </a:xfrm>
              <a:prstGeom prst="rect">
                <a:avLst/>
              </a:prstGeom>
              <a:noFill/>
            </p:spPr>
            <p:txBody>
              <a:bodyPr wrap="none" rtlCol="0">
                <a:spAutoFit/>
              </a:bodyPr>
              <a:lstStyle/>
              <a:p>
                <a:r>
                  <a:rPr lang="en-US" dirty="0"/>
                  <a:t>PC-AB1</a:t>
                </a:r>
              </a:p>
            </p:txBody>
          </p:sp>
        </p:grpSp>
        <p:sp>
          <p:nvSpPr>
            <p:cNvPr id="38" name="TextBox 37">
              <a:extLst>
                <a:ext uri="{FF2B5EF4-FFF2-40B4-BE49-F238E27FC236}">
                  <a16:creationId xmlns:a16="http://schemas.microsoft.com/office/drawing/2014/main" id="{66D6DA2C-7B3A-419E-875D-AE85EBED90D4}"/>
                </a:ext>
              </a:extLst>
            </p:cNvPr>
            <p:cNvSpPr txBox="1"/>
            <p:nvPr/>
          </p:nvSpPr>
          <p:spPr>
            <a:xfrm>
              <a:off x="8280535" y="3183170"/>
              <a:ext cx="829073" cy="369332"/>
            </a:xfrm>
            <a:prstGeom prst="rect">
              <a:avLst/>
            </a:prstGeom>
            <a:noFill/>
          </p:spPr>
          <p:txBody>
            <a:bodyPr wrap="none" rtlCol="0">
              <a:spAutoFit/>
            </a:bodyPr>
            <a:lstStyle/>
            <a:p>
              <a:r>
                <a:rPr lang="en-US" dirty="0"/>
                <a:t>SK125</a:t>
              </a:r>
            </a:p>
          </p:txBody>
        </p:sp>
        <p:sp>
          <p:nvSpPr>
            <p:cNvPr id="39" name="TextBox 38">
              <a:extLst>
                <a:ext uri="{FF2B5EF4-FFF2-40B4-BE49-F238E27FC236}">
                  <a16:creationId xmlns:a16="http://schemas.microsoft.com/office/drawing/2014/main" id="{AF85D879-1A20-41B9-8B20-40B8CF57AD7D}"/>
                </a:ext>
              </a:extLst>
            </p:cNvPr>
            <p:cNvSpPr txBox="1"/>
            <p:nvPr/>
          </p:nvSpPr>
          <p:spPr>
            <a:xfrm>
              <a:off x="8261669" y="3730539"/>
              <a:ext cx="836383" cy="369332"/>
            </a:xfrm>
            <a:prstGeom prst="rect">
              <a:avLst/>
            </a:prstGeom>
            <a:noFill/>
          </p:spPr>
          <p:txBody>
            <a:bodyPr wrap="none" rtlCol="0">
              <a:spAutoFit/>
            </a:bodyPr>
            <a:lstStyle/>
            <a:p>
              <a:r>
                <a:rPr lang="en-US" dirty="0"/>
                <a:t>AT500</a:t>
              </a:r>
            </a:p>
          </p:txBody>
        </p:sp>
        <p:sp>
          <p:nvSpPr>
            <p:cNvPr id="40" name="TextBox 39">
              <a:extLst>
                <a:ext uri="{FF2B5EF4-FFF2-40B4-BE49-F238E27FC236}">
                  <a16:creationId xmlns:a16="http://schemas.microsoft.com/office/drawing/2014/main" id="{66FF25FC-ACCB-4891-B9BB-56042721518C}"/>
                </a:ext>
              </a:extLst>
            </p:cNvPr>
            <p:cNvSpPr txBox="1"/>
            <p:nvPr/>
          </p:nvSpPr>
          <p:spPr>
            <a:xfrm>
              <a:off x="8270057" y="4851169"/>
              <a:ext cx="872355" cy="369332"/>
            </a:xfrm>
            <a:prstGeom prst="rect">
              <a:avLst/>
            </a:prstGeom>
            <a:noFill/>
          </p:spPr>
          <p:txBody>
            <a:bodyPr wrap="none" rtlCol="0">
              <a:spAutoFit/>
            </a:bodyPr>
            <a:lstStyle/>
            <a:p>
              <a:r>
                <a:rPr lang="en-US" dirty="0"/>
                <a:t>IO-200</a:t>
              </a:r>
            </a:p>
          </p:txBody>
        </p:sp>
      </p:grpSp>
      <p:sp>
        <p:nvSpPr>
          <p:cNvPr id="41" name="Flowchart: Process 40">
            <a:extLst>
              <a:ext uri="{FF2B5EF4-FFF2-40B4-BE49-F238E27FC236}">
                <a16:creationId xmlns:a16="http://schemas.microsoft.com/office/drawing/2014/main" id="{CE6959A9-FDE3-4EE3-B41B-9FDADE830C61}"/>
              </a:ext>
            </a:extLst>
          </p:cNvPr>
          <p:cNvSpPr/>
          <p:nvPr/>
        </p:nvSpPr>
        <p:spPr>
          <a:xfrm>
            <a:off x="10209212" y="457200"/>
            <a:ext cx="1524000" cy="304800"/>
          </a:xfrm>
          <a:prstGeom prst="flowChartProcess">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Controlling</a:t>
            </a:r>
          </a:p>
        </p:txBody>
      </p:sp>
    </p:spTree>
    <p:extLst>
      <p:ext uri="{BB962C8B-B14F-4D97-AF65-F5344CB8AC3E}">
        <p14:creationId xmlns:p14="http://schemas.microsoft.com/office/powerpoint/2010/main" val="2974478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502D1EF-6261-44CE-AA93-2416DC1EE587}"/>
              </a:ext>
            </a:extLst>
          </p:cNvPr>
          <p:cNvSpPr/>
          <p:nvPr/>
        </p:nvSpPr>
        <p:spPr>
          <a:xfrm>
            <a:off x="6970714" y="3429000"/>
            <a:ext cx="3657600" cy="297180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B4415C5-0363-46E6-B8E0-B76F9C20DD58}"/>
              </a:ext>
            </a:extLst>
          </p:cNvPr>
          <p:cNvSpPr/>
          <p:nvPr/>
        </p:nvSpPr>
        <p:spPr>
          <a:xfrm>
            <a:off x="2665412" y="3429000"/>
            <a:ext cx="3657600" cy="2971800"/>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SAP Controlling (CO)</a:t>
            </a:r>
            <a:br>
              <a:rPr lang="en-US" dirty="0"/>
            </a:br>
            <a:r>
              <a:rPr lang="en-US" dirty="0"/>
              <a:t>Cost and Statistical Objects</a:t>
            </a:r>
          </a:p>
        </p:txBody>
      </p:sp>
      <p:sp>
        <p:nvSpPr>
          <p:cNvPr id="9" name="Flowchart: Process 8"/>
          <p:cNvSpPr/>
          <p:nvPr/>
        </p:nvSpPr>
        <p:spPr>
          <a:xfrm>
            <a:off x="10209212" y="457200"/>
            <a:ext cx="1524000" cy="304800"/>
          </a:xfrm>
          <a:prstGeom prst="flowChartProcess">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Controlling</a:t>
            </a:r>
          </a:p>
        </p:txBody>
      </p:sp>
      <p:grpSp>
        <p:nvGrpSpPr>
          <p:cNvPr id="27" name="Group 26">
            <a:extLst>
              <a:ext uri="{FF2B5EF4-FFF2-40B4-BE49-F238E27FC236}">
                <a16:creationId xmlns:a16="http://schemas.microsoft.com/office/drawing/2014/main" id="{9175748C-B147-4042-8AA5-071839728F32}"/>
              </a:ext>
            </a:extLst>
          </p:cNvPr>
          <p:cNvGrpSpPr/>
          <p:nvPr/>
        </p:nvGrpSpPr>
        <p:grpSpPr>
          <a:xfrm>
            <a:off x="3275013" y="1971304"/>
            <a:ext cx="2438400" cy="914400"/>
            <a:chOff x="2360612" y="1586517"/>
            <a:chExt cx="2922335" cy="1014463"/>
          </a:xfrm>
        </p:grpSpPr>
        <p:pic>
          <p:nvPicPr>
            <p:cNvPr id="10" name="Graphic 9" descr="Coins">
              <a:extLst>
                <a:ext uri="{FF2B5EF4-FFF2-40B4-BE49-F238E27FC236}">
                  <a16:creationId xmlns:a16="http://schemas.microsoft.com/office/drawing/2014/main" id="{3661A4DC-8BF8-4837-ABEA-F06A4D200C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60612" y="1676400"/>
              <a:ext cx="688975" cy="688975"/>
            </a:xfrm>
            <a:prstGeom prst="rect">
              <a:avLst/>
            </a:prstGeom>
          </p:spPr>
        </p:pic>
        <p:sp>
          <p:nvSpPr>
            <p:cNvPr id="3" name="Arrow: Right 2">
              <a:extLst>
                <a:ext uri="{FF2B5EF4-FFF2-40B4-BE49-F238E27FC236}">
                  <a16:creationId xmlns:a16="http://schemas.microsoft.com/office/drawing/2014/main" id="{52DBA0F8-87DC-490B-9738-7B547C62845F}"/>
                </a:ext>
              </a:extLst>
            </p:cNvPr>
            <p:cNvSpPr/>
            <p:nvPr/>
          </p:nvSpPr>
          <p:spPr>
            <a:xfrm>
              <a:off x="3351212" y="1676400"/>
              <a:ext cx="1066800" cy="76200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1" name="Graphic 10" descr="Coins">
              <a:extLst>
                <a:ext uri="{FF2B5EF4-FFF2-40B4-BE49-F238E27FC236}">
                  <a16:creationId xmlns:a16="http://schemas.microsoft.com/office/drawing/2014/main" id="{B41EF7C4-263B-436D-B792-73572ECD0F7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22812" y="1586517"/>
              <a:ext cx="543580" cy="543580"/>
            </a:xfrm>
            <a:prstGeom prst="rect">
              <a:avLst/>
            </a:prstGeom>
          </p:spPr>
        </p:pic>
        <p:pic>
          <p:nvPicPr>
            <p:cNvPr id="12" name="Graphic 11" descr="Coins">
              <a:extLst>
                <a:ext uri="{FF2B5EF4-FFF2-40B4-BE49-F238E27FC236}">
                  <a16:creationId xmlns:a16="http://schemas.microsoft.com/office/drawing/2014/main" id="{CA0F7D4C-7A3F-4347-A12E-3F8D9AE4A97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9367" y="2057400"/>
              <a:ext cx="543580" cy="543580"/>
            </a:xfrm>
            <a:prstGeom prst="rect">
              <a:avLst/>
            </a:prstGeom>
          </p:spPr>
        </p:pic>
      </p:grpSp>
      <p:pic>
        <p:nvPicPr>
          <p:cNvPr id="13" name="Graphic 12" descr="Coins">
            <a:extLst>
              <a:ext uri="{FF2B5EF4-FFF2-40B4-BE49-F238E27FC236}">
                <a16:creationId xmlns:a16="http://schemas.microsoft.com/office/drawing/2014/main" id="{9FDEBB67-5AEA-4639-A80C-17607CE60C5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0412" y="2278964"/>
            <a:ext cx="688975" cy="688975"/>
          </a:xfrm>
          <a:prstGeom prst="rect">
            <a:avLst/>
          </a:prstGeom>
        </p:spPr>
      </p:pic>
      <p:cxnSp>
        <p:nvCxnSpPr>
          <p:cNvPr id="23" name="Straight Connector 22">
            <a:extLst>
              <a:ext uri="{FF2B5EF4-FFF2-40B4-BE49-F238E27FC236}">
                <a16:creationId xmlns:a16="http://schemas.microsoft.com/office/drawing/2014/main" id="{CE80ACEA-CD1D-4A52-8E63-0F7E25F08F1C}"/>
              </a:ext>
            </a:extLst>
          </p:cNvPr>
          <p:cNvCxnSpPr>
            <a:cxnSpLocks/>
          </p:cNvCxnSpPr>
          <p:nvPr/>
        </p:nvCxnSpPr>
        <p:spPr>
          <a:xfrm>
            <a:off x="2894012" y="2971800"/>
            <a:ext cx="7429502" cy="246388"/>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7" name="Arrow: Pentagon 16">
            <a:extLst>
              <a:ext uri="{FF2B5EF4-FFF2-40B4-BE49-F238E27FC236}">
                <a16:creationId xmlns:a16="http://schemas.microsoft.com/office/drawing/2014/main" id="{25ABBF10-CF0A-48FB-A75B-2CF203BD6F18}"/>
              </a:ext>
            </a:extLst>
          </p:cNvPr>
          <p:cNvSpPr/>
          <p:nvPr/>
        </p:nvSpPr>
        <p:spPr>
          <a:xfrm rot="16200000">
            <a:off x="6323013" y="3238500"/>
            <a:ext cx="647700" cy="419101"/>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5052FB1-0F7B-4C89-966C-474AE278826E}"/>
              </a:ext>
            </a:extLst>
          </p:cNvPr>
          <p:cNvSpPr/>
          <p:nvPr/>
        </p:nvSpPr>
        <p:spPr>
          <a:xfrm>
            <a:off x="2817812" y="3661442"/>
            <a:ext cx="3314702" cy="1323439"/>
          </a:xfrm>
          <a:prstGeom prst="rect">
            <a:avLst/>
          </a:prstGeom>
        </p:spPr>
        <p:txBody>
          <a:bodyPr wrap="square">
            <a:spAutoFit/>
          </a:bodyPr>
          <a:lstStyle/>
          <a:p>
            <a:pPr algn="ctr"/>
            <a:r>
              <a:rPr lang="en-US" sz="2000" b="1" dirty="0"/>
              <a:t>Cost Objects</a:t>
            </a:r>
          </a:p>
          <a:p>
            <a:pPr algn="ctr"/>
            <a:r>
              <a:rPr lang="en-US" sz="2000" dirty="0"/>
              <a:t>They can act as sending or receiving objects during cost allocation.</a:t>
            </a:r>
          </a:p>
        </p:txBody>
      </p:sp>
      <p:sp>
        <p:nvSpPr>
          <p:cNvPr id="29" name="Rectangle 28">
            <a:extLst>
              <a:ext uri="{FF2B5EF4-FFF2-40B4-BE49-F238E27FC236}">
                <a16:creationId xmlns:a16="http://schemas.microsoft.com/office/drawing/2014/main" id="{9FA5E75D-3870-4A2E-AFAE-F021C76017F0}"/>
              </a:ext>
            </a:extLst>
          </p:cNvPr>
          <p:cNvSpPr/>
          <p:nvPr/>
        </p:nvSpPr>
        <p:spPr>
          <a:xfrm>
            <a:off x="7275514" y="3624072"/>
            <a:ext cx="3048000" cy="1323439"/>
          </a:xfrm>
          <a:prstGeom prst="rect">
            <a:avLst/>
          </a:prstGeom>
        </p:spPr>
        <p:txBody>
          <a:bodyPr wrap="square">
            <a:spAutoFit/>
          </a:bodyPr>
          <a:lstStyle/>
          <a:p>
            <a:pPr algn="ctr"/>
            <a:r>
              <a:rPr lang="en-US" sz="2000" b="1" dirty="0"/>
              <a:t>Statistical Cost Objects</a:t>
            </a:r>
          </a:p>
          <a:p>
            <a:pPr algn="ctr"/>
            <a:r>
              <a:rPr lang="en-US" sz="2000" dirty="0"/>
              <a:t>They only receive allocation cost from real cost objects.</a:t>
            </a:r>
          </a:p>
        </p:txBody>
      </p:sp>
      <p:sp>
        <p:nvSpPr>
          <p:cNvPr id="30" name="Rectangle 29">
            <a:extLst>
              <a:ext uri="{FF2B5EF4-FFF2-40B4-BE49-F238E27FC236}">
                <a16:creationId xmlns:a16="http://schemas.microsoft.com/office/drawing/2014/main" id="{3C5BAD66-8236-47E1-BFE1-98F7D388C887}"/>
              </a:ext>
            </a:extLst>
          </p:cNvPr>
          <p:cNvSpPr/>
          <p:nvPr/>
        </p:nvSpPr>
        <p:spPr>
          <a:xfrm>
            <a:off x="2817812" y="5105400"/>
            <a:ext cx="3505200" cy="1077218"/>
          </a:xfrm>
          <a:prstGeom prst="rect">
            <a:avLst/>
          </a:prstGeom>
        </p:spPr>
        <p:txBody>
          <a:bodyPr wrap="square">
            <a:spAutoFit/>
          </a:bodyPr>
          <a:lstStyle/>
          <a:p>
            <a:pPr algn="ctr"/>
            <a:r>
              <a:rPr lang="en-US" sz="1600" dirty="0">
                <a:solidFill>
                  <a:schemeClr val="bg1"/>
                </a:solidFill>
              </a:rPr>
              <a:t>Cost centers, real internal orders, real projects, networks, make-to-order production orders, cost objects, and profitability segments.</a:t>
            </a:r>
          </a:p>
        </p:txBody>
      </p:sp>
      <p:sp>
        <p:nvSpPr>
          <p:cNvPr id="32" name="Rectangle 31">
            <a:extLst>
              <a:ext uri="{FF2B5EF4-FFF2-40B4-BE49-F238E27FC236}">
                <a16:creationId xmlns:a16="http://schemas.microsoft.com/office/drawing/2014/main" id="{3930D548-4B72-473F-B03E-60BE4A09863D}"/>
              </a:ext>
            </a:extLst>
          </p:cNvPr>
          <p:cNvSpPr/>
          <p:nvPr/>
        </p:nvSpPr>
        <p:spPr>
          <a:xfrm>
            <a:off x="7085013" y="5105400"/>
            <a:ext cx="3352799" cy="584775"/>
          </a:xfrm>
          <a:prstGeom prst="rect">
            <a:avLst/>
          </a:prstGeom>
        </p:spPr>
        <p:txBody>
          <a:bodyPr wrap="square">
            <a:spAutoFit/>
          </a:bodyPr>
          <a:lstStyle/>
          <a:p>
            <a:pPr algn="ctr"/>
            <a:r>
              <a:rPr lang="en-US" sz="1600" dirty="0">
                <a:solidFill>
                  <a:schemeClr val="bg1"/>
                </a:solidFill>
              </a:rPr>
              <a:t>Statistical orders, statistical projects, and profit centers.</a:t>
            </a:r>
          </a:p>
        </p:txBody>
      </p:sp>
    </p:spTree>
    <p:extLst>
      <p:ext uri="{BB962C8B-B14F-4D97-AF65-F5344CB8AC3E}">
        <p14:creationId xmlns:p14="http://schemas.microsoft.com/office/powerpoint/2010/main" val="4152525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9"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Controlling (CO) </a:t>
            </a:r>
            <a:br>
              <a:rPr lang="en-US" dirty="0"/>
            </a:br>
            <a:r>
              <a:rPr lang="en-US" dirty="0"/>
              <a:t>Reflection</a:t>
            </a:r>
          </a:p>
        </p:txBody>
      </p:sp>
      <p:sp>
        <p:nvSpPr>
          <p:cNvPr id="5" name="Content Placeholder 4"/>
          <p:cNvSpPr>
            <a:spLocks noGrp="1"/>
          </p:cNvSpPr>
          <p:nvPr>
            <p:ph idx="1"/>
          </p:nvPr>
        </p:nvSpPr>
        <p:spPr/>
        <p:txBody>
          <a:bodyPr/>
          <a:lstStyle/>
          <a:p>
            <a:r>
              <a:rPr lang="en-US" dirty="0"/>
              <a:t>Under the GBI Controlling org structure, what are the needs you observe the GBI team may have?</a:t>
            </a:r>
          </a:p>
          <a:p>
            <a:r>
              <a:rPr lang="en-US" dirty="0"/>
              <a:t>What benefits do you see of having cost objects and their statistical counterparts?</a:t>
            </a:r>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Cost Center Accounting</a:t>
            </a:r>
            <a:br>
              <a:rPr lang="en-US" dirty="0"/>
            </a:br>
            <a:r>
              <a:rPr lang="en-US" sz="2800" dirty="0"/>
              <a:t>Part of Universal Journal</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Controlling (CO)</a:t>
            </a:r>
          </a:p>
        </p:txBody>
      </p:sp>
    </p:spTree>
    <p:extLst>
      <p:ext uri="{BB962C8B-B14F-4D97-AF65-F5344CB8AC3E}">
        <p14:creationId xmlns:p14="http://schemas.microsoft.com/office/powerpoint/2010/main" val="61261380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57ED-1438-4D1D-A886-3971282E298D}"/>
              </a:ext>
            </a:extLst>
          </p:cNvPr>
          <p:cNvSpPr>
            <a:spLocks noGrp="1"/>
          </p:cNvSpPr>
          <p:nvPr>
            <p:ph type="title"/>
          </p:nvPr>
        </p:nvSpPr>
        <p:spPr/>
        <p:txBody>
          <a:bodyPr>
            <a:normAutofit fontScale="90000"/>
          </a:bodyPr>
          <a:lstStyle/>
          <a:p>
            <a:br>
              <a:rPr lang="en-US" dirty="0"/>
            </a:br>
            <a:r>
              <a:rPr lang="en-US" dirty="0"/>
              <a:t>Universal Journal</a:t>
            </a:r>
            <a:br>
              <a:rPr lang="en-US" dirty="0"/>
            </a:br>
            <a:r>
              <a:rPr lang="en-US" dirty="0"/>
              <a:t>Introduction</a:t>
            </a:r>
          </a:p>
        </p:txBody>
      </p:sp>
      <p:sp>
        <p:nvSpPr>
          <p:cNvPr id="4" name="Content Placeholder 3">
            <a:extLst>
              <a:ext uri="{FF2B5EF4-FFF2-40B4-BE49-F238E27FC236}">
                <a16:creationId xmlns:a16="http://schemas.microsoft.com/office/drawing/2014/main" id="{C6744A24-7392-4226-BDCC-3BACE771999E}"/>
              </a:ext>
            </a:extLst>
          </p:cNvPr>
          <p:cNvSpPr>
            <a:spLocks noGrp="1"/>
          </p:cNvSpPr>
          <p:nvPr>
            <p:ph sz="half" idx="1"/>
          </p:nvPr>
        </p:nvSpPr>
        <p:spPr>
          <a:xfrm>
            <a:off x="1488168" y="1752600"/>
            <a:ext cx="4377644" cy="4419600"/>
          </a:xfrm>
        </p:spPr>
        <p:txBody>
          <a:bodyPr/>
          <a:lstStyle/>
          <a:p>
            <a:r>
              <a:rPr lang="en-US" dirty="0"/>
              <a:t>It brings together the SAP FI and CO components into a place. This “single source of truth” collects all accounting transactions with its costing elements.</a:t>
            </a:r>
          </a:p>
          <a:p>
            <a:pPr lvl="1"/>
            <a:r>
              <a:rPr lang="en-US" dirty="0"/>
              <a:t>General Ledger (FI)</a:t>
            </a:r>
          </a:p>
          <a:p>
            <a:pPr lvl="1"/>
            <a:r>
              <a:rPr lang="en-US" dirty="0"/>
              <a:t>Asset Accounting (FI)</a:t>
            </a:r>
          </a:p>
          <a:p>
            <a:pPr lvl="1"/>
            <a:r>
              <a:rPr lang="en-US" dirty="0"/>
              <a:t>Controlling (CO)</a:t>
            </a:r>
          </a:p>
          <a:p>
            <a:pPr lvl="1"/>
            <a:r>
              <a:rPr lang="en-US" dirty="0"/>
              <a:t>Profitability Analysis (CO)</a:t>
            </a:r>
          </a:p>
          <a:p>
            <a:pPr lvl="1"/>
            <a:r>
              <a:rPr lang="en-US" dirty="0"/>
              <a:t>Material Ledger (CO)</a:t>
            </a:r>
          </a:p>
        </p:txBody>
      </p:sp>
      <p:pic>
        <p:nvPicPr>
          <p:cNvPr id="6" name="Picture 5">
            <a:extLst>
              <a:ext uri="{FF2B5EF4-FFF2-40B4-BE49-F238E27FC236}">
                <a16:creationId xmlns:a16="http://schemas.microsoft.com/office/drawing/2014/main" id="{F065DA0C-7B05-4711-BFA7-758B70DD4797}"/>
              </a:ext>
            </a:extLst>
          </p:cNvPr>
          <p:cNvPicPr>
            <a:picLocks noChangeAspect="1"/>
          </p:cNvPicPr>
          <p:nvPr/>
        </p:nvPicPr>
        <p:blipFill>
          <a:blip r:embed="rId2"/>
          <a:stretch>
            <a:fillRect/>
          </a:stretch>
        </p:blipFill>
        <p:spPr>
          <a:xfrm>
            <a:off x="5865812" y="2362200"/>
            <a:ext cx="6053879" cy="2428875"/>
          </a:xfrm>
          <a:prstGeom prst="rect">
            <a:avLst/>
          </a:prstGeom>
        </p:spPr>
      </p:pic>
    </p:spTree>
    <p:extLst>
      <p:ext uri="{BB962C8B-B14F-4D97-AF65-F5344CB8AC3E}">
        <p14:creationId xmlns:p14="http://schemas.microsoft.com/office/powerpoint/2010/main" val="63972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77F902E3-8097-4EEB-BD9B-2DB2E96EC7A9}"/>
              </a:ext>
            </a:extLst>
          </p:cNvPr>
          <p:cNvPicPr>
            <a:picLocks noGrp="1" noChangeAspect="1" noChangeArrowheads="1"/>
          </p:cNvPicPr>
          <p:nvPr>
            <p:ph sz="half" idx="2"/>
          </p:nvPr>
        </p:nvPicPr>
        <p:blipFill>
          <a:blip r:embed="rId2" cstate="print"/>
          <a:srcRect/>
          <a:stretch>
            <a:fillRect/>
          </a:stretch>
        </p:blipFill>
        <p:spPr bwMode="auto">
          <a:xfrm>
            <a:off x="6170612" y="1600200"/>
            <a:ext cx="5342688" cy="2905589"/>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br>
              <a:rPr lang="en-US" dirty="0"/>
            </a:br>
            <a:r>
              <a:rPr lang="en-US" dirty="0"/>
              <a:t>Cost Element &amp; Cost Center Accounting</a:t>
            </a:r>
            <a:br>
              <a:rPr lang="en-US" dirty="0"/>
            </a:br>
            <a:r>
              <a:rPr lang="en-US" dirty="0"/>
              <a:t>Introduction</a:t>
            </a:r>
          </a:p>
        </p:txBody>
      </p:sp>
      <p:sp>
        <p:nvSpPr>
          <p:cNvPr id="3" name="Content Placeholder 2"/>
          <p:cNvSpPr>
            <a:spLocks noGrp="1"/>
          </p:cNvSpPr>
          <p:nvPr>
            <p:ph sz="half" idx="1"/>
          </p:nvPr>
        </p:nvSpPr>
        <p:spPr>
          <a:xfrm>
            <a:off x="1488168" y="1752600"/>
            <a:ext cx="4444895" cy="1219200"/>
          </a:xfrm>
        </p:spPr>
        <p:txBody>
          <a:bodyPr>
            <a:normAutofit/>
          </a:bodyPr>
          <a:lstStyle/>
          <a:p>
            <a:r>
              <a:rPr lang="en-US" dirty="0"/>
              <a:t>Financial Accounting (FI) is a primary source of data for Management Accounting (CO).</a:t>
            </a:r>
          </a:p>
        </p:txBody>
      </p:sp>
      <p:sp>
        <p:nvSpPr>
          <p:cNvPr id="5"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grpSp>
        <p:nvGrpSpPr>
          <p:cNvPr id="16" name="Group 15">
            <a:extLst>
              <a:ext uri="{FF2B5EF4-FFF2-40B4-BE49-F238E27FC236}">
                <a16:creationId xmlns:a16="http://schemas.microsoft.com/office/drawing/2014/main" id="{7E31FFB9-533F-4059-8E27-0BC10CD85BBA}"/>
              </a:ext>
            </a:extLst>
          </p:cNvPr>
          <p:cNvGrpSpPr/>
          <p:nvPr/>
        </p:nvGrpSpPr>
        <p:grpSpPr>
          <a:xfrm>
            <a:off x="6080218" y="4979866"/>
            <a:ext cx="2514600" cy="1212741"/>
            <a:chOff x="6080218" y="4979866"/>
            <a:chExt cx="2514600" cy="1212741"/>
          </a:xfrm>
        </p:grpSpPr>
        <p:sp>
          <p:nvSpPr>
            <p:cNvPr id="15" name="Rectangle 14">
              <a:extLst>
                <a:ext uri="{FF2B5EF4-FFF2-40B4-BE49-F238E27FC236}">
                  <a16:creationId xmlns:a16="http://schemas.microsoft.com/office/drawing/2014/main" id="{704D0C02-4EFE-478B-BE90-620E756F4D60}"/>
                </a:ext>
              </a:extLst>
            </p:cNvPr>
            <p:cNvSpPr/>
            <p:nvPr/>
          </p:nvSpPr>
          <p:spPr>
            <a:xfrm>
              <a:off x="6080218" y="4979866"/>
              <a:ext cx="2514600" cy="1212741"/>
            </a:xfrm>
            <a:prstGeom prst="rect">
              <a:avLst/>
            </a:prstGeom>
            <a:solidFill>
              <a:schemeClr val="accent3">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A99A599-C475-4BD7-91C2-77BAAF92A47A}"/>
                </a:ext>
              </a:extLst>
            </p:cNvPr>
            <p:cNvSpPr txBox="1"/>
            <p:nvPr/>
          </p:nvSpPr>
          <p:spPr>
            <a:xfrm>
              <a:off x="7090112" y="5115389"/>
              <a:ext cx="1211485" cy="1077218"/>
            </a:xfrm>
            <a:prstGeom prst="rect">
              <a:avLst/>
            </a:prstGeom>
            <a:noFill/>
          </p:spPr>
          <p:txBody>
            <a:bodyPr wrap="none" rtlCol="0">
              <a:spAutoFit/>
            </a:bodyPr>
            <a:lstStyle/>
            <a:p>
              <a:r>
                <a:rPr lang="en-US" sz="1600" dirty="0">
                  <a:solidFill>
                    <a:schemeClr val="bg1"/>
                  </a:solidFill>
                </a:rPr>
                <a:t>NAHR2###</a:t>
              </a:r>
            </a:p>
            <a:p>
              <a:r>
                <a:rPr lang="en-US" sz="1600" dirty="0">
                  <a:solidFill>
                    <a:schemeClr val="bg1"/>
                  </a:solidFill>
                </a:rPr>
                <a:t>CC-IT-###</a:t>
              </a:r>
            </a:p>
            <a:p>
              <a:r>
                <a:rPr lang="en-US" sz="1600" dirty="0">
                  <a:solidFill>
                    <a:schemeClr val="bg1"/>
                  </a:solidFill>
                </a:rPr>
                <a:t>CC-IC-###</a:t>
              </a:r>
            </a:p>
            <a:p>
              <a:r>
                <a:rPr lang="en-US" sz="1600" dirty="0">
                  <a:solidFill>
                    <a:schemeClr val="bg1"/>
                  </a:solidFill>
                </a:rPr>
                <a:t>CC-IM-###</a:t>
              </a:r>
            </a:p>
          </p:txBody>
        </p:sp>
        <p:sp>
          <p:nvSpPr>
            <p:cNvPr id="11" name="TextBox 10">
              <a:extLst>
                <a:ext uri="{FF2B5EF4-FFF2-40B4-BE49-F238E27FC236}">
                  <a16:creationId xmlns:a16="http://schemas.microsoft.com/office/drawing/2014/main" id="{9B971981-2CFA-481B-ACDA-CC6E270650C9}"/>
                </a:ext>
              </a:extLst>
            </p:cNvPr>
            <p:cNvSpPr txBox="1"/>
            <p:nvPr/>
          </p:nvSpPr>
          <p:spPr>
            <a:xfrm>
              <a:off x="6237257" y="5080809"/>
              <a:ext cx="400110" cy="1010854"/>
            </a:xfrm>
            <a:prstGeom prst="rect">
              <a:avLst/>
            </a:prstGeom>
            <a:noFill/>
          </p:spPr>
          <p:txBody>
            <a:bodyPr vert="vert270" wrap="none" rtlCol="0">
              <a:spAutoFit/>
            </a:bodyPr>
            <a:lstStyle/>
            <a:p>
              <a:r>
                <a:rPr lang="en-US" sz="1400" dirty="0">
                  <a:solidFill>
                    <a:schemeClr val="bg1"/>
                  </a:solidFill>
                </a:rPr>
                <a:t>Cost objects</a:t>
              </a:r>
            </a:p>
          </p:txBody>
        </p:sp>
      </p:grpSp>
      <p:sp>
        <p:nvSpPr>
          <p:cNvPr id="17" name="Rectangle 16">
            <a:extLst>
              <a:ext uri="{FF2B5EF4-FFF2-40B4-BE49-F238E27FC236}">
                <a16:creationId xmlns:a16="http://schemas.microsoft.com/office/drawing/2014/main" id="{1AA52B12-325A-4B15-BEDF-5936E945207F}"/>
              </a:ext>
            </a:extLst>
          </p:cNvPr>
          <p:cNvSpPr/>
          <p:nvPr/>
        </p:nvSpPr>
        <p:spPr>
          <a:xfrm>
            <a:off x="1472584" y="2971800"/>
            <a:ext cx="4072844" cy="1200329"/>
          </a:xfrm>
          <a:prstGeom prst="rect">
            <a:avLst/>
          </a:prstGeom>
        </p:spPr>
        <p:txBody>
          <a:bodyPr wrap="square">
            <a:spAutoFit/>
          </a:bodyPr>
          <a:lstStyle/>
          <a:p>
            <a:pPr lvl="1"/>
            <a:r>
              <a:rPr lang="en-US" dirty="0"/>
              <a:t>Most </a:t>
            </a:r>
            <a:r>
              <a:rPr lang="en-US" b="1" dirty="0"/>
              <a:t>expense</a:t>
            </a:r>
            <a:r>
              <a:rPr lang="en-US" dirty="0"/>
              <a:t> postings in the general ledger result in a cost posting in Management Accounting.</a:t>
            </a:r>
          </a:p>
        </p:txBody>
      </p:sp>
      <p:sp>
        <p:nvSpPr>
          <p:cNvPr id="18" name="Rectangle 17">
            <a:extLst>
              <a:ext uri="{FF2B5EF4-FFF2-40B4-BE49-F238E27FC236}">
                <a16:creationId xmlns:a16="http://schemas.microsoft.com/office/drawing/2014/main" id="{5603CA6E-9BEB-45FE-906E-8AC710F88418}"/>
              </a:ext>
            </a:extLst>
          </p:cNvPr>
          <p:cNvSpPr/>
          <p:nvPr/>
        </p:nvSpPr>
        <p:spPr>
          <a:xfrm>
            <a:off x="1489617" y="4382869"/>
            <a:ext cx="4072845" cy="646331"/>
          </a:xfrm>
          <a:prstGeom prst="rect">
            <a:avLst/>
          </a:prstGeom>
        </p:spPr>
        <p:txBody>
          <a:bodyPr wrap="square">
            <a:spAutoFit/>
          </a:bodyPr>
          <a:lstStyle/>
          <a:p>
            <a:pPr lvl="1"/>
            <a:r>
              <a:rPr lang="en-US" dirty="0"/>
              <a:t>These </a:t>
            </a:r>
            <a:r>
              <a:rPr lang="en-US" b="1" dirty="0"/>
              <a:t>expense</a:t>
            </a:r>
            <a:r>
              <a:rPr lang="en-US" dirty="0"/>
              <a:t> postings use a cost object (cost center).</a:t>
            </a:r>
          </a:p>
        </p:txBody>
      </p:sp>
      <p:grpSp>
        <p:nvGrpSpPr>
          <p:cNvPr id="21" name="Group 20">
            <a:extLst>
              <a:ext uri="{FF2B5EF4-FFF2-40B4-BE49-F238E27FC236}">
                <a16:creationId xmlns:a16="http://schemas.microsoft.com/office/drawing/2014/main" id="{06551567-6562-4319-9288-69BE7D475328}"/>
              </a:ext>
            </a:extLst>
          </p:cNvPr>
          <p:cNvGrpSpPr/>
          <p:nvPr/>
        </p:nvGrpSpPr>
        <p:grpSpPr>
          <a:xfrm>
            <a:off x="6085048" y="2267339"/>
            <a:ext cx="5504452" cy="2761861"/>
            <a:chOff x="6085048" y="2267339"/>
            <a:chExt cx="5504452" cy="2761861"/>
          </a:xfrm>
        </p:grpSpPr>
        <p:grpSp>
          <p:nvGrpSpPr>
            <p:cNvPr id="19" name="Group 18">
              <a:extLst>
                <a:ext uri="{FF2B5EF4-FFF2-40B4-BE49-F238E27FC236}">
                  <a16:creationId xmlns:a16="http://schemas.microsoft.com/office/drawing/2014/main" id="{50D911F2-C330-4B55-A327-D0D6A8734BCF}"/>
                </a:ext>
              </a:extLst>
            </p:cNvPr>
            <p:cNvGrpSpPr/>
            <p:nvPr/>
          </p:nvGrpSpPr>
          <p:grpSpPr>
            <a:xfrm>
              <a:off x="6085048" y="2267339"/>
              <a:ext cx="5504452" cy="2761861"/>
              <a:chOff x="6085048" y="2267339"/>
              <a:chExt cx="5504452" cy="2761861"/>
            </a:xfrm>
          </p:grpSpPr>
          <p:sp>
            <p:nvSpPr>
              <p:cNvPr id="12" name="Rectangle 11">
                <a:extLst>
                  <a:ext uri="{FF2B5EF4-FFF2-40B4-BE49-F238E27FC236}">
                    <a16:creationId xmlns:a16="http://schemas.microsoft.com/office/drawing/2014/main" id="{32CC17A0-081F-4C25-AA59-25EED669D23B}"/>
                  </a:ext>
                </a:extLst>
              </p:cNvPr>
              <p:cNvSpPr/>
              <p:nvPr/>
            </p:nvSpPr>
            <p:spPr>
              <a:xfrm>
                <a:off x="8723312" y="2286000"/>
                <a:ext cx="2866188" cy="2743200"/>
              </a:xfrm>
              <a:prstGeom prst="rect">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a:extLst>
                  <a:ext uri="{FF2B5EF4-FFF2-40B4-BE49-F238E27FC236}">
                    <a16:creationId xmlns:a16="http://schemas.microsoft.com/office/drawing/2014/main" id="{AA4DA3FC-E266-4F79-89A1-CF5653F007C5}"/>
                  </a:ext>
                </a:extLst>
              </p:cNvPr>
              <p:cNvSpPr/>
              <p:nvPr/>
            </p:nvSpPr>
            <p:spPr>
              <a:xfrm>
                <a:off x="6085048" y="2267339"/>
                <a:ext cx="2514600" cy="2761861"/>
              </a:xfrm>
              <a:prstGeom prst="rect">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B6628DE-158A-48E3-8423-799DFEF3BFE5}"/>
                  </a:ext>
                </a:extLst>
              </p:cNvPr>
              <p:cNvSpPr txBox="1"/>
              <p:nvPr/>
            </p:nvSpPr>
            <p:spPr>
              <a:xfrm>
                <a:off x="8854364" y="4657292"/>
                <a:ext cx="1357551" cy="338554"/>
              </a:xfrm>
              <a:prstGeom prst="rect">
                <a:avLst/>
              </a:prstGeom>
              <a:noFill/>
            </p:spPr>
            <p:txBody>
              <a:bodyPr wrap="none" rtlCol="0">
                <a:spAutoFit/>
              </a:bodyPr>
              <a:lstStyle/>
              <a:p>
                <a:r>
                  <a:rPr lang="en-US" sz="1600" dirty="0">
                    <a:solidFill>
                      <a:schemeClr val="accent4">
                        <a:lumMod val="50000"/>
                      </a:schemeClr>
                    </a:solidFill>
                  </a:rPr>
                  <a:t>75###5 Rent</a:t>
                </a:r>
              </a:p>
            </p:txBody>
          </p:sp>
          <p:sp>
            <p:nvSpPr>
              <p:cNvPr id="10" name="TextBox 9">
                <a:extLst>
                  <a:ext uri="{FF2B5EF4-FFF2-40B4-BE49-F238E27FC236}">
                    <a16:creationId xmlns:a16="http://schemas.microsoft.com/office/drawing/2014/main" id="{6649CCE6-DAFD-41B9-A402-12DE1DA6AE19}"/>
                  </a:ext>
                </a:extLst>
              </p:cNvPr>
              <p:cNvSpPr txBox="1"/>
              <p:nvPr/>
            </p:nvSpPr>
            <p:spPr>
              <a:xfrm>
                <a:off x="7090112" y="4641312"/>
                <a:ext cx="1357551" cy="338554"/>
              </a:xfrm>
              <a:prstGeom prst="rect">
                <a:avLst/>
              </a:prstGeom>
              <a:noFill/>
            </p:spPr>
            <p:txBody>
              <a:bodyPr wrap="none" rtlCol="0">
                <a:spAutoFit/>
              </a:bodyPr>
              <a:lstStyle/>
              <a:p>
                <a:r>
                  <a:rPr lang="en-US" sz="1600" dirty="0">
                    <a:solidFill>
                      <a:schemeClr val="accent4">
                        <a:lumMod val="50000"/>
                      </a:schemeClr>
                    </a:solidFill>
                  </a:rPr>
                  <a:t>75###5 Rent</a:t>
                </a:r>
              </a:p>
            </p:txBody>
          </p:sp>
        </p:grpSp>
        <p:sp>
          <p:nvSpPr>
            <p:cNvPr id="20" name="Rectangle 19">
              <a:extLst>
                <a:ext uri="{FF2B5EF4-FFF2-40B4-BE49-F238E27FC236}">
                  <a16:creationId xmlns:a16="http://schemas.microsoft.com/office/drawing/2014/main" id="{BB4A4CEF-5814-4799-8590-C158853A6180}"/>
                </a:ext>
              </a:extLst>
            </p:cNvPr>
            <p:cNvSpPr/>
            <p:nvPr/>
          </p:nvSpPr>
          <p:spPr>
            <a:xfrm>
              <a:off x="7389812" y="3581400"/>
              <a:ext cx="2514600" cy="426527"/>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187CAA8-8A1A-4246-82CA-480555FFE113}"/>
              </a:ext>
            </a:extLst>
          </p:cNvPr>
          <p:cNvGrpSpPr/>
          <p:nvPr/>
        </p:nvGrpSpPr>
        <p:grpSpPr>
          <a:xfrm>
            <a:off x="1827212" y="3962400"/>
            <a:ext cx="9448800" cy="2590800"/>
            <a:chOff x="1827212" y="3962400"/>
            <a:chExt cx="9448800" cy="2590800"/>
          </a:xfrm>
        </p:grpSpPr>
        <p:sp>
          <p:nvSpPr>
            <p:cNvPr id="10" name="Rectangle 9">
              <a:extLst>
                <a:ext uri="{FF2B5EF4-FFF2-40B4-BE49-F238E27FC236}">
                  <a16:creationId xmlns:a16="http://schemas.microsoft.com/office/drawing/2014/main" id="{6DEB6340-375C-4966-BA3C-7516BAEBC708}"/>
                </a:ext>
              </a:extLst>
            </p:cNvPr>
            <p:cNvSpPr/>
            <p:nvPr/>
          </p:nvSpPr>
          <p:spPr>
            <a:xfrm>
              <a:off x="1827212" y="3962400"/>
              <a:ext cx="9448800" cy="2590800"/>
            </a:xfrm>
            <a:prstGeom prst="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92260A-5028-4FDD-91FA-1600FEEA6FFC}"/>
                </a:ext>
              </a:extLst>
            </p:cNvPr>
            <p:cNvSpPr/>
            <p:nvPr/>
          </p:nvSpPr>
          <p:spPr>
            <a:xfrm>
              <a:off x="7109861" y="4744134"/>
              <a:ext cx="4077794" cy="1015663"/>
            </a:xfrm>
            <a:prstGeom prst="rect">
              <a:avLst/>
            </a:prstGeom>
          </p:spPr>
          <p:txBody>
            <a:bodyPr wrap="square">
              <a:spAutoFit/>
            </a:bodyPr>
            <a:lstStyle/>
            <a:p>
              <a:r>
                <a:rPr lang="en-US" sz="2000" dirty="0"/>
                <a:t>The controlling area and company codes can have the same or different currencies</a:t>
              </a:r>
            </a:p>
          </p:txBody>
        </p:sp>
      </p:grpSp>
      <p:sp>
        <p:nvSpPr>
          <p:cNvPr id="2" name="Title 1"/>
          <p:cNvSpPr>
            <a:spLocks noGrp="1"/>
          </p:cNvSpPr>
          <p:nvPr>
            <p:ph type="title"/>
          </p:nvPr>
        </p:nvSpPr>
        <p:spPr/>
        <p:txBody>
          <a:bodyPr>
            <a:normAutofit fontScale="90000"/>
          </a:bodyPr>
          <a:lstStyle/>
          <a:p>
            <a:r>
              <a:rPr lang="en-US" dirty="0"/>
              <a:t>Cost accounting</a:t>
            </a:r>
            <a:br>
              <a:rPr lang="en-US" dirty="0"/>
            </a:br>
            <a:r>
              <a:rPr lang="en-US" dirty="0"/>
              <a:t>Controlling Area and Currencies</a:t>
            </a:r>
          </a:p>
        </p:txBody>
      </p:sp>
      <p:sp>
        <p:nvSpPr>
          <p:cNvPr id="3" name="Content Placeholder 2"/>
          <p:cNvSpPr>
            <a:spLocks noGrp="1"/>
          </p:cNvSpPr>
          <p:nvPr>
            <p:ph sz="half" idx="1"/>
          </p:nvPr>
        </p:nvSpPr>
        <p:spPr>
          <a:xfrm>
            <a:off x="1827212" y="1524000"/>
            <a:ext cx="3959007" cy="2514600"/>
          </a:xfrm>
        </p:spPr>
        <p:txBody>
          <a:bodyPr>
            <a:normAutofit/>
          </a:bodyPr>
          <a:lstStyle/>
          <a:p>
            <a:r>
              <a:rPr lang="en-US" sz="2000" dirty="0"/>
              <a:t>By assigning more than one company code to a controlling area you can perform cost accounting for all company codes</a:t>
            </a:r>
          </a:p>
          <a:p>
            <a:pPr marL="0" indent="0">
              <a:buNone/>
            </a:pPr>
            <a:endParaRPr lang="en-US" sz="20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64046033"/>
              </p:ext>
            </p:extLst>
          </p:nvPr>
        </p:nvGraphicFramePr>
        <p:xfrm>
          <a:off x="2055812" y="3854797"/>
          <a:ext cx="48006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Group 66">
            <a:extLst>
              <a:ext uri="{FF2B5EF4-FFF2-40B4-BE49-F238E27FC236}">
                <a16:creationId xmlns:a16="http://schemas.microsoft.com/office/drawing/2014/main" id="{A5258406-0567-4DF0-A682-7867ABB20BCD}"/>
              </a:ext>
            </a:extLst>
          </p:cNvPr>
          <p:cNvGrpSpPr/>
          <p:nvPr/>
        </p:nvGrpSpPr>
        <p:grpSpPr>
          <a:xfrm>
            <a:off x="6170612" y="1340197"/>
            <a:ext cx="5524497" cy="2281535"/>
            <a:chOff x="6253598" y="1676400"/>
            <a:chExt cx="5524497" cy="2281535"/>
          </a:xfrm>
        </p:grpSpPr>
        <p:grpSp>
          <p:nvGrpSpPr>
            <p:cNvPr id="25" name="Group 58">
              <a:extLst>
                <a:ext uri="{FF2B5EF4-FFF2-40B4-BE49-F238E27FC236}">
                  <a16:creationId xmlns:a16="http://schemas.microsoft.com/office/drawing/2014/main" id="{6B9A5959-BFA1-4EB5-9D2B-0451AA26F45A}"/>
                </a:ext>
              </a:extLst>
            </p:cNvPr>
            <p:cNvGrpSpPr/>
            <p:nvPr/>
          </p:nvGrpSpPr>
          <p:grpSpPr>
            <a:xfrm>
              <a:off x="6253598" y="1676400"/>
              <a:ext cx="5524497" cy="2281535"/>
              <a:chOff x="6253598" y="1676400"/>
              <a:chExt cx="5524497" cy="2281535"/>
            </a:xfrm>
          </p:grpSpPr>
          <p:grpSp>
            <p:nvGrpSpPr>
              <p:cNvPr id="30" name="Group 54">
                <a:extLst>
                  <a:ext uri="{FF2B5EF4-FFF2-40B4-BE49-F238E27FC236}">
                    <a16:creationId xmlns:a16="http://schemas.microsoft.com/office/drawing/2014/main" id="{4D9185B1-4F88-4695-A918-C75886C80614}"/>
                  </a:ext>
                </a:extLst>
              </p:cNvPr>
              <p:cNvGrpSpPr/>
              <p:nvPr/>
            </p:nvGrpSpPr>
            <p:grpSpPr>
              <a:xfrm>
                <a:off x="6253598" y="1676400"/>
                <a:ext cx="5403414" cy="2281535"/>
                <a:chOff x="6253598" y="838200"/>
                <a:chExt cx="5403414" cy="2281535"/>
              </a:xfrm>
            </p:grpSpPr>
            <p:grpSp>
              <p:nvGrpSpPr>
                <p:cNvPr id="33" name="Group 57">
                  <a:extLst>
                    <a:ext uri="{FF2B5EF4-FFF2-40B4-BE49-F238E27FC236}">
                      <a16:creationId xmlns:a16="http://schemas.microsoft.com/office/drawing/2014/main" id="{7BF3F714-E209-4094-84F8-E8D709DF973C}"/>
                    </a:ext>
                  </a:extLst>
                </p:cNvPr>
                <p:cNvGrpSpPr/>
                <p:nvPr/>
              </p:nvGrpSpPr>
              <p:grpSpPr>
                <a:xfrm>
                  <a:off x="6320268" y="838200"/>
                  <a:ext cx="5336744" cy="2281535"/>
                  <a:chOff x="6586968" y="690265"/>
                  <a:chExt cx="5336744" cy="2281535"/>
                </a:xfrm>
              </p:grpSpPr>
              <p:sp>
                <p:nvSpPr>
                  <p:cNvPr id="38" name="Rectangle 37">
                    <a:extLst>
                      <a:ext uri="{FF2B5EF4-FFF2-40B4-BE49-F238E27FC236}">
                        <a16:creationId xmlns:a16="http://schemas.microsoft.com/office/drawing/2014/main" id="{C078D238-45A4-46D1-AF39-42BA848E319B}"/>
                      </a:ext>
                    </a:extLst>
                  </p:cNvPr>
                  <p:cNvSpPr/>
                  <p:nvPr/>
                </p:nvSpPr>
                <p:spPr>
                  <a:xfrm>
                    <a:off x="7849628" y="690265"/>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a:t>
                    </a:r>
                  </a:p>
                </p:txBody>
              </p:sp>
              <p:sp>
                <p:nvSpPr>
                  <p:cNvPr id="39" name="Rectangle 38">
                    <a:extLst>
                      <a:ext uri="{FF2B5EF4-FFF2-40B4-BE49-F238E27FC236}">
                        <a16:creationId xmlns:a16="http://schemas.microsoft.com/office/drawing/2014/main" id="{4A13D863-62E0-40C3-A824-843CDC581B6A}"/>
                      </a:ext>
                    </a:extLst>
                  </p:cNvPr>
                  <p:cNvSpPr/>
                  <p:nvPr/>
                </p:nvSpPr>
                <p:spPr>
                  <a:xfrm>
                    <a:off x="6586968" y="2590800"/>
                    <a:ext cx="1330108"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Global Bike Inc</a:t>
                    </a:r>
                  </a:p>
                </p:txBody>
              </p:sp>
              <p:sp>
                <p:nvSpPr>
                  <p:cNvPr id="40" name="Rectangle 39">
                    <a:extLst>
                      <a:ext uri="{FF2B5EF4-FFF2-40B4-BE49-F238E27FC236}">
                        <a16:creationId xmlns:a16="http://schemas.microsoft.com/office/drawing/2014/main" id="{8A461035-94B3-498D-8FF1-4A1650287EB2}"/>
                      </a:ext>
                    </a:extLst>
                  </p:cNvPr>
                  <p:cNvSpPr/>
                  <p:nvPr/>
                </p:nvSpPr>
                <p:spPr>
                  <a:xfrm>
                    <a:off x="8374279" y="2590800"/>
                    <a:ext cx="2333625"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Global Bike Germany GmbH</a:t>
                    </a:r>
                  </a:p>
                </p:txBody>
              </p:sp>
              <p:sp>
                <p:nvSpPr>
                  <p:cNvPr id="42" name="TextBox 41">
                    <a:extLst>
                      <a:ext uri="{FF2B5EF4-FFF2-40B4-BE49-F238E27FC236}">
                        <a16:creationId xmlns:a16="http://schemas.microsoft.com/office/drawing/2014/main" id="{E99CFC13-278B-4AE1-9A65-5B49B267CCC3}"/>
                      </a:ext>
                    </a:extLst>
                  </p:cNvPr>
                  <p:cNvSpPr txBox="1"/>
                  <p:nvPr/>
                </p:nvSpPr>
                <p:spPr>
                  <a:xfrm>
                    <a:off x="11201925" y="766465"/>
                    <a:ext cx="569387" cy="276999"/>
                  </a:xfrm>
                  <a:prstGeom prst="rect">
                    <a:avLst/>
                  </a:prstGeom>
                  <a:noFill/>
                </p:spPr>
                <p:txBody>
                  <a:bodyPr wrap="none" rtlCol="0">
                    <a:spAutoFit/>
                  </a:bodyPr>
                  <a:lstStyle/>
                  <a:p>
                    <a:pPr algn="ctr"/>
                    <a:r>
                      <a:rPr lang="en-US" sz="1200" dirty="0"/>
                      <a:t>Client</a:t>
                    </a:r>
                  </a:p>
                </p:txBody>
              </p:sp>
              <p:sp>
                <p:nvSpPr>
                  <p:cNvPr id="43" name="TextBox 42">
                    <a:extLst>
                      <a:ext uri="{FF2B5EF4-FFF2-40B4-BE49-F238E27FC236}">
                        <a16:creationId xmlns:a16="http://schemas.microsoft.com/office/drawing/2014/main" id="{F738C17E-8044-4ACA-876F-06952611B557}"/>
                      </a:ext>
                    </a:extLst>
                  </p:cNvPr>
                  <p:cNvSpPr txBox="1"/>
                  <p:nvPr/>
                </p:nvSpPr>
                <p:spPr>
                  <a:xfrm>
                    <a:off x="11009312" y="2510135"/>
                    <a:ext cx="914400" cy="461665"/>
                  </a:xfrm>
                  <a:prstGeom prst="rect">
                    <a:avLst/>
                  </a:prstGeom>
                  <a:noFill/>
                </p:spPr>
                <p:txBody>
                  <a:bodyPr wrap="square" rtlCol="0">
                    <a:spAutoFit/>
                  </a:bodyPr>
                  <a:lstStyle/>
                  <a:p>
                    <a:pPr algn="ctr"/>
                    <a:r>
                      <a:rPr lang="en-US" sz="1200" dirty="0"/>
                      <a:t>Company code</a:t>
                    </a:r>
                  </a:p>
                </p:txBody>
              </p:sp>
            </p:grpSp>
            <p:sp>
              <p:nvSpPr>
                <p:cNvPr id="34" name="Rectangle 33">
                  <a:extLst>
                    <a:ext uri="{FF2B5EF4-FFF2-40B4-BE49-F238E27FC236}">
                      <a16:creationId xmlns:a16="http://schemas.microsoft.com/office/drawing/2014/main" id="{23BCCAFE-9F24-4419-B5C0-5E9CBF6F0803}"/>
                    </a:ext>
                  </a:extLst>
                </p:cNvPr>
                <p:cNvSpPr/>
                <p:nvPr/>
              </p:nvSpPr>
              <p:spPr>
                <a:xfrm>
                  <a:off x="6253598" y="1524000"/>
                  <a:ext cx="4187603"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Global Concern</a:t>
                  </a:r>
                </a:p>
              </p:txBody>
            </p:sp>
            <p:sp>
              <p:nvSpPr>
                <p:cNvPr id="35" name="Rectangle 34">
                  <a:extLst>
                    <a:ext uri="{FF2B5EF4-FFF2-40B4-BE49-F238E27FC236}">
                      <a16:creationId xmlns:a16="http://schemas.microsoft.com/office/drawing/2014/main" id="{726EE001-BB1D-40F6-B39F-19A48D9955B9}"/>
                    </a:ext>
                  </a:extLst>
                </p:cNvPr>
                <p:cNvSpPr/>
                <p:nvPr/>
              </p:nvSpPr>
              <p:spPr>
                <a:xfrm>
                  <a:off x="6320268" y="2133600"/>
                  <a:ext cx="1377736"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North America</a:t>
                  </a:r>
                </a:p>
              </p:txBody>
            </p:sp>
            <p:sp>
              <p:nvSpPr>
                <p:cNvPr id="36" name="Rectangle 35">
                  <a:extLst>
                    <a:ext uri="{FF2B5EF4-FFF2-40B4-BE49-F238E27FC236}">
                      <a16:creationId xmlns:a16="http://schemas.microsoft.com/office/drawing/2014/main" id="{C1DB385F-1267-466C-AE31-88E2091FED53}"/>
                    </a:ext>
                  </a:extLst>
                </p:cNvPr>
                <p:cNvSpPr/>
                <p:nvPr/>
              </p:nvSpPr>
              <p:spPr>
                <a:xfrm>
                  <a:off x="8656638" y="2133600"/>
                  <a:ext cx="1251166"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Europe</a:t>
                  </a:r>
                </a:p>
              </p:txBody>
            </p:sp>
            <p:cxnSp>
              <p:nvCxnSpPr>
                <p:cNvPr id="37" name="Straight Connector 36">
                  <a:extLst>
                    <a:ext uri="{FF2B5EF4-FFF2-40B4-BE49-F238E27FC236}">
                      <a16:creationId xmlns:a16="http://schemas.microsoft.com/office/drawing/2014/main" id="{26FB9F3A-0F4B-4308-8C88-9FEDEAD8C181}"/>
                    </a:ext>
                  </a:extLst>
                </p:cNvPr>
                <p:cNvCxnSpPr>
                  <a:cxnSpLocks/>
                  <a:stCxn id="38" idx="2"/>
                  <a:endCxn id="34" idx="0"/>
                </p:cNvCxnSpPr>
                <p:nvPr/>
              </p:nvCxnSpPr>
              <p:spPr>
                <a:xfrm>
                  <a:off x="8344928" y="1219200"/>
                  <a:ext cx="2472"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80A48AC7-3DEC-45CB-A4AF-D52F2EDC7D8F}"/>
                  </a:ext>
                </a:extLst>
              </p:cNvPr>
              <p:cNvSpPr txBox="1"/>
              <p:nvPr/>
            </p:nvSpPr>
            <p:spPr>
              <a:xfrm>
                <a:off x="10742612" y="2286000"/>
                <a:ext cx="959283" cy="461665"/>
              </a:xfrm>
              <a:prstGeom prst="rect">
                <a:avLst/>
              </a:prstGeom>
              <a:noFill/>
            </p:spPr>
            <p:txBody>
              <a:bodyPr wrap="square" rtlCol="0">
                <a:spAutoFit/>
              </a:bodyPr>
              <a:lstStyle/>
              <a:p>
                <a:pPr algn="ctr"/>
                <a:r>
                  <a:rPr lang="en-US" sz="1200" dirty="0"/>
                  <a:t>Operating Concern</a:t>
                </a:r>
              </a:p>
            </p:txBody>
          </p:sp>
          <p:sp>
            <p:nvSpPr>
              <p:cNvPr id="32" name="TextBox 31">
                <a:extLst>
                  <a:ext uri="{FF2B5EF4-FFF2-40B4-BE49-F238E27FC236}">
                    <a16:creationId xmlns:a16="http://schemas.microsoft.com/office/drawing/2014/main" id="{DFD4D985-E704-4C00-B688-14B8A175E48C}"/>
                  </a:ext>
                </a:extLst>
              </p:cNvPr>
              <p:cNvSpPr txBox="1"/>
              <p:nvPr/>
            </p:nvSpPr>
            <p:spPr>
              <a:xfrm>
                <a:off x="10666412" y="2967335"/>
                <a:ext cx="1111683" cy="461665"/>
              </a:xfrm>
              <a:prstGeom prst="rect">
                <a:avLst/>
              </a:prstGeom>
              <a:noFill/>
            </p:spPr>
            <p:txBody>
              <a:bodyPr wrap="square" rtlCol="0">
                <a:spAutoFit/>
              </a:bodyPr>
              <a:lstStyle/>
              <a:p>
                <a:pPr algn="ctr"/>
                <a:r>
                  <a:rPr lang="en-US" sz="1200" dirty="0"/>
                  <a:t>Controlling Areas</a:t>
                </a:r>
              </a:p>
            </p:txBody>
          </p:sp>
        </p:grpSp>
        <p:cxnSp>
          <p:nvCxnSpPr>
            <p:cNvPr id="26" name="Straight Connector 25">
              <a:extLst>
                <a:ext uri="{FF2B5EF4-FFF2-40B4-BE49-F238E27FC236}">
                  <a16:creationId xmlns:a16="http://schemas.microsoft.com/office/drawing/2014/main" id="{76D997AA-5E31-4E47-8C81-6EE3A32DA640}"/>
                </a:ext>
              </a:extLst>
            </p:cNvPr>
            <p:cNvCxnSpPr/>
            <p:nvPr/>
          </p:nvCxnSpPr>
          <p:spPr>
            <a:xfrm>
              <a:off x="7012204" y="2743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79F3245-1FC8-4A76-89DE-41A0E930ABE7}"/>
                </a:ext>
              </a:extLst>
            </p:cNvPr>
            <p:cNvCxnSpPr/>
            <p:nvPr/>
          </p:nvCxnSpPr>
          <p:spPr>
            <a:xfrm>
              <a:off x="9294812" y="2743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C89BCF-3EEE-428D-8DCF-697B1B315F15}"/>
                </a:ext>
              </a:extLst>
            </p:cNvPr>
            <p:cNvCxnSpPr/>
            <p:nvPr/>
          </p:nvCxnSpPr>
          <p:spPr>
            <a:xfrm>
              <a:off x="7012204" y="33528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0FA3CC3-1F35-44AD-BD24-5BE845004BEC}"/>
                </a:ext>
              </a:extLst>
            </p:cNvPr>
            <p:cNvCxnSpPr/>
            <p:nvPr/>
          </p:nvCxnSpPr>
          <p:spPr>
            <a:xfrm>
              <a:off x="9294812" y="33528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Flowchart: Process 44">
            <a:extLst>
              <a:ext uri="{FF2B5EF4-FFF2-40B4-BE49-F238E27FC236}">
                <a16:creationId xmlns:a16="http://schemas.microsoft.com/office/drawing/2014/main" id="{FFCC8D8F-6D08-40F1-B06F-94FD94B28C01}"/>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spTree>
    <p:extLst>
      <p:ext uri="{BB962C8B-B14F-4D97-AF65-F5344CB8AC3E}">
        <p14:creationId xmlns:p14="http://schemas.microsoft.com/office/powerpoint/2010/main" val="194627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Element &amp; Cost Center Accounting</a:t>
            </a:r>
            <a:br>
              <a:rPr lang="en-US" dirty="0"/>
            </a:br>
            <a:r>
              <a:rPr lang="en-US" dirty="0"/>
              <a:t>Transactions</a:t>
            </a:r>
          </a:p>
        </p:txBody>
      </p:sp>
      <p:graphicFrame>
        <p:nvGraphicFramePr>
          <p:cNvPr id="4" name="Table 4">
            <a:extLst>
              <a:ext uri="{FF2B5EF4-FFF2-40B4-BE49-F238E27FC236}">
                <a16:creationId xmlns:a16="http://schemas.microsoft.com/office/drawing/2014/main" id="{F627BC64-5D82-DD4D-B3F6-BF80E6801545}"/>
              </a:ext>
            </a:extLst>
          </p:cNvPr>
          <p:cNvGraphicFramePr>
            <a:graphicFrameLocks noGrp="1"/>
          </p:cNvGraphicFramePr>
          <p:nvPr>
            <p:extLst>
              <p:ext uri="{D42A27DB-BD31-4B8C-83A1-F6EECF244321}">
                <p14:modId xmlns:p14="http://schemas.microsoft.com/office/powerpoint/2010/main" val="1012736879"/>
              </p:ext>
            </p:extLst>
          </p:nvPr>
        </p:nvGraphicFramePr>
        <p:xfrm>
          <a:off x="1711209" y="1941353"/>
          <a:ext cx="6461189" cy="333756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KA01</a:t>
                      </a:r>
                    </a:p>
                  </a:txBody>
                  <a:tcPr/>
                </a:tc>
                <a:tc>
                  <a:txBody>
                    <a:bodyPr/>
                    <a:lstStyle/>
                    <a:p>
                      <a:r>
                        <a:rPr lang="en-US" dirty="0"/>
                        <a:t>Primary cost element</a:t>
                      </a:r>
                    </a:p>
                  </a:txBody>
                  <a:tcPr/>
                </a:tc>
                <a:tc>
                  <a:txBody>
                    <a:bodyPr/>
                    <a:lstStyle/>
                    <a:p>
                      <a:r>
                        <a:rPr lang="en-US" dirty="0"/>
                        <a:t>Master data</a:t>
                      </a:r>
                    </a:p>
                  </a:txBody>
                  <a:tcPr/>
                </a:tc>
                <a:extLst>
                  <a:ext uri="{0D108BD9-81ED-4DB2-BD59-A6C34878D82A}">
                    <a16:rowId xmlns:a16="http://schemas.microsoft.com/office/drawing/2014/main" val="2867345854"/>
                  </a:ext>
                </a:extLst>
              </a:tr>
              <a:tr h="370840">
                <a:tc>
                  <a:txBody>
                    <a:bodyPr/>
                    <a:lstStyle/>
                    <a:p>
                      <a:r>
                        <a:rPr lang="en-US" dirty="0"/>
                        <a:t>KA06</a:t>
                      </a:r>
                    </a:p>
                  </a:txBody>
                  <a:tcPr/>
                </a:tc>
                <a:tc>
                  <a:txBody>
                    <a:bodyPr/>
                    <a:lstStyle/>
                    <a:p>
                      <a:r>
                        <a:rPr lang="en-US" dirty="0"/>
                        <a:t>Secondary cost element</a:t>
                      </a:r>
                    </a:p>
                  </a:txBody>
                  <a:tcPr/>
                </a:tc>
                <a:tc>
                  <a:txBody>
                    <a:bodyPr/>
                    <a:lstStyle/>
                    <a:p>
                      <a:r>
                        <a:rPr lang="en-US" dirty="0"/>
                        <a:t>Master data</a:t>
                      </a:r>
                    </a:p>
                  </a:txBody>
                  <a:tcPr/>
                </a:tc>
                <a:extLst>
                  <a:ext uri="{0D108BD9-81ED-4DB2-BD59-A6C34878D82A}">
                    <a16:rowId xmlns:a16="http://schemas.microsoft.com/office/drawing/2014/main" val="3106732973"/>
                  </a:ext>
                </a:extLst>
              </a:tr>
              <a:tr h="370840">
                <a:tc>
                  <a:txBody>
                    <a:bodyPr/>
                    <a:lstStyle/>
                    <a:p>
                      <a:r>
                        <a:rPr lang="en-US" dirty="0"/>
                        <a:t>OKEON</a:t>
                      </a:r>
                    </a:p>
                  </a:txBody>
                  <a:tcPr/>
                </a:tc>
                <a:tc>
                  <a:txBody>
                    <a:bodyPr/>
                    <a:lstStyle/>
                    <a:p>
                      <a:r>
                        <a:rPr lang="en-US" dirty="0"/>
                        <a:t>Cost center hierarchy</a:t>
                      </a:r>
                    </a:p>
                  </a:txBody>
                  <a:tcPr/>
                </a:tc>
                <a:tc>
                  <a:txBody>
                    <a:bodyPr/>
                    <a:lstStyle/>
                    <a:p>
                      <a:r>
                        <a:rPr lang="en-US" dirty="0"/>
                        <a:t>Master data</a:t>
                      </a:r>
                    </a:p>
                  </a:txBody>
                  <a:tcPr/>
                </a:tc>
                <a:extLst>
                  <a:ext uri="{0D108BD9-81ED-4DB2-BD59-A6C34878D82A}">
                    <a16:rowId xmlns:a16="http://schemas.microsoft.com/office/drawing/2014/main" val="3418250064"/>
                  </a:ext>
                </a:extLst>
              </a:tr>
              <a:tr h="370840">
                <a:tc>
                  <a:txBody>
                    <a:bodyPr/>
                    <a:lstStyle/>
                    <a:p>
                      <a:r>
                        <a:rPr lang="en-US" dirty="0"/>
                        <a:t>KS01</a:t>
                      </a:r>
                    </a:p>
                  </a:txBody>
                  <a:tcPr/>
                </a:tc>
                <a:tc>
                  <a:txBody>
                    <a:bodyPr/>
                    <a:lstStyle/>
                    <a:p>
                      <a:r>
                        <a:rPr lang="en-US" dirty="0"/>
                        <a:t>Cost center</a:t>
                      </a:r>
                    </a:p>
                  </a:txBody>
                  <a:tcPr/>
                </a:tc>
                <a:tc>
                  <a:txBody>
                    <a:bodyPr/>
                    <a:lstStyle/>
                    <a:p>
                      <a:r>
                        <a:rPr lang="en-US" dirty="0"/>
                        <a:t>Master data</a:t>
                      </a:r>
                    </a:p>
                  </a:txBody>
                  <a:tcPr/>
                </a:tc>
                <a:extLst>
                  <a:ext uri="{0D108BD9-81ED-4DB2-BD59-A6C34878D82A}">
                    <a16:rowId xmlns:a16="http://schemas.microsoft.com/office/drawing/2014/main" val="322816013"/>
                  </a:ext>
                </a:extLst>
              </a:tr>
              <a:tr h="370840">
                <a:tc>
                  <a:txBody>
                    <a:bodyPr/>
                    <a:lstStyle/>
                    <a:p>
                      <a:r>
                        <a:rPr lang="en-US" dirty="0"/>
                        <a:t>KL01</a:t>
                      </a:r>
                    </a:p>
                  </a:txBody>
                  <a:tcPr/>
                </a:tc>
                <a:tc>
                  <a:txBody>
                    <a:bodyPr/>
                    <a:lstStyle/>
                    <a:p>
                      <a:r>
                        <a:rPr lang="en-US" dirty="0"/>
                        <a:t>Activity type</a:t>
                      </a:r>
                    </a:p>
                  </a:txBody>
                  <a:tcPr/>
                </a:tc>
                <a:tc>
                  <a:txBody>
                    <a:bodyPr/>
                    <a:lstStyle/>
                    <a:p>
                      <a:r>
                        <a:rPr lang="en-US" dirty="0"/>
                        <a:t>Master data</a:t>
                      </a:r>
                    </a:p>
                  </a:txBody>
                  <a:tcPr/>
                </a:tc>
                <a:extLst>
                  <a:ext uri="{0D108BD9-81ED-4DB2-BD59-A6C34878D82A}">
                    <a16:rowId xmlns:a16="http://schemas.microsoft.com/office/drawing/2014/main" val="3521100074"/>
                  </a:ext>
                </a:extLst>
              </a:tr>
              <a:tr h="370840">
                <a:tc>
                  <a:txBody>
                    <a:bodyPr/>
                    <a:lstStyle/>
                    <a:p>
                      <a:r>
                        <a:rPr lang="en-US" dirty="0"/>
                        <a:t>KK01</a:t>
                      </a:r>
                    </a:p>
                  </a:txBody>
                  <a:tcPr/>
                </a:tc>
                <a:tc>
                  <a:txBody>
                    <a:bodyPr/>
                    <a:lstStyle/>
                    <a:p>
                      <a:r>
                        <a:rPr lang="en-US" dirty="0"/>
                        <a:t>Statistical key figures</a:t>
                      </a:r>
                    </a:p>
                  </a:txBody>
                  <a:tcPr/>
                </a:tc>
                <a:tc>
                  <a:txBody>
                    <a:bodyPr/>
                    <a:lstStyle/>
                    <a:p>
                      <a:r>
                        <a:rPr lang="en-US" dirty="0"/>
                        <a:t>Master data</a:t>
                      </a:r>
                    </a:p>
                  </a:txBody>
                  <a:tcPr/>
                </a:tc>
                <a:extLst>
                  <a:ext uri="{0D108BD9-81ED-4DB2-BD59-A6C34878D82A}">
                    <a16:rowId xmlns:a16="http://schemas.microsoft.com/office/drawing/2014/main" val="589237236"/>
                  </a:ext>
                </a:extLst>
              </a:tr>
              <a:tr h="370840">
                <a:tc>
                  <a:txBody>
                    <a:bodyPr/>
                    <a:lstStyle/>
                    <a:p>
                      <a:r>
                        <a:rPr lang="en-US" dirty="0"/>
                        <a:t>KP06</a:t>
                      </a:r>
                    </a:p>
                  </a:txBody>
                  <a:tcPr/>
                </a:tc>
                <a:tc>
                  <a:txBody>
                    <a:bodyPr/>
                    <a:lstStyle/>
                    <a:p>
                      <a:r>
                        <a:rPr lang="en-US" dirty="0"/>
                        <a:t>Budget entry</a:t>
                      </a:r>
                    </a:p>
                  </a:txBody>
                  <a:tcPr/>
                </a:tc>
                <a:tc>
                  <a:txBody>
                    <a:bodyPr/>
                    <a:lstStyle/>
                    <a:p>
                      <a:r>
                        <a:rPr lang="en-US" dirty="0"/>
                        <a:t>Transactional</a:t>
                      </a:r>
                    </a:p>
                  </a:txBody>
                  <a:tcPr/>
                </a:tc>
                <a:extLst>
                  <a:ext uri="{0D108BD9-81ED-4DB2-BD59-A6C34878D82A}">
                    <a16:rowId xmlns:a16="http://schemas.microsoft.com/office/drawing/2014/main" val="2824431657"/>
                  </a:ext>
                </a:extLst>
              </a:tr>
              <a:tr h="370840">
                <a:tc>
                  <a:txBody>
                    <a:bodyPr/>
                    <a:lstStyle/>
                    <a:p>
                      <a:r>
                        <a:rPr lang="en-US" dirty="0"/>
                        <a:t>KSB1</a:t>
                      </a:r>
                    </a:p>
                  </a:txBody>
                  <a:tcPr/>
                </a:tc>
                <a:tc>
                  <a:txBody>
                    <a:bodyPr/>
                    <a:lstStyle/>
                    <a:p>
                      <a:r>
                        <a:rPr lang="en-US" dirty="0"/>
                        <a:t>Cost center line items</a:t>
                      </a:r>
                    </a:p>
                  </a:txBody>
                  <a:tcPr/>
                </a:tc>
                <a:tc>
                  <a:txBody>
                    <a:bodyPr/>
                    <a:lstStyle/>
                    <a:p>
                      <a:r>
                        <a:rPr lang="en-US" dirty="0"/>
                        <a:t>Transactional</a:t>
                      </a:r>
                    </a:p>
                  </a:txBody>
                  <a:tcPr/>
                </a:tc>
                <a:extLst>
                  <a:ext uri="{0D108BD9-81ED-4DB2-BD59-A6C34878D82A}">
                    <a16:rowId xmlns:a16="http://schemas.microsoft.com/office/drawing/2014/main" val="4162639221"/>
                  </a:ext>
                </a:extLst>
              </a:tr>
            </a:tbl>
          </a:graphicData>
        </a:graphic>
      </p:graphicFrame>
      <p:sp>
        <p:nvSpPr>
          <p:cNvPr id="7" name="Flowchart: Process 6">
            <a:extLst>
              <a:ext uri="{FF2B5EF4-FFF2-40B4-BE49-F238E27FC236}">
                <a16:creationId xmlns:a16="http://schemas.microsoft.com/office/drawing/2014/main" id="{399E712B-4CC9-47FC-80A4-7D61F2694C9F}"/>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pic>
        <p:nvPicPr>
          <p:cNvPr id="9" name="Picture 2">
            <a:extLst>
              <a:ext uri="{FF2B5EF4-FFF2-40B4-BE49-F238E27FC236}">
                <a16:creationId xmlns:a16="http://schemas.microsoft.com/office/drawing/2014/main" id="{EF012A22-882B-4781-957C-0E14DD63E7FA}"/>
              </a:ext>
            </a:extLst>
          </p:cNvPr>
          <p:cNvPicPr>
            <a:picLocks noGrp="1" noChangeAspect="1" noChangeArrowheads="1"/>
          </p:cNvPicPr>
          <p:nvPr>
            <p:ph sz="half" idx="2"/>
          </p:nvPr>
        </p:nvPicPr>
        <p:blipFill>
          <a:blip r:embed="rId2" cstate="print"/>
          <a:srcRect/>
          <a:stretch>
            <a:fillRect/>
          </a:stretch>
        </p:blipFill>
        <p:spPr bwMode="auto">
          <a:xfrm>
            <a:off x="8856661" y="1838151"/>
            <a:ext cx="2495550" cy="3471083"/>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4960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Element &amp; Cost Center Accounting </a:t>
            </a:r>
            <a:br>
              <a:rPr lang="en-US" dirty="0"/>
            </a:br>
            <a:r>
              <a:rPr lang="en-US" dirty="0"/>
              <a:t>Master Data: Secondary Cost Element</a:t>
            </a:r>
          </a:p>
        </p:txBody>
      </p:sp>
      <p:sp>
        <p:nvSpPr>
          <p:cNvPr id="3" name="Content Placeholder 2"/>
          <p:cNvSpPr>
            <a:spLocks noGrp="1"/>
          </p:cNvSpPr>
          <p:nvPr>
            <p:ph sz="half" idx="1"/>
          </p:nvPr>
        </p:nvSpPr>
        <p:spPr>
          <a:xfrm>
            <a:off x="1488168" y="2590800"/>
            <a:ext cx="4800600" cy="3581400"/>
          </a:xfrm>
        </p:spPr>
        <p:txBody>
          <a:bodyPr>
            <a:normAutofit/>
          </a:bodyPr>
          <a:lstStyle/>
          <a:p>
            <a:r>
              <a:rPr lang="en-US" dirty="0"/>
              <a:t>Its purpose is CO only and it is use to redistribute cost:</a:t>
            </a:r>
          </a:p>
          <a:p>
            <a:pPr lvl="1"/>
            <a:r>
              <a:rPr lang="en-US" dirty="0"/>
              <a:t>Used in conjunction with various allocation techniques in CO</a:t>
            </a:r>
          </a:p>
          <a:p>
            <a:pPr lvl="1"/>
            <a:r>
              <a:rPr lang="en-US" dirty="0"/>
              <a:t>Used for internal allocations within CO.</a:t>
            </a:r>
          </a:p>
          <a:p>
            <a:r>
              <a:rPr lang="en-US" dirty="0"/>
              <a:t>Do not have any corresponding G/L accounts in FI</a:t>
            </a:r>
          </a:p>
          <a:p>
            <a:pPr lvl="1"/>
            <a:endParaRPr lang="en-US" dirty="0"/>
          </a:p>
        </p:txBody>
      </p:sp>
      <p:graphicFrame>
        <p:nvGraphicFramePr>
          <p:cNvPr id="5" name="Content Placeholder 4"/>
          <p:cNvGraphicFramePr>
            <a:graphicFrameLocks noGrp="1"/>
          </p:cNvGraphicFramePr>
          <p:nvPr>
            <p:ph sz="half" idx="2"/>
          </p:nvPr>
        </p:nvGraphicFramePr>
        <p:xfrm>
          <a:off x="6551612" y="2590800"/>
          <a:ext cx="48006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sp>
        <p:nvSpPr>
          <p:cNvPr id="4" name="Rectangle 3">
            <a:extLst>
              <a:ext uri="{FF2B5EF4-FFF2-40B4-BE49-F238E27FC236}">
                <a16:creationId xmlns:a16="http://schemas.microsoft.com/office/drawing/2014/main" id="{69E2A2ED-B436-44AD-8C88-AA69983CCF43}"/>
              </a:ext>
            </a:extLst>
          </p:cNvPr>
          <p:cNvSpPr/>
          <p:nvPr/>
        </p:nvSpPr>
        <p:spPr>
          <a:xfrm>
            <a:off x="2817812" y="1712267"/>
            <a:ext cx="3964611" cy="461665"/>
          </a:xfrm>
          <a:prstGeom prst="rect">
            <a:avLst/>
          </a:prstGeom>
        </p:spPr>
        <p:txBody>
          <a:bodyPr wrap="none">
            <a:spAutoFit/>
          </a:bodyPr>
          <a:lstStyle/>
          <a:p>
            <a:r>
              <a:rPr lang="en-US" sz="2400" dirty="0"/>
              <a:t>Exist only in CO but not in FI.</a:t>
            </a:r>
          </a:p>
        </p:txBody>
      </p:sp>
      <p:pic>
        <p:nvPicPr>
          <p:cNvPr id="8" name="Graphic 7" descr="Checklist">
            <a:extLst>
              <a:ext uri="{FF2B5EF4-FFF2-40B4-BE49-F238E27FC236}">
                <a16:creationId xmlns:a16="http://schemas.microsoft.com/office/drawing/2014/main" id="{5AF0C1E5-98D2-475B-8587-2A919E449C4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1012" y="1485900"/>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381000"/>
            <a:ext cx="9982199" cy="914400"/>
          </a:xfrm>
        </p:spPr>
        <p:txBody>
          <a:bodyPr>
            <a:normAutofit fontScale="90000"/>
          </a:bodyPr>
          <a:lstStyle/>
          <a:p>
            <a:r>
              <a:rPr lang="en-US" dirty="0"/>
              <a:t>Cost Element &amp; Cost Center Accounting</a:t>
            </a:r>
            <a:br>
              <a:rPr lang="en-US" dirty="0"/>
            </a:br>
            <a:r>
              <a:rPr lang="en-US" dirty="0"/>
              <a:t>Primary Cost Element link with Secondary Cost Element</a:t>
            </a:r>
          </a:p>
        </p:txBody>
      </p:sp>
      <p:sp>
        <p:nvSpPr>
          <p:cNvPr id="3" name="Content Placeholder 2"/>
          <p:cNvSpPr>
            <a:spLocks noGrp="1"/>
          </p:cNvSpPr>
          <p:nvPr>
            <p:ph sz="half" idx="1"/>
          </p:nvPr>
        </p:nvSpPr>
        <p:spPr>
          <a:xfrm>
            <a:off x="1488169" y="1752600"/>
            <a:ext cx="3996644" cy="4419600"/>
          </a:xfrm>
        </p:spPr>
        <p:txBody>
          <a:bodyPr/>
          <a:lstStyle/>
          <a:p>
            <a:r>
              <a:rPr lang="en-US" dirty="0"/>
              <a:t>Any transactions that create cost movements within CO are balanced entries. </a:t>
            </a:r>
          </a:p>
          <a:p>
            <a:r>
              <a:rPr lang="en-US" dirty="0"/>
              <a:t>When a cost is moved from one controlling objet to another, the sending object is credited and the receiving object is debited for the same amount.</a:t>
            </a:r>
          </a:p>
          <a:p>
            <a:pPr>
              <a:buNone/>
            </a:pPr>
            <a:endParaRPr lang="en-US" dirty="0"/>
          </a:p>
        </p:txBody>
      </p:sp>
      <p:sp>
        <p:nvSpPr>
          <p:cNvPr id="5"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pic>
        <p:nvPicPr>
          <p:cNvPr id="8" name="Picture 2">
            <a:extLst>
              <a:ext uri="{FF2B5EF4-FFF2-40B4-BE49-F238E27FC236}">
                <a16:creationId xmlns:a16="http://schemas.microsoft.com/office/drawing/2014/main" id="{625AEF09-E279-4EDF-AC31-10AEC6864899}"/>
              </a:ext>
            </a:extLst>
          </p:cNvPr>
          <p:cNvPicPr>
            <a:picLocks noGrp="1" noChangeAspect="1" noChangeArrowheads="1"/>
          </p:cNvPicPr>
          <p:nvPr>
            <p:ph sz="half" idx="2"/>
          </p:nvPr>
        </p:nvPicPr>
        <p:blipFill>
          <a:blip r:embed="rId2" cstate="print"/>
          <a:srcRect/>
          <a:stretch>
            <a:fillRect/>
          </a:stretch>
        </p:blipFill>
        <p:spPr bwMode="auto">
          <a:xfrm>
            <a:off x="6170612" y="1600200"/>
            <a:ext cx="5342688" cy="2905589"/>
          </a:xfrm>
          <a:prstGeom prst="rect">
            <a:avLst/>
          </a:prstGeom>
          <a:noFill/>
          <a:ln w="9525">
            <a:noFill/>
            <a:miter lim="800000"/>
            <a:headEnd/>
            <a:tailEnd/>
          </a:ln>
        </p:spPr>
      </p:pic>
      <p:grpSp>
        <p:nvGrpSpPr>
          <p:cNvPr id="9" name="Group 8">
            <a:extLst>
              <a:ext uri="{FF2B5EF4-FFF2-40B4-BE49-F238E27FC236}">
                <a16:creationId xmlns:a16="http://schemas.microsoft.com/office/drawing/2014/main" id="{BE8AAF4C-CB02-4C77-917C-6B4994BEA0BE}"/>
              </a:ext>
            </a:extLst>
          </p:cNvPr>
          <p:cNvGrpSpPr/>
          <p:nvPr/>
        </p:nvGrpSpPr>
        <p:grpSpPr>
          <a:xfrm>
            <a:off x="5776094" y="4979866"/>
            <a:ext cx="2818724" cy="1212741"/>
            <a:chOff x="6080218" y="4979866"/>
            <a:chExt cx="2514600" cy="1212741"/>
          </a:xfrm>
        </p:grpSpPr>
        <p:sp>
          <p:nvSpPr>
            <p:cNvPr id="10" name="Rectangle 9">
              <a:extLst>
                <a:ext uri="{FF2B5EF4-FFF2-40B4-BE49-F238E27FC236}">
                  <a16:creationId xmlns:a16="http://schemas.microsoft.com/office/drawing/2014/main" id="{A972D4B6-5754-441F-A309-70C97D663AA1}"/>
                </a:ext>
              </a:extLst>
            </p:cNvPr>
            <p:cNvSpPr/>
            <p:nvPr/>
          </p:nvSpPr>
          <p:spPr>
            <a:xfrm>
              <a:off x="6080218" y="4979866"/>
              <a:ext cx="2514600" cy="1212741"/>
            </a:xfrm>
            <a:prstGeom prst="rect">
              <a:avLst/>
            </a:prstGeom>
            <a:solidFill>
              <a:schemeClr val="accent3">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B7A245D-B62F-4185-B74A-8ABFF4F77E89}"/>
                </a:ext>
              </a:extLst>
            </p:cNvPr>
            <p:cNvSpPr txBox="1"/>
            <p:nvPr/>
          </p:nvSpPr>
          <p:spPr>
            <a:xfrm>
              <a:off x="6558420" y="5047862"/>
              <a:ext cx="1971375" cy="1077218"/>
            </a:xfrm>
            <a:prstGeom prst="rect">
              <a:avLst/>
            </a:prstGeom>
            <a:noFill/>
          </p:spPr>
          <p:txBody>
            <a:bodyPr wrap="square" rtlCol="0">
              <a:spAutoFit/>
            </a:bodyPr>
            <a:lstStyle/>
            <a:p>
              <a:r>
                <a:rPr lang="en-US" sz="1600" dirty="0">
                  <a:solidFill>
                    <a:schemeClr val="bg1"/>
                  </a:solidFill>
                </a:rPr>
                <a:t>	NAHR2###</a:t>
              </a:r>
            </a:p>
            <a:p>
              <a:r>
                <a:rPr lang="en-US" sz="1600" dirty="0">
                  <a:solidFill>
                    <a:schemeClr val="bg1"/>
                  </a:solidFill>
                </a:rPr>
                <a:t>CC-IT-###</a:t>
              </a:r>
            </a:p>
            <a:p>
              <a:r>
                <a:rPr lang="en-US" sz="1600" dirty="0">
                  <a:solidFill>
                    <a:schemeClr val="bg1"/>
                  </a:solidFill>
                </a:rPr>
                <a:t>CC-IC-###</a:t>
              </a:r>
            </a:p>
            <a:p>
              <a:r>
                <a:rPr lang="en-US" sz="1600" dirty="0">
                  <a:solidFill>
                    <a:schemeClr val="bg1"/>
                  </a:solidFill>
                </a:rPr>
                <a:t>CC-IM-###</a:t>
              </a:r>
            </a:p>
          </p:txBody>
        </p:sp>
        <p:sp>
          <p:nvSpPr>
            <p:cNvPr id="12" name="TextBox 11">
              <a:extLst>
                <a:ext uri="{FF2B5EF4-FFF2-40B4-BE49-F238E27FC236}">
                  <a16:creationId xmlns:a16="http://schemas.microsoft.com/office/drawing/2014/main" id="{6820D933-08A1-4B2C-A928-700DD6D08640}"/>
                </a:ext>
              </a:extLst>
            </p:cNvPr>
            <p:cNvSpPr txBox="1"/>
            <p:nvPr/>
          </p:nvSpPr>
          <p:spPr>
            <a:xfrm>
              <a:off x="6138026" y="5145328"/>
              <a:ext cx="400110" cy="1010854"/>
            </a:xfrm>
            <a:prstGeom prst="rect">
              <a:avLst/>
            </a:prstGeom>
            <a:noFill/>
          </p:spPr>
          <p:txBody>
            <a:bodyPr vert="vert270" wrap="none" rtlCol="0">
              <a:spAutoFit/>
            </a:bodyPr>
            <a:lstStyle/>
            <a:p>
              <a:r>
                <a:rPr lang="en-US" sz="1400" dirty="0">
                  <a:solidFill>
                    <a:schemeClr val="bg1"/>
                  </a:solidFill>
                </a:rPr>
                <a:t>Cost objects</a:t>
              </a:r>
            </a:p>
          </p:txBody>
        </p:sp>
      </p:grpSp>
      <p:grpSp>
        <p:nvGrpSpPr>
          <p:cNvPr id="13" name="Group 12">
            <a:extLst>
              <a:ext uri="{FF2B5EF4-FFF2-40B4-BE49-F238E27FC236}">
                <a16:creationId xmlns:a16="http://schemas.microsoft.com/office/drawing/2014/main" id="{C2EAC213-CF94-49F9-A53B-15209BB20909}"/>
              </a:ext>
            </a:extLst>
          </p:cNvPr>
          <p:cNvGrpSpPr/>
          <p:nvPr/>
        </p:nvGrpSpPr>
        <p:grpSpPr>
          <a:xfrm>
            <a:off x="5780924" y="2267339"/>
            <a:ext cx="5808576" cy="2761861"/>
            <a:chOff x="5780924" y="2267339"/>
            <a:chExt cx="5808576" cy="2761861"/>
          </a:xfrm>
        </p:grpSpPr>
        <p:grpSp>
          <p:nvGrpSpPr>
            <p:cNvPr id="14" name="Group 13">
              <a:extLst>
                <a:ext uri="{FF2B5EF4-FFF2-40B4-BE49-F238E27FC236}">
                  <a16:creationId xmlns:a16="http://schemas.microsoft.com/office/drawing/2014/main" id="{EB785DE1-6162-4915-81B5-6C92383F9C6B}"/>
                </a:ext>
              </a:extLst>
            </p:cNvPr>
            <p:cNvGrpSpPr/>
            <p:nvPr/>
          </p:nvGrpSpPr>
          <p:grpSpPr>
            <a:xfrm>
              <a:off x="5780924" y="2267339"/>
              <a:ext cx="5808576" cy="2761861"/>
              <a:chOff x="5780924" y="2267339"/>
              <a:chExt cx="5808576" cy="2761861"/>
            </a:xfrm>
          </p:grpSpPr>
          <p:sp>
            <p:nvSpPr>
              <p:cNvPr id="16" name="Rectangle 15">
                <a:extLst>
                  <a:ext uri="{FF2B5EF4-FFF2-40B4-BE49-F238E27FC236}">
                    <a16:creationId xmlns:a16="http://schemas.microsoft.com/office/drawing/2014/main" id="{D9D37FCB-39CD-4814-BAB2-8F09FEC3C502}"/>
                  </a:ext>
                </a:extLst>
              </p:cNvPr>
              <p:cNvSpPr/>
              <p:nvPr/>
            </p:nvSpPr>
            <p:spPr>
              <a:xfrm>
                <a:off x="8723312" y="2286000"/>
                <a:ext cx="2866188" cy="2743200"/>
              </a:xfrm>
              <a:prstGeom prst="rect">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a:extLst>
                  <a:ext uri="{FF2B5EF4-FFF2-40B4-BE49-F238E27FC236}">
                    <a16:creationId xmlns:a16="http://schemas.microsoft.com/office/drawing/2014/main" id="{1890AEA7-4369-42F7-8378-7CFB1FC4995E}"/>
                  </a:ext>
                </a:extLst>
              </p:cNvPr>
              <p:cNvSpPr/>
              <p:nvPr/>
            </p:nvSpPr>
            <p:spPr>
              <a:xfrm>
                <a:off x="5780924" y="2267339"/>
                <a:ext cx="2818724" cy="2761861"/>
              </a:xfrm>
              <a:prstGeom prst="rect">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000B04D-23D0-4628-8702-DB0B50257677}"/>
                  </a:ext>
                </a:extLst>
              </p:cNvPr>
              <p:cNvSpPr txBox="1"/>
              <p:nvPr/>
            </p:nvSpPr>
            <p:spPr>
              <a:xfrm>
                <a:off x="8854364" y="4657292"/>
                <a:ext cx="1357551" cy="338554"/>
              </a:xfrm>
              <a:prstGeom prst="rect">
                <a:avLst/>
              </a:prstGeom>
              <a:noFill/>
            </p:spPr>
            <p:txBody>
              <a:bodyPr wrap="none" rtlCol="0">
                <a:spAutoFit/>
              </a:bodyPr>
              <a:lstStyle/>
              <a:p>
                <a:r>
                  <a:rPr lang="en-US" sz="1600" dirty="0">
                    <a:solidFill>
                      <a:schemeClr val="accent4">
                        <a:lumMod val="50000"/>
                      </a:schemeClr>
                    </a:solidFill>
                  </a:rPr>
                  <a:t>75###5 Rent</a:t>
                </a:r>
              </a:p>
            </p:txBody>
          </p:sp>
          <p:sp>
            <p:nvSpPr>
              <p:cNvPr id="19" name="TextBox 18">
                <a:extLst>
                  <a:ext uri="{FF2B5EF4-FFF2-40B4-BE49-F238E27FC236}">
                    <a16:creationId xmlns:a16="http://schemas.microsoft.com/office/drawing/2014/main" id="{F251FEAC-6464-4996-ADCC-876588A659B1}"/>
                  </a:ext>
                </a:extLst>
              </p:cNvPr>
              <p:cNvSpPr txBox="1"/>
              <p:nvPr/>
            </p:nvSpPr>
            <p:spPr>
              <a:xfrm>
                <a:off x="7251461" y="4641312"/>
                <a:ext cx="1357551" cy="338554"/>
              </a:xfrm>
              <a:prstGeom prst="rect">
                <a:avLst/>
              </a:prstGeom>
              <a:noFill/>
            </p:spPr>
            <p:txBody>
              <a:bodyPr wrap="none" rtlCol="0">
                <a:spAutoFit/>
              </a:bodyPr>
              <a:lstStyle/>
              <a:p>
                <a:r>
                  <a:rPr lang="en-US" sz="1600" dirty="0">
                    <a:solidFill>
                      <a:schemeClr val="accent4">
                        <a:lumMod val="50000"/>
                      </a:schemeClr>
                    </a:solidFill>
                  </a:rPr>
                  <a:t>75###5 Rent</a:t>
                </a:r>
              </a:p>
            </p:txBody>
          </p:sp>
        </p:grpSp>
        <p:sp>
          <p:nvSpPr>
            <p:cNvPr id="15" name="Rectangle 14">
              <a:extLst>
                <a:ext uri="{FF2B5EF4-FFF2-40B4-BE49-F238E27FC236}">
                  <a16:creationId xmlns:a16="http://schemas.microsoft.com/office/drawing/2014/main" id="{5EE91F53-2391-4801-A1BB-18322B20217B}"/>
                </a:ext>
              </a:extLst>
            </p:cNvPr>
            <p:cNvSpPr/>
            <p:nvPr/>
          </p:nvSpPr>
          <p:spPr>
            <a:xfrm>
              <a:off x="7389812" y="3581400"/>
              <a:ext cx="2514600" cy="426527"/>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21B64059-717F-4FD1-B50D-D321E1B0BEDF}"/>
              </a:ext>
            </a:extLst>
          </p:cNvPr>
          <p:cNvSpPr txBox="1"/>
          <p:nvPr/>
        </p:nvSpPr>
        <p:spPr>
          <a:xfrm>
            <a:off x="5758536" y="4615508"/>
            <a:ext cx="1612942" cy="338554"/>
          </a:xfrm>
          <a:prstGeom prst="rect">
            <a:avLst/>
          </a:prstGeom>
          <a:noFill/>
        </p:spPr>
        <p:txBody>
          <a:bodyPr wrap="none" rtlCol="0">
            <a:spAutoFit/>
          </a:bodyPr>
          <a:lstStyle/>
          <a:p>
            <a:r>
              <a:rPr lang="en-US" sz="1600" dirty="0">
                <a:solidFill>
                  <a:schemeClr val="accent4">
                    <a:lumMod val="50000"/>
                  </a:schemeClr>
                </a:solidFill>
              </a:rPr>
              <a:t>9### Allocation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Master Data: Cost Center</a:t>
            </a:r>
          </a:p>
        </p:txBody>
      </p:sp>
      <p:sp>
        <p:nvSpPr>
          <p:cNvPr id="5" name="Content Placeholder 4"/>
          <p:cNvSpPr>
            <a:spLocks noGrp="1"/>
          </p:cNvSpPr>
          <p:nvPr>
            <p:ph sz="half" idx="1"/>
          </p:nvPr>
        </p:nvSpPr>
        <p:spPr>
          <a:xfrm>
            <a:off x="1488168" y="2819400"/>
            <a:ext cx="4800600" cy="3581400"/>
          </a:xfrm>
        </p:spPr>
        <p:txBody>
          <a:bodyPr>
            <a:normAutofit/>
          </a:bodyPr>
          <a:lstStyle/>
          <a:p>
            <a:pPr lvl="1"/>
            <a:r>
              <a:rPr lang="en-US" dirty="0"/>
              <a:t>Use cost center for: </a:t>
            </a:r>
          </a:p>
          <a:p>
            <a:pPr lvl="2"/>
            <a:r>
              <a:rPr lang="en-US" dirty="0"/>
              <a:t>Differentiated assignments of overhead costs</a:t>
            </a:r>
          </a:p>
          <a:p>
            <a:pPr lvl="2"/>
            <a:r>
              <a:rPr lang="en-US" dirty="0"/>
              <a:t>Organizational activities based on utilization of the relevant areas</a:t>
            </a:r>
          </a:p>
          <a:p>
            <a:pPr lvl="2"/>
            <a:r>
              <a:rPr lang="en-US" dirty="0"/>
              <a:t> Differentiated controlling of costs arising in an organization</a:t>
            </a:r>
          </a:p>
          <a:p>
            <a:pPr lvl="1"/>
            <a:r>
              <a:rPr lang="en-US" dirty="0"/>
              <a:t>Define a cost center for each low-level organizational unit that has responsibility for </a:t>
            </a:r>
            <a:r>
              <a:rPr lang="en-US" u="sng" dirty="0"/>
              <a:t>managing costs</a:t>
            </a:r>
            <a:r>
              <a:rPr lang="en-US" dirty="0"/>
              <a:t>.</a:t>
            </a:r>
          </a:p>
          <a:p>
            <a:pPr lvl="1"/>
            <a:endParaRPr lang="en-US" dirty="0"/>
          </a:p>
        </p:txBody>
      </p:sp>
      <p:sp>
        <p:nvSpPr>
          <p:cNvPr id="7" name="TextBox 6"/>
          <p:cNvSpPr txBox="1"/>
          <p:nvPr/>
        </p:nvSpPr>
        <p:spPr>
          <a:xfrm>
            <a:off x="2665412" y="1683603"/>
            <a:ext cx="8915400" cy="830997"/>
          </a:xfrm>
          <a:prstGeom prst="rect">
            <a:avLst/>
          </a:prstGeom>
          <a:noFill/>
        </p:spPr>
        <p:txBody>
          <a:bodyPr wrap="square" rtlCol="0">
            <a:spAutoFit/>
          </a:bodyPr>
          <a:lstStyle/>
          <a:p>
            <a:r>
              <a:rPr lang="en-US" sz="2400" dirty="0"/>
              <a:t>The cost center is an organizational unit in a controlling area representing a clearly delimited location where costs occur</a:t>
            </a:r>
          </a:p>
        </p:txBody>
      </p:sp>
      <p:graphicFrame>
        <p:nvGraphicFramePr>
          <p:cNvPr id="9" name="Content Placeholder 4"/>
          <p:cNvGraphicFramePr>
            <a:graphicFrameLocks/>
          </p:cNvGraphicFramePr>
          <p:nvPr/>
        </p:nvGraphicFramePr>
        <p:xfrm>
          <a:off x="6551612" y="3048000"/>
          <a:ext cx="48006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pic>
        <p:nvPicPr>
          <p:cNvPr id="4" name="Graphic 3" descr="Coins">
            <a:extLst>
              <a:ext uri="{FF2B5EF4-FFF2-40B4-BE49-F238E27FC236}">
                <a16:creationId xmlns:a16="http://schemas.microsoft.com/office/drawing/2014/main" id="{1CCF0D67-7A0B-4969-95A5-F793069F51A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40580" y="1683603"/>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a:extLst>
              <a:ext uri="{FF2B5EF4-FFF2-40B4-BE49-F238E27FC236}">
                <a16:creationId xmlns:a16="http://schemas.microsoft.com/office/drawing/2014/main" id="{6CA3335D-2058-447C-AB22-8CD9A902D51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04216" y="2347303"/>
            <a:ext cx="5633796" cy="3839794"/>
          </a:xfrm>
          <a:prstGeom prst="rect">
            <a:avLst/>
          </a:prstGeom>
        </p:spPr>
      </p:pic>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Cost Center Hierarchy</a:t>
            </a:r>
          </a:p>
        </p:txBody>
      </p:sp>
      <p:sp>
        <p:nvSpPr>
          <p:cNvPr id="4" name="Content Placeholder 3"/>
          <p:cNvSpPr>
            <a:spLocks noGrp="1"/>
          </p:cNvSpPr>
          <p:nvPr>
            <p:ph sz="half" idx="1"/>
          </p:nvPr>
        </p:nvSpPr>
        <p:spPr>
          <a:xfrm>
            <a:off x="1522413" y="1600200"/>
            <a:ext cx="9635444" cy="914400"/>
          </a:xfrm>
        </p:spPr>
        <p:txBody>
          <a:bodyPr>
            <a:normAutofit fontScale="92500" lnSpcReduction="20000"/>
          </a:bodyPr>
          <a:lstStyle/>
          <a:p>
            <a:pPr marL="0" indent="0">
              <a:buNone/>
            </a:pPr>
            <a:r>
              <a:rPr lang="en-US" dirty="0"/>
              <a:t>Cost Centers require a formal structure called a hierarchy</a:t>
            </a:r>
          </a:p>
          <a:p>
            <a:pPr lvl="1"/>
            <a:r>
              <a:rPr lang="en-US" dirty="0"/>
              <a:t>The standard hierarchy is a tree structure representing all the cost centers belonging to a controlling area from a controlling perspective</a:t>
            </a:r>
          </a:p>
        </p:txBody>
      </p:sp>
      <p:sp>
        <p:nvSpPr>
          <p:cNvPr id="5"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graphicFrame>
        <p:nvGraphicFramePr>
          <p:cNvPr id="7" name="Diagram 6">
            <a:extLst>
              <a:ext uri="{FF2B5EF4-FFF2-40B4-BE49-F238E27FC236}">
                <a16:creationId xmlns:a16="http://schemas.microsoft.com/office/drawing/2014/main" id="{DB3A3837-E218-4453-B76A-77553A9D45D8}"/>
              </a:ext>
            </a:extLst>
          </p:cNvPr>
          <p:cNvGraphicFramePr/>
          <p:nvPr>
            <p:extLst>
              <p:ext uri="{D42A27DB-BD31-4B8C-83A1-F6EECF244321}">
                <p14:modId xmlns:p14="http://schemas.microsoft.com/office/powerpoint/2010/main" val="2916663533"/>
              </p:ext>
            </p:extLst>
          </p:nvPr>
        </p:nvGraphicFramePr>
        <p:xfrm>
          <a:off x="1522413" y="2667001"/>
          <a:ext cx="3523828"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2D73B2B3-D2CF-4603-81E8-9A3516FA2086}"/>
              </a:ext>
            </a:extLst>
          </p:cNvPr>
          <p:cNvSpPr/>
          <p:nvPr/>
        </p:nvSpPr>
        <p:spPr>
          <a:xfrm>
            <a:off x="4652461" y="4078611"/>
            <a:ext cx="1672479" cy="1015663"/>
          </a:xfrm>
          <a:prstGeom prst="rect">
            <a:avLst/>
          </a:prstGeom>
        </p:spPr>
        <p:txBody>
          <a:bodyPr wrap="square">
            <a:spAutoFit/>
          </a:bodyPr>
          <a:lstStyle/>
          <a:p>
            <a:pPr algn="ctr"/>
            <a:r>
              <a:rPr lang="en-US" sz="1200" dirty="0">
                <a:solidFill>
                  <a:srgbClr val="00B0F0"/>
                </a:solidFill>
              </a:rPr>
              <a:t>You can combine cost centers into groups by decision making, responsibilities or management areas</a:t>
            </a:r>
          </a:p>
        </p:txBody>
      </p:sp>
      <p:sp>
        <p:nvSpPr>
          <p:cNvPr id="11" name="TextBox 10">
            <a:extLst>
              <a:ext uri="{FF2B5EF4-FFF2-40B4-BE49-F238E27FC236}">
                <a16:creationId xmlns:a16="http://schemas.microsoft.com/office/drawing/2014/main" id="{E0FAD1FB-2613-400C-B1A7-8E9D2EF77BB7}"/>
              </a:ext>
            </a:extLst>
          </p:cNvPr>
          <p:cNvSpPr txBox="1"/>
          <p:nvPr/>
        </p:nvSpPr>
        <p:spPr>
          <a:xfrm>
            <a:off x="4646612" y="3048000"/>
            <a:ext cx="1523999" cy="307777"/>
          </a:xfrm>
          <a:prstGeom prst="rect">
            <a:avLst/>
          </a:prstGeom>
          <a:noFill/>
        </p:spPr>
        <p:txBody>
          <a:bodyPr wrap="square" rtlCol="0">
            <a:spAutoFit/>
          </a:bodyPr>
          <a:lstStyle/>
          <a:p>
            <a:pPr algn="ctr"/>
            <a:r>
              <a:rPr lang="en-US" sz="1400" dirty="0">
                <a:solidFill>
                  <a:srgbClr val="0070C0"/>
                </a:solidFill>
              </a:rPr>
              <a:t>Controlling Area</a:t>
            </a:r>
          </a:p>
        </p:txBody>
      </p:sp>
      <p:sp>
        <p:nvSpPr>
          <p:cNvPr id="12" name="TextBox 11">
            <a:extLst>
              <a:ext uri="{FF2B5EF4-FFF2-40B4-BE49-F238E27FC236}">
                <a16:creationId xmlns:a16="http://schemas.microsoft.com/office/drawing/2014/main" id="{EDAB79D3-1D52-40E8-BB88-9EA46A2A48D9}"/>
              </a:ext>
            </a:extLst>
          </p:cNvPr>
          <p:cNvSpPr txBox="1"/>
          <p:nvPr/>
        </p:nvSpPr>
        <p:spPr>
          <a:xfrm>
            <a:off x="4650533" y="3584758"/>
            <a:ext cx="1523999" cy="523220"/>
          </a:xfrm>
          <a:prstGeom prst="rect">
            <a:avLst/>
          </a:prstGeom>
          <a:noFill/>
        </p:spPr>
        <p:txBody>
          <a:bodyPr wrap="square" rtlCol="0">
            <a:spAutoFit/>
          </a:bodyPr>
          <a:lstStyle/>
          <a:p>
            <a:pPr algn="ctr"/>
            <a:r>
              <a:rPr lang="en-US" sz="1400" dirty="0">
                <a:solidFill>
                  <a:srgbClr val="00B0F0"/>
                </a:solidFill>
              </a:rPr>
              <a:t>Cost center groups</a:t>
            </a:r>
          </a:p>
        </p:txBody>
      </p:sp>
      <p:sp>
        <p:nvSpPr>
          <p:cNvPr id="13" name="TextBox 12">
            <a:extLst>
              <a:ext uri="{FF2B5EF4-FFF2-40B4-BE49-F238E27FC236}">
                <a16:creationId xmlns:a16="http://schemas.microsoft.com/office/drawing/2014/main" id="{F832A301-04E3-400B-AA21-BEE7F5CEE53D}"/>
              </a:ext>
            </a:extLst>
          </p:cNvPr>
          <p:cNvSpPr txBox="1"/>
          <p:nvPr/>
        </p:nvSpPr>
        <p:spPr>
          <a:xfrm>
            <a:off x="4681262" y="5427620"/>
            <a:ext cx="1523999" cy="861774"/>
          </a:xfrm>
          <a:prstGeom prst="rect">
            <a:avLst/>
          </a:prstGeom>
          <a:noFill/>
        </p:spPr>
        <p:txBody>
          <a:bodyPr wrap="square" rtlCol="0">
            <a:spAutoFit/>
          </a:bodyPr>
          <a:lstStyle/>
          <a:p>
            <a:pPr algn="ctr"/>
            <a:r>
              <a:rPr lang="en-US" sz="1400" dirty="0">
                <a:solidFill>
                  <a:schemeClr val="accent3"/>
                </a:solidFill>
              </a:rPr>
              <a:t>Cost centers</a:t>
            </a:r>
          </a:p>
          <a:p>
            <a:pPr algn="ctr"/>
            <a:r>
              <a:rPr lang="en-US" sz="1200" dirty="0">
                <a:solidFill>
                  <a:schemeClr val="accent3"/>
                </a:solidFill>
              </a:rPr>
              <a:t>Cost objects that delimit location on where cost occurs</a:t>
            </a:r>
          </a:p>
        </p:txBody>
      </p:sp>
      <p:sp>
        <p:nvSpPr>
          <p:cNvPr id="10" name="Rectangle 9">
            <a:extLst>
              <a:ext uri="{FF2B5EF4-FFF2-40B4-BE49-F238E27FC236}">
                <a16:creationId xmlns:a16="http://schemas.microsoft.com/office/drawing/2014/main" id="{B2345ECC-E1B4-4C57-AB34-C2400B07A254}"/>
              </a:ext>
            </a:extLst>
          </p:cNvPr>
          <p:cNvSpPr/>
          <p:nvPr/>
        </p:nvSpPr>
        <p:spPr>
          <a:xfrm>
            <a:off x="6537986" y="2861596"/>
            <a:ext cx="1624676" cy="1634203"/>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C5E2A2-76F9-4D2A-8106-60CE8607410E}"/>
              </a:ext>
            </a:extLst>
          </p:cNvPr>
          <p:cNvSpPr/>
          <p:nvPr/>
        </p:nvSpPr>
        <p:spPr>
          <a:xfrm>
            <a:off x="6551614" y="4495799"/>
            <a:ext cx="1624676" cy="1691298"/>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794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1+#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11" grpId="0"/>
      <p:bldP spid="12" grpId="0"/>
      <p:bldP spid="13" grpId="0"/>
      <p:bldP spid="10"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Master Data: Activity Types</a:t>
            </a:r>
          </a:p>
        </p:txBody>
      </p:sp>
      <p:sp>
        <p:nvSpPr>
          <p:cNvPr id="5" name="Content Placeholder 4"/>
          <p:cNvSpPr>
            <a:spLocks noGrp="1"/>
          </p:cNvSpPr>
          <p:nvPr>
            <p:ph sz="half" idx="1"/>
          </p:nvPr>
        </p:nvSpPr>
        <p:spPr>
          <a:xfrm>
            <a:off x="1488168" y="2971800"/>
            <a:ext cx="4800600" cy="3124200"/>
          </a:xfrm>
        </p:spPr>
        <p:txBody>
          <a:bodyPr>
            <a:normAutofit/>
          </a:bodyPr>
          <a:lstStyle/>
          <a:p>
            <a:pPr lvl="1"/>
            <a:r>
              <a:rPr lang="en-US" sz="2400" dirty="0"/>
              <a:t>Used to allocate cost </a:t>
            </a:r>
            <a:r>
              <a:rPr lang="en-US" sz="2400" u="sng" dirty="0"/>
              <a:t>only from cost centers:</a:t>
            </a:r>
            <a:r>
              <a:rPr lang="en-US" sz="2400" dirty="0"/>
              <a:t> </a:t>
            </a:r>
          </a:p>
          <a:p>
            <a:pPr lvl="2"/>
            <a:r>
              <a:rPr lang="en-US" sz="2200" dirty="0"/>
              <a:t>Cost square footage for rent</a:t>
            </a:r>
          </a:p>
          <a:p>
            <a:pPr lvl="2"/>
            <a:r>
              <a:rPr lang="en-US" sz="2200" dirty="0"/>
              <a:t>Cost </a:t>
            </a:r>
            <a:r>
              <a:rPr lang="en-US" sz="2200" dirty="0" err="1"/>
              <a:t>Kwatts</a:t>
            </a:r>
            <a:r>
              <a:rPr lang="en-US" sz="2200" dirty="0"/>
              <a:t> consumption for power</a:t>
            </a:r>
          </a:p>
          <a:p>
            <a:pPr lvl="2"/>
            <a:r>
              <a:rPr lang="en-US" sz="2200" dirty="0"/>
              <a:t>Cost number of calls for telephone</a:t>
            </a:r>
          </a:p>
        </p:txBody>
      </p:sp>
      <p:sp>
        <p:nvSpPr>
          <p:cNvPr id="7" name="TextBox 6"/>
          <p:cNvSpPr txBox="1"/>
          <p:nvPr/>
        </p:nvSpPr>
        <p:spPr>
          <a:xfrm>
            <a:off x="2665412" y="1600200"/>
            <a:ext cx="8915400" cy="1200329"/>
          </a:xfrm>
          <a:prstGeom prst="rect">
            <a:avLst/>
          </a:prstGeom>
          <a:noFill/>
        </p:spPr>
        <p:txBody>
          <a:bodyPr wrap="square" rtlCol="0">
            <a:spAutoFit/>
          </a:bodyPr>
          <a:lstStyle/>
          <a:p>
            <a:r>
              <a:rPr lang="en-US" sz="2400" dirty="0"/>
              <a:t>Describe an </a:t>
            </a:r>
            <a:r>
              <a:rPr lang="en-US" sz="2400" u="sng" dirty="0"/>
              <a:t>activity produced by a cost center </a:t>
            </a:r>
            <a:r>
              <a:rPr lang="en-US" sz="2400" dirty="0"/>
              <a:t>and measured in </a:t>
            </a:r>
            <a:r>
              <a:rPr lang="en-US" sz="2400" u="sng" dirty="0"/>
              <a:t>units of time or quantity </a:t>
            </a:r>
            <a:r>
              <a:rPr lang="en-US" sz="2400" dirty="0"/>
              <a:t>(cost per unit). It is used as the basis for internal cost distribution.</a:t>
            </a:r>
          </a:p>
        </p:txBody>
      </p:sp>
      <p:graphicFrame>
        <p:nvGraphicFramePr>
          <p:cNvPr id="8" name="Content Placeholder 4"/>
          <p:cNvGraphicFramePr>
            <a:graphicFrameLocks noGrp="1"/>
          </p:cNvGraphicFramePr>
          <p:nvPr>
            <p:ph sz="half" idx="2"/>
            <p:extLst>
              <p:ext uri="{D42A27DB-BD31-4B8C-83A1-F6EECF244321}">
                <p14:modId xmlns:p14="http://schemas.microsoft.com/office/powerpoint/2010/main" val="2773672414"/>
              </p:ext>
            </p:extLst>
          </p:nvPr>
        </p:nvGraphicFramePr>
        <p:xfrm>
          <a:off x="6551612" y="3124200"/>
          <a:ext cx="4800600"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pic>
        <p:nvPicPr>
          <p:cNvPr id="10" name="Graphic 9" descr="Share">
            <a:extLst>
              <a:ext uri="{FF2B5EF4-FFF2-40B4-BE49-F238E27FC236}">
                <a16:creationId xmlns:a16="http://schemas.microsoft.com/office/drawing/2014/main" id="{0796DB6F-46C5-484C-A7ED-B8ED840BCD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74812" y="1710898"/>
            <a:ext cx="838200" cy="838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Master Data: Statistical Key Figures</a:t>
            </a:r>
          </a:p>
        </p:txBody>
      </p:sp>
      <p:sp>
        <p:nvSpPr>
          <p:cNvPr id="4" name="Content Placeholder 3"/>
          <p:cNvSpPr>
            <a:spLocks noGrp="1"/>
          </p:cNvSpPr>
          <p:nvPr>
            <p:ph sz="half" idx="1"/>
          </p:nvPr>
        </p:nvSpPr>
        <p:spPr>
          <a:xfrm>
            <a:off x="1522412" y="2667000"/>
            <a:ext cx="5181599" cy="3878498"/>
          </a:xfrm>
        </p:spPr>
        <p:txBody>
          <a:bodyPr>
            <a:normAutofit lnSpcReduction="10000"/>
          </a:bodyPr>
          <a:lstStyle/>
          <a:p>
            <a:r>
              <a:rPr lang="en-US" dirty="0"/>
              <a:t>Used to allocation cost from cost centers, profit centers or internal orders</a:t>
            </a:r>
          </a:p>
          <a:p>
            <a:r>
              <a:rPr lang="en-US" dirty="0"/>
              <a:t>Can be defined as</a:t>
            </a:r>
          </a:p>
          <a:p>
            <a:pPr lvl="1"/>
            <a:r>
              <a:rPr lang="en-US" dirty="0"/>
              <a:t>Fixed value (use for the remaining of the fiscal year)</a:t>
            </a:r>
          </a:p>
          <a:p>
            <a:pPr lvl="1"/>
            <a:r>
              <a:rPr lang="en-US" dirty="0"/>
              <a:t>Total value (use in one particular month)</a:t>
            </a:r>
          </a:p>
          <a:p>
            <a:r>
              <a:rPr lang="en-US" dirty="0"/>
              <a:t>Examples</a:t>
            </a:r>
          </a:p>
          <a:p>
            <a:pPr lvl="1"/>
            <a:r>
              <a:rPr lang="en-US" dirty="0"/>
              <a:t>Number of employees</a:t>
            </a:r>
          </a:p>
          <a:p>
            <a:pPr lvl="1"/>
            <a:r>
              <a:rPr lang="en-US" dirty="0"/>
              <a:t>Number of </a:t>
            </a:r>
            <a:r>
              <a:rPr lang="en-US" dirty="0" err="1"/>
              <a:t>hrs</a:t>
            </a:r>
            <a:endParaRPr lang="en-US" dirty="0"/>
          </a:p>
          <a:p>
            <a:pPr marL="0" indent="0">
              <a:buNone/>
            </a:pPr>
            <a:endParaRPr lang="en-US" dirty="0"/>
          </a:p>
        </p:txBody>
      </p:sp>
      <p:sp>
        <p:nvSpPr>
          <p:cNvPr id="6" name="TextBox 5"/>
          <p:cNvSpPr txBox="1"/>
          <p:nvPr/>
        </p:nvSpPr>
        <p:spPr>
          <a:xfrm>
            <a:off x="2665412" y="1469908"/>
            <a:ext cx="8991600" cy="830997"/>
          </a:xfrm>
          <a:prstGeom prst="rect">
            <a:avLst/>
          </a:prstGeom>
          <a:noFill/>
        </p:spPr>
        <p:txBody>
          <a:bodyPr wrap="square" rtlCol="0">
            <a:spAutoFit/>
          </a:bodyPr>
          <a:lstStyle/>
          <a:p>
            <a:r>
              <a:rPr lang="en-US" sz="2400" dirty="0"/>
              <a:t>Represent </a:t>
            </a:r>
            <a:r>
              <a:rPr lang="en-US" sz="2400" u="sng" dirty="0"/>
              <a:t>numerical measures</a:t>
            </a:r>
            <a:r>
              <a:rPr lang="en-US" sz="2400" dirty="0"/>
              <a:t>. It is used as a basis for internal cost </a:t>
            </a:r>
            <a:r>
              <a:rPr lang="en-US" sz="2400" u="sng" dirty="0"/>
              <a:t>allocations.</a:t>
            </a:r>
            <a:endParaRPr lang="en-US" sz="2400" dirty="0"/>
          </a:p>
        </p:txBody>
      </p:sp>
      <p:pic>
        <p:nvPicPr>
          <p:cNvPr id="3074" name="Picture 2"/>
          <p:cNvPicPr>
            <a:picLocks noGrp="1" noChangeAspect="1" noChangeArrowheads="1"/>
          </p:cNvPicPr>
          <p:nvPr>
            <p:ph sz="half" idx="2"/>
          </p:nvPr>
        </p:nvPicPr>
        <p:blipFill>
          <a:blip r:embed="rId2" cstate="print"/>
          <a:srcRect/>
          <a:stretch>
            <a:fillRect/>
          </a:stretch>
        </p:blipFill>
        <p:spPr bwMode="auto">
          <a:xfrm>
            <a:off x="6590132" y="3276600"/>
            <a:ext cx="5180760" cy="2011506"/>
          </a:xfrm>
          <a:prstGeom prst="rect">
            <a:avLst/>
          </a:prstGeom>
          <a:noFill/>
          <a:ln w="9525">
            <a:noFill/>
            <a:miter lim="800000"/>
            <a:headEnd/>
            <a:tailEnd/>
          </a:ln>
        </p:spPr>
      </p:pic>
      <p:sp>
        <p:nvSpPr>
          <p:cNvPr id="7" name="Flowchart: Process 6"/>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pic>
        <p:nvPicPr>
          <p:cNvPr id="5" name="Graphic 4" descr="Network">
            <a:extLst>
              <a:ext uri="{FF2B5EF4-FFF2-40B4-BE49-F238E27FC236}">
                <a16:creationId xmlns:a16="http://schemas.microsoft.com/office/drawing/2014/main" id="{CE202ED5-0C5F-4433-98DF-F40303662EC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98612" y="1447800"/>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8EE9F867-4918-4F45-9356-97C3F4E8F7CD}"/>
              </a:ext>
            </a:extLst>
          </p:cNvPr>
          <p:cNvGrpSpPr/>
          <p:nvPr/>
        </p:nvGrpSpPr>
        <p:grpSpPr>
          <a:xfrm>
            <a:off x="1536375" y="5375829"/>
            <a:ext cx="10210799" cy="916659"/>
            <a:chOff x="1536375" y="5145099"/>
            <a:chExt cx="10210799" cy="1147389"/>
          </a:xfrm>
        </p:grpSpPr>
        <p:sp>
          <p:nvSpPr>
            <p:cNvPr id="31" name="Rectangle 30">
              <a:extLst>
                <a:ext uri="{FF2B5EF4-FFF2-40B4-BE49-F238E27FC236}">
                  <a16:creationId xmlns:a16="http://schemas.microsoft.com/office/drawing/2014/main" id="{1A484EF4-71A8-46BC-9D9E-E6BE1DF5C3CD}"/>
                </a:ext>
              </a:extLst>
            </p:cNvPr>
            <p:cNvSpPr/>
            <p:nvPr/>
          </p:nvSpPr>
          <p:spPr>
            <a:xfrm>
              <a:off x="1536375" y="5145099"/>
              <a:ext cx="10210799" cy="114738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A6BF1B4-CB25-4FE8-8B00-75789709FE78}"/>
                </a:ext>
              </a:extLst>
            </p:cNvPr>
            <p:cNvSpPr txBox="1"/>
            <p:nvPr/>
          </p:nvSpPr>
          <p:spPr>
            <a:xfrm>
              <a:off x="1784359" y="5493833"/>
              <a:ext cx="1199367" cy="369332"/>
            </a:xfrm>
            <a:prstGeom prst="rect">
              <a:avLst/>
            </a:prstGeom>
            <a:noFill/>
          </p:spPr>
          <p:txBody>
            <a:bodyPr wrap="none" rtlCol="0">
              <a:spAutoFit/>
            </a:bodyPr>
            <a:lstStyle/>
            <a:p>
              <a:r>
                <a:rPr lang="en-US" dirty="0"/>
                <a:t>Document</a:t>
              </a:r>
            </a:p>
          </p:txBody>
        </p:sp>
      </p:grpSp>
      <p:grpSp>
        <p:nvGrpSpPr>
          <p:cNvPr id="34" name="Group 33">
            <a:extLst>
              <a:ext uri="{FF2B5EF4-FFF2-40B4-BE49-F238E27FC236}">
                <a16:creationId xmlns:a16="http://schemas.microsoft.com/office/drawing/2014/main" id="{2F014B50-8BED-4184-B7B5-6C15D203B683}"/>
              </a:ext>
            </a:extLst>
          </p:cNvPr>
          <p:cNvGrpSpPr/>
          <p:nvPr/>
        </p:nvGrpSpPr>
        <p:grpSpPr>
          <a:xfrm>
            <a:off x="1522412" y="4162402"/>
            <a:ext cx="10210799" cy="1158376"/>
            <a:chOff x="1522412" y="4153071"/>
            <a:chExt cx="10210799" cy="939728"/>
          </a:xfrm>
        </p:grpSpPr>
        <p:sp>
          <p:nvSpPr>
            <p:cNvPr id="28" name="Rectangle 27">
              <a:extLst>
                <a:ext uri="{FF2B5EF4-FFF2-40B4-BE49-F238E27FC236}">
                  <a16:creationId xmlns:a16="http://schemas.microsoft.com/office/drawing/2014/main" id="{94F103E9-F280-4905-A03D-B562C61A3A93}"/>
                </a:ext>
              </a:extLst>
            </p:cNvPr>
            <p:cNvSpPr/>
            <p:nvPr/>
          </p:nvSpPr>
          <p:spPr>
            <a:xfrm>
              <a:off x="1522412" y="4153071"/>
              <a:ext cx="10210799" cy="93972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59C09DCC-1F58-4B50-8776-B4EBA2FD94F1}"/>
                </a:ext>
              </a:extLst>
            </p:cNvPr>
            <p:cNvSpPr txBox="1"/>
            <p:nvPr/>
          </p:nvSpPr>
          <p:spPr>
            <a:xfrm>
              <a:off x="1636598" y="4347523"/>
              <a:ext cx="1646479" cy="646331"/>
            </a:xfrm>
            <a:prstGeom prst="rect">
              <a:avLst/>
            </a:prstGeom>
            <a:noFill/>
          </p:spPr>
          <p:txBody>
            <a:bodyPr wrap="square" rtlCol="0">
              <a:spAutoFit/>
            </a:bodyPr>
            <a:lstStyle/>
            <a:p>
              <a:r>
                <a:rPr lang="en-US" dirty="0"/>
                <a:t>Cost objects &amp; allocation</a:t>
              </a:r>
            </a:p>
          </p:txBody>
        </p:sp>
      </p:grpSp>
      <p:grpSp>
        <p:nvGrpSpPr>
          <p:cNvPr id="33" name="Group 32">
            <a:extLst>
              <a:ext uri="{FF2B5EF4-FFF2-40B4-BE49-F238E27FC236}">
                <a16:creationId xmlns:a16="http://schemas.microsoft.com/office/drawing/2014/main" id="{9F76D12F-BB36-462A-BCD6-77D12A38BB6A}"/>
              </a:ext>
            </a:extLst>
          </p:cNvPr>
          <p:cNvGrpSpPr/>
          <p:nvPr/>
        </p:nvGrpSpPr>
        <p:grpSpPr>
          <a:xfrm>
            <a:off x="1522413" y="2305110"/>
            <a:ext cx="10210799" cy="1809049"/>
            <a:chOff x="1522413" y="2305110"/>
            <a:chExt cx="10210799" cy="1809049"/>
          </a:xfrm>
        </p:grpSpPr>
        <p:sp>
          <p:nvSpPr>
            <p:cNvPr id="27" name="Rectangle 26">
              <a:extLst>
                <a:ext uri="{FF2B5EF4-FFF2-40B4-BE49-F238E27FC236}">
                  <a16:creationId xmlns:a16="http://schemas.microsoft.com/office/drawing/2014/main" id="{4063ABCF-E41D-4D91-BB4B-4535C8E06962}"/>
                </a:ext>
              </a:extLst>
            </p:cNvPr>
            <p:cNvSpPr/>
            <p:nvPr/>
          </p:nvSpPr>
          <p:spPr>
            <a:xfrm>
              <a:off x="1522413" y="2305110"/>
              <a:ext cx="10210799" cy="180904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9B0B77B-5FB2-42CF-A318-DF92F4888CF1}"/>
                </a:ext>
              </a:extLst>
            </p:cNvPr>
            <p:cNvSpPr txBox="1"/>
            <p:nvPr/>
          </p:nvSpPr>
          <p:spPr>
            <a:xfrm>
              <a:off x="1602419" y="3065486"/>
              <a:ext cx="1563248" cy="369332"/>
            </a:xfrm>
            <a:prstGeom prst="rect">
              <a:avLst/>
            </a:prstGeom>
            <a:noFill/>
          </p:spPr>
          <p:txBody>
            <a:bodyPr wrap="none" rtlCol="0">
              <a:spAutoFit/>
            </a:bodyPr>
            <a:lstStyle/>
            <a:p>
              <a:r>
                <a:rPr lang="en-US" dirty="0"/>
                <a:t>Cost elements</a:t>
              </a:r>
            </a:p>
          </p:txBody>
        </p:sp>
      </p:grpSp>
      <p:sp>
        <p:nvSpPr>
          <p:cNvPr id="2" name="Title 1"/>
          <p:cNvSpPr>
            <a:spLocks noGrp="1"/>
          </p:cNvSpPr>
          <p:nvPr>
            <p:ph type="title"/>
          </p:nvPr>
        </p:nvSpPr>
        <p:spPr/>
        <p:txBody>
          <a:bodyPr>
            <a:normAutofit fontScale="90000"/>
          </a:bodyPr>
          <a:lstStyle/>
          <a:p>
            <a:r>
              <a:rPr lang="en-US" dirty="0"/>
              <a:t>Cost Center Accounting </a:t>
            </a:r>
            <a:br>
              <a:rPr lang="en-US" dirty="0"/>
            </a:br>
            <a:r>
              <a:rPr lang="en-US" dirty="0"/>
              <a:t>CO postings: Types of Allocation</a:t>
            </a:r>
          </a:p>
        </p:txBody>
      </p:sp>
      <p:sp>
        <p:nvSpPr>
          <p:cNvPr id="9" name="Flowchart: Process 8"/>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sp>
        <p:nvSpPr>
          <p:cNvPr id="16" name="Rectangle 15">
            <a:extLst>
              <a:ext uri="{FF2B5EF4-FFF2-40B4-BE49-F238E27FC236}">
                <a16:creationId xmlns:a16="http://schemas.microsoft.com/office/drawing/2014/main" id="{B4CE407E-8F58-4E2F-976C-DC82E6FBBA31}"/>
              </a:ext>
            </a:extLst>
          </p:cNvPr>
          <p:cNvSpPr/>
          <p:nvPr/>
        </p:nvSpPr>
        <p:spPr>
          <a:xfrm>
            <a:off x="3351212" y="1828800"/>
            <a:ext cx="4171884" cy="4495800"/>
          </a:xfrm>
          <a:prstGeom prst="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DD52464-04A1-427F-BD4E-56F315A9A06D}"/>
              </a:ext>
            </a:extLst>
          </p:cNvPr>
          <p:cNvSpPr/>
          <p:nvPr/>
        </p:nvSpPr>
        <p:spPr>
          <a:xfrm>
            <a:off x="7694612" y="1828800"/>
            <a:ext cx="4038600" cy="4495800"/>
          </a:xfrm>
          <a:prstGeom prst="rect">
            <a:avLst/>
          </a:prstGeom>
          <a:solidFill>
            <a:schemeClr val="accent4">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TextBox 22">
            <a:extLst>
              <a:ext uri="{FF2B5EF4-FFF2-40B4-BE49-F238E27FC236}">
                <a16:creationId xmlns:a16="http://schemas.microsoft.com/office/drawing/2014/main" id="{E1381D77-5432-495B-A38F-4D85B882514C}"/>
              </a:ext>
            </a:extLst>
          </p:cNvPr>
          <p:cNvSpPr txBox="1"/>
          <p:nvPr/>
        </p:nvSpPr>
        <p:spPr>
          <a:xfrm>
            <a:off x="3386946" y="1905000"/>
            <a:ext cx="1635384" cy="400110"/>
          </a:xfrm>
          <a:prstGeom prst="rect">
            <a:avLst/>
          </a:prstGeom>
          <a:noFill/>
        </p:spPr>
        <p:txBody>
          <a:bodyPr wrap="none" rtlCol="0">
            <a:spAutoFit/>
          </a:bodyPr>
          <a:lstStyle/>
          <a:p>
            <a:r>
              <a:rPr lang="en-US" sz="2000" b="1" dirty="0">
                <a:solidFill>
                  <a:schemeClr val="bg1"/>
                </a:solidFill>
              </a:rPr>
              <a:t>Distribution</a:t>
            </a:r>
          </a:p>
        </p:txBody>
      </p:sp>
      <p:sp>
        <p:nvSpPr>
          <p:cNvPr id="24" name="TextBox 23">
            <a:extLst>
              <a:ext uri="{FF2B5EF4-FFF2-40B4-BE49-F238E27FC236}">
                <a16:creationId xmlns:a16="http://schemas.microsoft.com/office/drawing/2014/main" id="{BEB10B06-4E2E-48CA-B705-46125723ED7D}"/>
              </a:ext>
            </a:extLst>
          </p:cNvPr>
          <p:cNvSpPr txBox="1"/>
          <p:nvPr/>
        </p:nvSpPr>
        <p:spPr>
          <a:xfrm>
            <a:off x="7688359" y="1866088"/>
            <a:ext cx="1568058" cy="400110"/>
          </a:xfrm>
          <a:prstGeom prst="rect">
            <a:avLst/>
          </a:prstGeom>
          <a:noFill/>
        </p:spPr>
        <p:txBody>
          <a:bodyPr wrap="none" rtlCol="0">
            <a:spAutoFit/>
          </a:bodyPr>
          <a:lstStyle/>
          <a:p>
            <a:r>
              <a:rPr lang="en-US" sz="2000" b="1" dirty="0">
                <a:solidFill>
                  <a:schemeClr val="bg1"/>
                </a:solidFill>
              </a:rPr>
              <a:t>Assessment</a:t>
            </a:r>
          </a:p>
        </p:txBody>
      </p:sp>
      <p:sp>
        <p:nvSpPr>
          <p:cNvPr id="25" name="Rectangle 24">
            <a:extLst>
              <a:ext uri="{FF2B5EF4-FFF2-40B4-BE49-F238E27FC236}">
                <a16:creationId xmlns:a16="http://schemas.microsoft.com/office/drawing/2014/main" id="{FC33FF03-0FDE-4A27-B861-B1C2B3EAA3E5}"/>
              </a:ext>
            </a:extLst>
          </p:cNvPr>
          <p:cNvSpPr/>
          <p:nvPr/>
        </p:nvSpPr>
        <p:spPr>
          <a:xfrm>
            <a:off x="3449911" y="2547915"/>
            <a:ext cx="3974485" cy="1323439"/>
          </a:xfrm>
          <a:prstGeom prst="rect">
            <a:avLst/>
          </a:prstGeom>
        </p:spPr>
        <p:txBody>
          <a:bodyPr wrap="square">
            <a:spAutoFit/>
          </a:bodyPr>
          <a:lstStyle/>
          <a:p>
            <a:pPr marL="285750" indent="-285750">
              <a:buFont typeface="Arial" panose="020B0604020202020204" pitchFamily="34" charset="0"/>
              <a:buChar char="•"/>
            </a:pPr>
            <a:r>
              <a:rPr lang="en-US" sz="1600" dirty="0"/>
              <a:t>Method for periodically allocating </a:t>
            </a:r>
            <a:r>
              <a:rPr lang="en-US" sz="1600" b="1" u="sng" dirty="0"/>
              <a:t>primarily cost elements</a:t>
            </a:r>
            <a:r>
              <a:rPr lang="en-US" sz="1600" u="sng" dirty="0"/>
              <a:t>.</a:t>
            </a:r>
          </a:p>
          <a:p>
            <a:pPr marL="285750" indent="-285750">
              <a:buFont typeface="Arial" panose="020B0604020202020204" pitchFamily="34" charset="0"/>
              <a:buChar char="•"/>
            </a:pPr>
            <a:r>
              <a:rPr lang="en-US" sz="1600" dirty="0"/>
              <a:t>Primarily cost elements </a:t>
            </a:r>
            <a:r>
              <a:rPr lang="en-US" sz="1600" b="1" u="sng" dirty="0"/>
              <a:t>maintain their identity</a:t>
            </a:r>
            <a:r>
              <a:rPr lang="en-US" sz="1600" b="1" dirty="0"/>
              <a:t> </a:t>
            </a:r>
            <a:r>
              <a:rPr lang="en-US" sz="1600" dirty="0"/>
              <a:t>in both the sending and receiving objects</a:t>
            </a:r>
          </a:p>
        </p:txBody>
      </p:sp>
      <p:sp>
        <p:nvSpPr>
          <p:cNvPr id="26" name="Rectangle 25">
            <a:extLst>
              <a:ext uri="{FF2B5EF4-FFF2-40B4-BE49-F238E27FC236}">
                <a16:creationId xmlns:a16="http://schemas.microsoft.com/office/drawing/2014/main" id="{D646443F-BC74-430A-9C60-9BE859C116E6}"/>
              </a:ext>
            </a:extLst>
          </p:cNvPr>
          <p:cNvSpPr/>
          <p:nvPr/>
        </p:nvSpPr>
        <p:spPr>
          <a:xfrm>
            <a:off x="7779348" y="2298277"/>
            <a:ext cx="3869127" cy="1815882"/>
          </a:xfrm>
          <a:prstGeom prst="rect">
            <a:avLst/>
          </a:prstGeom>
        </p:spPr>
        <p:txBody>
          <a:bodyPr wrap="square">
            <a:spAutoFit/>
          </a:bodyPr>
          <a:lstStyle/>
          <a:p>
            <a:pPr marL="285750" indent="-285750">
              <a:buFont typeface="Arial" panose="020B0604020202020204" pitchFamily="34" charset="0"/>
              <a:buChar char="•"/>
            </a:pPr>
            <a:r>
              <a:rPr lang="en-US" sz="1600" dirty="0"/>
              <a:t>Method of allocation both </a:t>
            </a:r>
            <a:r>
              <a:rPr lang="en-US" sz="1600" b="1" u="sng" dirty="0"/>
              <a:t>primarily and secondary cost elements</a:t>
            </a:r>
          </a:p>
          <a:p>
            <a:pPr marL="285750" indent="-285750">
              <a:buFont typeface="Arial" panose="020B0604020202020204" pitchFamily="34" charset="0"/>
              <a:buChar char="•"/>
            </a:pPr>
            <a:r>
              <a:rPr lang="en-US" sz="1600" dirty="0"/>
              <a:t>Primary and/or secondary cost elements are </a:t>
            </a:r>
            <a:r>
              <a:rPr lang="en-US" sz="1600" b="1" u="sng" dirty="0"/>
              <a:t>grouped</a:t>
            </a:r>
            <a:r>
              <a:rPr lang="en-US" sz="1600" dirty="0"/>
              <a:t> together and transferred to receiver cost centers through use of a secondary cost element. </a:t>
            </a:r>
          </a:p>
        </p:txBody>
      </p:sp>
      <p:sp>
        <p:nvSpPr>
          <p:cNvPr id="29" name="Rectangle 28">
            <a:extLst>
              <a:ext uri="{FF2B5EF4-FFF2-40B4-BE49-F238E27FC236}">
                <a16:creationId xmlns:a16="http://schemas.microsoft.com/office/drawing/2014/main" id="{6634F229-97FD-478B-8CC5-7DE383AA7E7E}"/>
              </a:ext>
            </a:extLst>
          </p:cNvPr>
          <p:cNvSpPr/>
          <p:nvPr/>
        </p:nvSpPr>
        <p:spPr>
          <a:xfrm>
            <a:off x="3351211" y="4257654"/>
            <a:ext cx="4126530" cy="584775"/>
          </a:xfrm>
          <a:prstGeom prst="rect">
            <a:avLst/>
          </a:prstGeom>
        </p:spPr>
        <p:txBody>
          <a:bodyPr wrap="square">
            <a:spAutoFit/>
          </a:bodyPr>
          <a:lstStyle/>
          <a:p>
            <a:pPr marL="285750" indent="-285750">
              <a:buFont typeface="Arial" panose="020B0604020202020204" pitchFamily="34" charset="0"/>
              <a:buChar char="•"/>
            </a:pPr>
            <a:r>
              <a:rPr lang="en-US" sz="1600" dirty="0"/>
              <a:t>Used only by </a:t>
            </a:r>
            <a:r>
              <a:rPr lang="en-US" sz="1600" b="1" u="sng" dirty="0"/>
              <a:t>cost centers</a:t>
            </a:r>
          </a:p>
          <a:p>
            <a:pPr marL="285750" indent="-285750">
              <a:buFont typeface="Arial" panose="020B0604020202020204" pitchFamily="34" charset="0"/>
              <a:buChar char="•"/>
            </a:pPr>
            <a:r>
              <a:rPr lang="en-US" sz="1600" dirty="0"/>
              <a:t>Requires </a:t>
            </a:r>
            <a:r>
              <a:rPr lang="en-US" sz="1600" b="1" u="sng" dirty="0"/>
              <a:t>activity types</a:t>
            </a:r>
          </a:p>
        </p:txBody>
      </p:sp>
      <p:sp>
        <p:nvSpPr>
          <p:cNvPr id="30" name="Rectangle 29">
            <a:extLst>
              <a:ext uri="{FF2B5EF4-FFF2-40B4-BE49-F238E27FC236}">
                <a16:creationId xmlns:a16="http://schemas.microsoft.com/office/drawing/2014/main" id="{CC501616-ACFB-42F6-AAAD-2504AD505E07}"/>
              </a:ext>
            </a:extLst>
          </p:cNvPr>
          <p:cNvSpPr/>
          <p:nvPr/>
        </p:nvSpPr>
        <p:spPr>
          <a:xfrm>
            <a:off x="7703243" y="4231025"/>
            <a:ext cx="3945232" cy="861774"/>
          </a:xfrm>
          <a:prstGeom prst="rect">
            <a:avLst/>
          </a:prstGeom>
        </p:spPr>
        <p:txBody>
          <a:bodyPr wrap="square">
            <a:spAutoFit/>
          </a:bodyPr>
          <a:lstStyle/>
          <a:p>
            <a:pPr marL="285750" indent="-285750">
              <a:buFont typeface="Arial" panose="020B0604020202020204" pitchFamily="34" charset="0"/>
              <a:buChar char="•"/>
            </a:pPr>
            <a:r>
              <a:rPr lang="en-US" sz="1600" dirty="0"/>
              <a:t>Used by </a:t>
            </a:r>
            <a:r>
              <a:rPr lang="en-US" sz="1600" b="1" dirty="0"/>
              <a:t>cost centers, internal orders and profit centers</a:t>
            </a:r>
          </a:p>
          <a:p>
            <a:pPr marL="285750" indent="-285750">
              <a:buFont typeface="Arial" panose="020B0604020202020204" pitchFamily="34" charset="0"/>
              <a:buChar char="•"/>
            </a:pPr>
            <a:r>
              <a:rPr lang="en-US" sz="1600" dirty="0"/>
              <a:t>Requires </a:t>
            </a:r>
            <a:r>
              <a:rPr lang="en-US" sz="1600" b="1" dirty="0"/>
              <a:t>statistical key figures</a:t>
            </a:r>
          </a:p>
        </p:txBody>
      </p:sp>
      <p:sp>
        <p:nvSpPr>
          <p:cNvPr id="36" name="Rectangle 35">
            <a:extLst>
              <a:ext uri="{FF2B5EF4-FFF2-40B4-BE49-F238E27FC236}">
                <a16:creationId xmlns:a16="http://schemas.microsoft.com/office/drawing/2014/main" id="{8C540BB6-4382-4406-A582-F5B80C26D62A}"/>
              </a:ext>
            </a:extLst>
          </p:cNvPr>
          <p:cNvSpPr/>
          <p:nvPr/>
        </p:nvSpPr>
        <p:spPr>
          <a:xfrm>
            <a:off x="3386946" y="5545513"/>
            <a:ext cx="8193866" cy="584775"/>
          </a:xfrm>
          <a:prstGeom prst="rect">
            <a:avLst/>
          </a:prstGeom>
        </p:spPr>
        <p:txBody>
          <a:bodyPr wrap="square">
            <a:spAutoFit/>
          </a:bodyPr>
          <a:lstStyle/>
          <a:p>
            <a:pPr algn="ctr"/>
            <a:r>
              <a:rPr lang="en-US" sz="1600" dirty="0"/>
              <a:t>Sender and receiver cost centers are fully documented in a unique controlling (CO) document</a:t>
            </a:r>
          </a:p>
        </p:txBody>
      </p:sp>
    </p:spTree>
    <p:extLst>
      <p:ext uri="{BB962C8B-B14F-4D97-AF65-F5344CB8AC3E}">
        <p14:creationId xmlns:p14="http://schemas.microsoft.com/office/powerpoint/2010/main" val="25184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0-#ppt_w/2"/>
                                          </p:val>
                                        </p:tav>
                                        <p:tav tm="100000">
                                          <p:val>
                                            <p:strVal val="#ppt_x"/>
                                          </p:val>
                                        </p:tav>
                                      </p:tavLst>
                                    </p:anim>
                                    <p:anim calcmode="lin" valueType="num">
                                      <p:cBhvr additive="base">
                                        <p:cTn id="38" dur="500" fill="hold"/>
                                        <p:tgtEl>
                                          <p:spTgt spid="35"/>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9" grpId="0"/>
      <p:bldP spid="30" grpId="0"/>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CO postings: Distributions</a:t>
            </a:r>
          </a:p>
        </p:txBody>
      </p:sp>
      <p:sp>
        <p:nvSpPr>
          <p:cNvPr id="4" name="Content Placeholder 3"/>
          <p:cNvSpPr>
            <a:spLocks noGrp="1"/>
          </p:cNvSpPr>
          <p:nvPr>
            <p:ph sz="half" idx="1"/>
          </p:nvPr>
        </p:nvSpPr>
        <p:spPr>
          <a:xfrm>
            <a:off x="1488168" y="1752600"/>
            <a:ext cx="4834844" cy="4419600"/>
          </a:xfrm>
        </p:spPr>
        <p:txBody>
          <a:bodyPr>
            <a:normAutofit/>
          </a:bodyPr>
          <a:lstStyle/>
          <a:p>
            <a:r>
              <a:rPr lang="en-US" dirty="0"/>
              <a:t>The purpose is to allow a </a:t>
            </a:r>
            <a:r>
              <a:rPr lang="en-US" b="1" dirty="0"/>
              <a:t>cost center</a:t>
            </a:r>
            <a:r>
              <a:rPr lang="en-US" dirty="0"/>
              <a:t> to charge for </a:t>
            </a:r>
            <a:r>
              <a:rPr lang="en-US" u="sng" dirty="0"/>
              <a:t>services or activities </a:t>
            </a:r>
          </a:p>
          <a:p>
            <a:pPr lvl="1"/>
            <a:r>
              <a:rPr lang="en-US" dirty="0"/>
              <a:t>It requires activity types (master data) as a tracing factor (units of measure) for the allocation of cost.</a:t>
            </a:r>
          </a:p>
          <a:p>
            <a:pPr lvl="1"/>
            <a:r>
              <a:rPr lang="en-US" dirty="0"/>
              <a:t>Cost is distributed to other cost centers from the same primarily cost element.</a:t>
            </a:r>
          </a:p>
          <a:p>
            <a:pPr lvl="1"/>
            <a:r>
              <a:rPr lang="en-US" dirty="0"/>
              <a:t>Cost distribution happen only on CO without disturbing the original GL posting.</a:t>
            </a:r>
          </a:p>
        </p:txBody>
      </p:sp>
      <p:pic>
        <p:nvPicPr>
          <p:cNvPr id="4098" name="Picture 2"/>
          <p:cNvPicPr>
            <a:picLocks noGrp="1" noChangeAspect="1" noChangeArrowheads="1"/>
          </p:cNvPicPr>
          <p:nvPr>
            <p:ph sz="half" idx="2"/>
          </p:nvPr>
        </p:nvPicPr>
        <p:blipFill>
          <a:blip r:embed="rId2" cstate="print"/>
          <a:srcRect/>
          <a:stretch>
            <a:fillRect/>
          </a:stretch>
        </p:blipFill>
        <p:spPr bwMode="auto">
          <a:xfrm>
            <a:off x="6399212" y="2751283"/>
            <a:ext cx="5195199" cy="3116117"/>
          </a:xfrm>
          <a:prstGeom prst="rect">
            <a:avLst/>
          </a:prstGeom>
          <a:noFill/>
          <a:ln w="9525">
            <a:noFill/>
            <a:miter lim="800000"/>
            <a:headEnd/>
            <a:tailEnd/>
          </a:ln>
        </p:spPr>
      </p:pic>
      <p:sp>
        <p:nvSpPr>
          <p:cNvPr id="5"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grpSp>
        <p:nvGrpSpPr>
          <p:cNvPr id="16" name="Group 15">
            <a:extLst>
              <a:ext uri="{FF2B5EF4-FFF2-40B4-BE49-F238E27FC236}">
                <a16:creationId xmlns:a16="http://schemas.microsoft.com/office/drawing/2014/main" id="{1F9F30CE-B0B0-472C-988E-021A05DD2FEF}"/>
              </a:ext>
            </a:extLst>
          </p:cNvPr>
          <p:cNvGrpSpPr/>
          <p:nvPr/>
        </p:nvGrpSpPr>
        <p:grpSpPr>
          <a:xfrm>
            <a:off x="6399212" y="1447800"/>
            <a:ext cx="5313441" cy="5065931"/>
            <a:chOff x="6399212" y="1447800"/>
            <a:chExt cx="5313441" cy="5065931"/>
          </a:xfrm>
        </p:grpSpPr>
        <p:grpSp>
          <p:nvGrpSpPr>
            <p:cNvPr id="6" name="Group 5">
              <a:extLst>
                <a:ext uri="{FF2B5EF4-FFF2-40B4-BE49-F238E27FC236}">
                  <a16:creationId xmlns:a16="http://schemas.microsoft.com/office/drawing/2014/main" id="{1CB17477-2E4A-49A4-A0CC-7C0EB813CA5A}"/>
                </a:ext>
              </a:extLst>
            </p:cNvPr>
            <p:cNvGrpSpPr/>
            <p:nvPr/>
          </p:nvGrpSpPr>
          <p:grpSpPr>
            <a:xfrm>
              <a:off x="6399212" y="1447800"/>
              <a:ext cx="5313441" cy="5065931"/>
              <a:chOff x="6399212" y="1447800"/>
              <a:chExt cx="5313441" cy="5065931"/>
            </a:xfrm>
          </p:grpSpPr>
          <p:sp>
            <p:nvSpPr>
              <p:cNvPr id="3" name="TextBox 2">
                <a:extLst>
                  <a:ext uri="{FF2B5EF4-FFF2-40B4-BE49-F238E27FC236}">
                    <a16:creationId xmlns:a16="http://schemas.microsoft.com/office/drawing/2014/main" id="{8D8A12C4-B06B-4AAF-9C0D-4302DA7CAFD2}"/>
                  </a:ext>
                </a:extLst>
              </p:cNvPr>
              <p:cNvSpPr txBox="1"/>
              <p:nvPr/>
            </p:nvSpPr>
            <p:spPr>
              <a:xfrm>
                <a:off x="6399212" y="5867400"/>
                <a:ext cx="1751053" cy="369332"/>
              </a:xfrm>
              <a:prstGeom prst="rect">
                <a:avLst/>
              </a:prstGeom>
              <a:noFill/>
            </p:spPr>
            <p:txBody>
              <a:bodyPr wrap="square" rtlCol="0">
                <a:spAutoFit/>
              </a:bodyPr>
              <a:lstStyle/>
              <a:p>
                <a:pPr algn="ctr"/>
                <a:r>
                  <a:rPr lang="en-US" dirty="0"/>
                  <a:t>FI (GL)</a:t>
                </a:r>
              </a:p>
            </p:txBody>
          </p:sp>
          <p:sp>
            <p:nvSpPr>
              <p:cNvPr id="7" name="TextBox 6">
                <a:extLst>
                  <a:ext uri="{FF2B5EF4-FFF2-40B4-BE49-F238E27FC236}">
                    <a16:creationId xmlns:a16="http://schemas.microsoft.com/office/drawing/2014/main" id="{AC20A4DC-998A-4C00-99C6-FFF401B07357}"/>
                  </a:ext>
                </a:extLst>
              </p:cNvPr>
              <p:cNvSpPr txBox="1"/>
              <p:nvPr/>
            </p:nvSpPr>
            <p:spPr>
              <a:xfrm>
                <a:off x="9294812" y="5867400"/>
                <a:ext cx="2417841" cy="646331"/>
              </a:xfrm>
              <a:prstGeom prst="rect">
                <a:avLst/>
              </a:prstGeom>
              <a:noFill/>
            </p:spPr>
            <p:txBody>
              <a:bodyPr wrap="none" rtlCol="0">
                <a:spAutoFit/>
              </a:bodyPr>
              <a:lstStyle/>
              <a:p>
                <a:pPr algn="ctr"/>
                <a:r>
                  <a:rPr lang="en-US" dirty="0"/>
                  <a:t>CO (CCA)</a:t>
                </a:r>
              </a:p>
              <a:p>
                <a:pPr algn="ctr"/>
                <a:r>
                  <a:rPr lang="en-US" dirty="0"/>
                  <a:t>Primarily cost element</a:t>
                </a:r>
              </a:p>
            </p:txBody>
          </p:sp>
          <p:pic>
            <p:nvPicPr>
              <p:cNvPr id="8" name="Graphic 7" descr="Share">
                <a:extLst>
                  <a:ext uri="{FF2B5EF4-FFF2-40B4-BE49-F238E27FC236}">
                    <a16:creationId xmlns:a16="http://schemas.microsoft.com/office/drawing/2014/main" id="{A60ADCB4-5783-4126-854F-CAFB2C645A6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0412" y="1981200"/>
                <a:ext cx="609600" cy="609600"/>
              </a:xfrm>
              <a:prstGeom prst="rect">
                <a:avLst/>
              </a:prstGeom>
            </p:spPr>
          </p:pic>
          <p:sp>
            <p:nvSpPr>
              <p:cNvPr id="9" name="TextBox 8">
                <a:extLst>
                  <a:ext uri="{FF2B5EF4-FFF2-40B4-BE49-F238E27FC236}">
                    <a16:creationId xmlns:a16="http://schemas.microsoft.com/office/drawing/2014/main" id="{F4C1DE5B-2AB7-4DD8-826E-51DD5E46EC9F}"/>
                  </a:ext>
                </a:extLst>
              </p:cNvPr>
              <p:cNvSpPr txBox="1"/>
              <p:nvPr/>
            </p:nvSpPr>
            <p:spPr>
              <a:xfrm>
                <a:off x="7999412" y="1447800"/>
                <a:ext cx="1301882" cy="523220"/>
              </a:xfrm>
              <a:prstGeom prst="rect">
                <a:avLst/>
              </a:prstGeom>
              <a:noFill/>
            </p:spPr>
            <p:txBody>
              <a:bodyPr wrap="square" rtlCol="0">
                <a:spAutoFit/>
              </a:bodyPr>
              <a:lstStyle/>
              <a:p>
                <a:pPr algn="ctr"/>
                <a:r>
                  <a:rPr lang="en-US" sz="1400" dirty="0"/>
                  <a:t>Activity type: square footage</a:t>
                </a:r>
              </a:p>
            </p:txBody>
          </p:sp>
          <p:pic>
            <p:nvPicPr>
              <p:cNvPr id="10" name="Graphic 9" descr="Coins">
                <a:extLst>
                  <a:ext uri="{FF2B5EF4-FFF2-40B4-BE49-F238E27FC236}">
                    <a16:creationId xmlns:a16="http://schemas.microsoft.com/office/drawing/2014/main" id="{7D3804FE-3EB9-41CE-8D4F-8F70E8907CF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98646" y="1967948"/>
                <a:ext cx="609600" cy="609600"/>
              </a:xfrm>
              <a:prstGeom prst="rect">
                <a:avLst/>
              </a:prstGeom>
            </p:spPr>
          </p:pic>
          <p:sp>
            <p:nvSpPr>
              <p:cNvPr id="11" name="TextBox 10">
                <a:extLst>
                  <a:ext uri="{FF2B5EF4-FFF2-40B4-BE49-F238E27FC236}">
                    <a16:creationId xmlns:a16="http://schemas.microsoft.com/office/drawing/2014/main" id="{AABA1473-2E1D-40F5-8006-A535CDFB2CD0}"/>
                  </a:ext>
                </a:extLst>
              </p:cNvPr>
              <p:cNvSpPr txBox="1"/>
              <p:nvPr/>
            </p:nvSpPr>
            <p:spPr>
              <a:xfrm>
                <a:off x="6545130" y="1451113"/>
                <a:ext cx="1149482" cy="523220"/>
              </a:xfrm>
              <a:prstGeom prst="rect">
                <a:avLst/>
              </a:prstGeom>
              <a:noFill/>
            </p:spPr>
            <p:txBody>
              <a:bodyPr wrap="square" rtlCol="0">
                <a:spAutoFit/>
              </a:bodyPr>
              <a:lstStyle/>
              <a:p>
                <a:pPr algn="ctr"/>
                <a:r>
                  <a:rPr lang="en-US" sz="1400" dirty="0"/>
                  <a:t>Original cost center</a:t>
                </a:r>
              </a:p>
            </p:txBody>
          </p:sp>
          <p:sp>
            <p:nvSpPr>
              <p:cNvPr id="15" name="TextBox 14">
                <a:extLst>
                  <a:ext uri="{FF2B5EF4-FFF2-40B4-BE49-F238E27FC236}">
                    <a16:creationId xmlns:a16="http://schemas.microsoft.com/office/drawing/2014/main" id="{FB2CD098-EB15-4B76-8A4E-D93B11934CAC}"/>
                  </a:ext>
                </a:extLst>
              </p:cNvPr>
              <p:cNvSpPr txBox="1"/>
              <p:nvPr/>
            </p:nvSpPr>
            <p:spPr>
              <a:xfrm>
                <a:off x="9606094" y="1481538"/>
                <a:ext cx="1301882" cy="523220"/>
              </a:xfrm>
              <a:prstGeom prst="rect">
                <a:avLst/>
              </a:prstGeom>
              <a:noFill/>
            </p:spPr>
            <p:txBody>
              <a:bodyPr wrap="square" rtlCol="0">
                <a:spAutoFit/>
              </a:bodyPr>
              <a:lstStyle/>
              <a:p>
                <a:pPr algn="ctr"/>
                <a:r>
                  <a:rPr lang="en-US" sz="1400" dirty="0"/>
                  <a:t>Target cost centers</a:t>
                </a:r>
              </a:p>
            </p:txBody>
          </p:sp>
        </p:grpSp>
        <p:pic>
          <p:nvPicPr>
            <p:cNvPr id="17" name="Graphic 16" descr="Coins">
              <a:extLst>
                <a:ext uri="{FF2B5EF4-FFF2-40B4-BE49-F238E27FC236}">
                  <a16:creationId xmlns:a16="http://schemas.microsoft.com/office/drawing/2014/main" id="{8D72D03C-282E-4F2D-8D94-A2D778BC737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52012" y="1913083"/>
              <a:ext cx="609600" cy="609600"/>
            </a:xfrm>
            <a:prstGeom prst="rect">
              <a:avLst/>
            </a:prstGeom>
          </p:spPr>
        </p:pic>
        <p:pic>
          <p:nvPicPr>
            <p:cNvPr id="18" name="Graphic 17" descr="Coins">
              <a:extLst>
                <a:ext uri="{FF2B5EF4-FFF2-40B4-BE49-F238E27FC236}">
                  <a16:creationId xmlns:a16="http://schemas.microsoft.com/office/drawing/2014/main" id="{1601823C-0D02-4DE4-A57A-F7B7B639CD5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09212" y="2065483"/>
              <a:ext cx="609600" cy="6096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Distributions: CO Impact</a:t>
            </a:r>
          </a:p>
        </p:txBody>
      </p:sp>
      <p:sp>
        <p:nvSpPr>
          <p:cNvPr id="4" name="Content Placeholder 3"/>
          <p:cNvSpPr>
            <a:spLocks noGrp="1"/>
          </p:cNvSpPr>
          <p:nvPr>
            <p:ph sz="half" idx="1"/>
          </p:nvPr>
        </p:nvSpPr>
        <p:spPr>
          <a:xfrm>
            <a:off x="1488168" y="1752600"/>
            <a:ext cx="3920444" cy="4419600"/>
          </a:xfrm>
        </p:spPr>
        <p:txBody>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Primarily cost element</a:t>
            </a:r>
          </a:p>
          <a:p>
            <a:pPr lvl="1"/>
            <a:r>
              <a:rPr lang="en-US" dirty="0"/>
              <a:t>Cost centers</a:t>
            </a:r>
          </a:p>
          <a:p>
            <a:pPr lvl="1"/>
            <a:r>
              <a:rPr lang="en-US" dirty="0"/>
              <a:t>Amounts</a:t>
            </a:r>
          </a:p>
          <a:p>
            <a:endParaRPr lang="en-US" dirty="0"/>
          </a:p>
        </p:txBody>
      </p:sp>
      <p:sp>
        <p:nvSpPr>
          <p:cNvPr id="41" name="Flowchart: Process 40">
            <a:extLst>
              <a:ext uri="{FF2B5EF4-FFF2-40B4-BE49-F238E27FC236}">
                <a16:creationId xmlns:a16="http://schemas.microsoft.com/office/drawing/2014/main" id="{784DF92E-6BBF-4AB5-953D-17FFD905B4F0}"/>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grpSp>
        <p:nvGrpSpPr>
          <p:cNvPr id="3" name="Group 2">
            <a:extLst>
              <a:ext uri="{FF2B5EF4-FFF2-40B4-BE49-F238E27FC236}">
                <a16:creationId xmlns:a16="http://schemas.microsoft.com/office/drawing/2014/main" id="{BCBADEE9-A458-413F-BC52-C9CDE70155C1}"/>
              </a:ext>
            </a:extLst>
          </p:cNvPr>
          <p:cNvGrpSpPr/>
          <p:nvPr/>
        </p:nvGrpSpPr>
        <p:grpSpPr>
          <a:xfrm>
            <a:off x="5713412" y="2362200"/>
            <a:ext cx="5840380" cy="3031199"/>
            <a:chOff x="5713412" y="2362200"/>
            <a:chExt cx="5840380" cy="3031199"/>
          </a:xfrm>
        </p:grpSpPr>
        <p:grpSp>
          <p:nvGrpSpPr>
            <p:cNvPr id="11" name="Group 10">
              <a:extLst>
                <a:ext uri="{FF2B5EF4-FFF2-40B4-BE49-F238E27FC236}">
                  <a16:creationId xmlns:a16="http://schemas.microsoft.com/office/drawing/2014/main" id="{4E479B97-1B4A-4351-8DA5-43F201A17460}"/>
                </a:ext>
              </a:extLst>
            </p:cNvPr>
            <p:cNvGrpSpPr/>
            <p:nvPr/>
          </p:nvGrpSpPr>
          <p:grpSpPr>
            <a:xfrm>
              <a:off x="5713412" y="2362200"/>
              <a:ext cx="5840380" cy="2667000"/>
              <a:chOff x="5713412" y="1752600"/>
              <a:chExt cx="5840380" cy="2667000"/>
            </a:xfrm>
          </p:grpSpPr>
          <p:sp>
            <p:nvSpPr>
              <p:cNvPr id="12" name="TextBox 11">
                <a:extLst>
                  <a:ext uri="{FF2B5EF4-FFF2-40B4-BE49-F238E27FC236}">
                    <a16:creationId xmlns:a16="http://schemas.microsoft.com/office/drawing/2014/main" id="{1AE33B28-DD92-425B-9430-024E222FB6D5}"/>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3" name="Rectangle 12">
                <a:extLst>
                  <a:ext uri="{FF2B5EF4-FFF2-40B4-BE49-F238E27FC236}">
                    <a16:creationId xmlns:a16="http://schemas.microsoft.com/office/drawing/2014/main" id="{EC27125D-4936-4222-A774-17A99096EED7}"/>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4" name="TextBox 13">
                <a:extLst>
                  <a:ext uri="{FF2B5EF4-FFF2-40B4-BE49-F238E27FC236}">
                    <a16:creationId xmlns:a16="http://schemas.microsoft.com/office/drawing/2014/main" id="{8BD89E15-9B62-4479-A262-53A2C34CE71D}"/>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5" name="TextBox 14">
                <a:extLst>
                  <a:ext uri="{FF2B5EF4-FFF2-40B4-BE49-F238E27FC236}">
                    <a16:creationId xmlns:a16="http://schemas.microsoft.com/office/drawing/2014/main" id="{96E94940-750B-4BA8-952D-3A00405044C6}"/>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6" name="Rectangle 15">
                <a:extLst>
                  <a:ext uri="{FF2B5EF4-FFF2-40B4-BE49-F238E27FC236}">
                    <a16:creationId xmlns:a16="http://schemas.microsoft.com/office/drawing/2014/main" id="{31FF5CBC-5805-4CB9-9E4D-39A7A6D4948C}"/>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7" name="Rectangle 16">
                <a:extLst>
                  <a:ext uri="{FF2B5EF4-FFF2-40B4-BE49-F238E27FC236}">
                    <a16:creationId xmlns:a16="http://schemas.microsoft.com/office/drawing/2014/main" id="{12E57E55-E2C4-4E74-99A3-78DBC637C571}"/>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8" name="Straight Connector 17">
                <a:extLst>
                  <a:ext uri="{FF2B5EF4-FFF2-40B4-BE49-F238E27FC236}">
                    <a16:creationId xmlns:a16="http://schemas.microsoft.com/office/drawing/2014/main" id="{51E58553-EDED-49C1-8B7E-0EA9CD24246B}"/>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9" name="TextBox 18">
                <a:extLst>
                  <a:ext uri="{FF2B5EF4-FFF2-40B4-BE49-F238E27FC236}">
                    <a16:creationId xmlns:a16="http://schemas.microsoft.com/office/drawing/2014/main" id="{8A250745-CF7A-44F7-9A86-A0690D4209C4}"/>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0" name="TextBox 19">
                <a:extLst>
                  <a:ext uri="{FF2B5EF4-FFF2-40B4-BE49-F238E27FC236}">
                    <a16:creationId xmlns:a16="http://schemas.microsoft.com/office/drawing/2014/main" id="{8212002D-0994-47E2-BD32-BD48F7DECB5B}"/>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1" name="TextBox 20">
                <a:extLst>
                  <a:ext uri="{FF2B5EF4-FFF2-40B4-BE49-F238E27FC236}">
                    <a16:creationId xmlns:a16="http://schemas.microsoft.com/office/drawing/2014/main" id="{BF6C4969-462B-45D1-9F44-C67D454F75FC}"/>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5" name="TextBox 24">
                <a:extLst>
                  <a:ext uri="{FF2B5EF4-FFF2-40B4-BE49-F238E27FC236}">
                    <a16:creationId xmlns:a16="http://schemas.microsoft.com/office/drawing/2014/main" id="{3B91F4EA-85B9-4C44-9BC9-4C01AC6589F7}"/>
                  </a:ext>
                </a:extLst>
              </p:cNvPr>
              <p:cNvSpPr txBox="1"/>
              <p:nvPr/>
            </p:nvSpPr>
            <p:spPr>
              <a:xfrm>
                <a:off x="8166443" y="3395062"/>
                <a:ext cx="1236044" cy="338554"/>
              </a:xfrm>
              <a:prstGeom prst="rect">
                <a:avLst/>
              </a:prstGeom>
              <a:noFill/>
            </p:spPr>
            <p:txBody>
              <a:bodyPr wrap="none" rtlCol="0">
                <a:spAutoFit/>
              </a:bodyPr>
              <a:lstStyle/>
              <a:p>
                <a:r>
                  <a:rPr lang="en-US" sz="1600" dirty="0"/>
                  <a:t>Cost Center </a:t>
                </a:r>
              </a:p>
            </p:txBody>
          </p:sp>
          <p:sp>
            <p:nvSpPr>
              <p:cNvPr id="26" name="TextBox 25">
                <a:extLst>
                  <a:ext uri="{FF2B5EF4-FFF2-40B4-BE49-F238E27FC236}">
                    <a16:creationId xmlns:a16="http://schemas.microsoft.com/office/drawing/2014/main" id="{EFB2F79E-4EFF-47FC-AF4D-C426F15F3275}"/>
                  </a:ext>
                </a:extLst>
              </p:cNvPr>
              <p:cNvSpPr txBox="1"/>
              <p:nvPr/>
            </p:nvSpPr>
            <p:spPr>
              <a:xfrm>
                <a:off x="10180863" y="3402504"/>
                <a:ext cx="934871" cy="338554"/>
              </a:xfrm>
              <a:prstGeom prst="rect">
                <a:avLst/>
              </a:prstGeom>
              <a:noFill/>
            </p:spPr>
            <p:txBody>
              <a:bodyPr wrap="none" rtlCol="0">
                <a:spAutoFit/>
              </a:bodyPr>
              <a:lstStyle/>
              <a:p>
                <a:r>
                  <a:rPr lang="en-US" sz="1600" dirty="0"/>
                  <a:t>Amount </a:t>
                </a:r>
              </a:p>
            </p:txBody>
          </p:sp>
          <p:sp>
            <p:nvSpPr>
              <p:cNvPr id="27" name="TextBox 26">
                <a:extLst>
                  <a:ext uri="{FF2B5EF4-FFF2-40B4-BE49-F238E27FC236}">
                    <a16:creationId xmlns:a16="http://schemas.microsoft.com/office/drawing/2014/main" id="{4D9A7F82-0F9B-4A12-86FB-0A2C86EBC429}"/>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28" name="Rectangle 27">
                <a:extLst>
                  <a:ext uri="{FF2B5EF4-FFF2-40B4-BE49-F238E27FC236}">
                    <a16:creationId xmlns:a16="http://schemas.microsoft.com/office/drawing/2014/main" id="{6EDA38EE-ECA1-4527-A924-24C6D503DDEF}"/>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29" name="TextBox 28">
                <a:extLst>
                  <a:ext uri="{FF2B5EF4-FFF2-40B4-BE49-F238E27FC236}">
                    <a16:creationId xmlns:a16="http://schemas.microsoft.com/office/drawing/2014/main" id="{027D62EE-6881-4563-9529-FCBD745C367D}"/>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0" name="Rectangle 29">
                <a:extLst>
                  <a:ext uri="{FF2B5EF4-FFF2-40B4-BE49-F238E27FC236}">
                    <a16:creationId xmlns:a16="http://schemas.microsoft.com/office/drawing/2014/main" id="{FB9AB91C-0B3B-4E27-8BD3-58FD8AE8DFB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1" name="TextBox 30">
                <a:extLst>
                  <a:ext uri="{FF2B5EF4-FFF2-40B4-BE49-F238E27FC236}">
                    <a16:creationId xmlns:a16="http://schemas.microsoft.com/office/drawing/2014/main" id="{C096F51A-479F-4FA5-B83B-2BC5F8686401}"/>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2" name="Rectangle 31">
                <a:extLst>
                  <a:ext uri="{FF2B5EF4-FFF2-40B4-BE49-F238E27FC236}">
                    <a16:creationId xmlns:a16="http://schemas.microsoft.com/office/drawing/2014/main" id="{201A53F3-8377-4845-8A57-DBEC37646284}"/>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09/15/2018</a:t>
                </a:r>
              </a:p>
            </p:txBody>
          </p:sp>
          <p:sp>
            <p:nvSpPr>
              <p:cNvPr id="33" name="TextBox 32">
                <a:extLst>
                  <a:ext uri="{FF2B5EF4-FFF2-40B4-BE49-F238E27FC236}">
                    <a16:creationId xmlns:a16="http://schemas.microsoft.com/office/drawing/2014/main" id="{0005CED9-E400-43B3-9252-A4625CDB8251}"/>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4" name="TextBox 33">
                <a:extLst>
                  <a:ext uri="{FF2B5EF4-FFF2-40B4-BE49-F238E27FC236}">
                    <a16:creationId xmlns:a16="http://schemas.microsoft.com/office/drawing/2014/main" id="{55300B15-D892-4E7C-962F-DDE27F4FD93E}"/>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5" name="TextBox 34">
                <a:extLst>
                  <a:ext uri="{FF2B5EF4-FFF2-40B4-BE49-F238E27FC236}">
                    <a16:creationId xmlns:a16="http://schemas.microsoft.com/office/drawing/2014/main" id="{ABE74D0A-C0F1-44F9-BC75-7F0A58134615}"/>
                  </a:ext>
                </a:extLst>
              </p:cNvPr>
              <p:cNvSpPr txBox="1"/>
              <p:nvPr/>
            </p:nvSpPr>
            <p:spPr>
              <a:xfrm>
                <a:off x="8160836" y="3712535"/>
                <a:ext cx="1770036" cy="338554"/>
              </a:xfrm>
              <a:prstGeom prst="rect">
                <a:avLst/>
              </a:prstGeom>
              <a:noFill/>
            </p:spPr>
            <p:txBody>
              <a:bodyPr wrap="none" rtlCol="0">
                <a:spAutoFit/>
              </a:bodyPr>
              <a:lstStyle/>
              <a:p>
                <a:r>
                  <a:rPr lang="en-US" sz="1600" dirty="0"/>
                  <a:t>Target Cost center</a:t>
                </a:r>
              </a:p>
            </p:txBody>
          </p:sp>
          <p:sp>
            <p:nvSpPr>
              <p:cNvPr id="36" name="TextBox 35">
                <a:extLst>
                  <a:ext uri="{FF2B5EF4-FFF2-40B4-BE49-F238E27FC236}">
                    <a16:creationId xmlns:a16="http://schemas.microsoft.com/office/drawing/2014/main" id="{BA4366D4-F561-47C0-ACFF-82270DCD2C36}"/>
                  </a:ext>
                </a:extLst>
              </p:cNvPr>
              <p:cNvSpPr txBox="1"/>
              <p:nvPr/>
            </p:nvSpPr>
            <p:spPr>
              <a:xfrm>
                <a:off x="10116366" y="3725691"/>
                <a:ext cx="1055097" cy="338554"/>
              </a:xfrm>
              <a:prstGeom prst="rect">
                <a:avLst/>
              </a:prstGeom>
              <a:noFill/>
            </p:spPr>
            <p:txBody>
              <a:bodyPr wrap="none" rtlCol="0">
                <a:spAutoFit/>
              </a:bodyPr>
              <a:lstStyle/>
              <a:p>
                <a:r>
                  <a:rPr lang="en-US" sz="1600" dirty="0"/>
                  <a:t>$1,000.00</a:t>
                </a:r>
              </a:p>
            </p:txBody>
          </p:sp>
          <p:sp>
            <p:nvSpPr>
              <p:cNvPr id="37" name="TextBox 36">
                <a:extLst>
                  <a:ext uri="{FF2B5EF4-FFF2-40B4-BE49-F238E27FC236}">
                    <a16:creationId xmlns:a16="http://schemas.microsoft.com/office/drawing/2014/main" id="{1B4CA59F-C254-4CB7-92F5-D7DCFFDFBA43}"/>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38" name="TextBox 37">
                <a:extLst>
                  <a:ext uri="{FF2B5EF4-FFF2-40B4-BE49-F238E27FC236}">
                    <a16:creationId xmlns:a16="http://schemas.microsoft.com/office/drawing/2014/main" id="{66870A7E-5B40-466C-B4C2-4F170E456035}"/>
                  </a:ext>
                </a:extLst>
              </p:cNvPr>
              <p:cNvSpPr txBox="1"/>
              <p:nvPr/>
            </p:nvSpPr>
            <p:spPr>
              <a:xfrm>
                <a:off x="6259342" y="4055401"/>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6EE5A1D4-187F-4713-B968-2FAFBD2456C8}"/>
                  </a:ext>
                </a:extLst>
              </p:cNvPr>
              <p:cNvSpPr txBox="1"/>
              <p:nvPr/>
            </p:nvSpPr>
            <p:spPr>
              <a:xfrm>
                <a:off x="8151812" y="4067890"/>
                <a:ext cx="1859805" cy="338554"/>
              </a:xfrm>
              <a:prstGeom prst="rect">
                <a:avLst/>
              </a:prstGeom>
              <a:noFill/>
            </p:spPr>
            <p:txBody>
              <a:bodyPr wrap="none" rtlCol="0">
                <a:spAutoFit/>
              </a:bodyPr>
              <a:lstStyle/>
              <a:p>
                <a:r>
                  <a:rPr lang="en-US" sz="1600" dirty="0"/>
                  <a:t> Target Cost center</a:t>
                </a:r>
              </a:p>
            </p:txBody>
          </p:sp>
          <p:sp>
            <p:nvSpPr>
              <p:cNvPr id="40" name="TextBox 39">
                <a:extLst>
                  <a:ext uri="{FF2B5EF4-FFF2-40B4-BE49-F238E27FC236}">
                    <a16:creationId xmlns:a16="http://schemas.microsoft.com/office/drawing/2014/main" id="{974D433C-FC8B-4E9E-90C4-F2AE81CCDB5F}"/>
                  </a:ext>
                </a:extLst>
              </p:cNvPr>
              <p:cNvSpPr txBox="1"/>
              <p:nvPr/>
            </p:nvSpPr>
            <p:spPr>
              <a:xfrm>
                <a:off x="10107342" y="4081046"/>
                <a:ext cx="1034257" cy="338554"/>
              </a:xfrm>
              <a:prstGeom prst="rect">
                <a:avLst/>
              </a:prstGeom>
              <a:noFill/>
            </p:spPr>
            <p:txBody>
              <a:bodyPr wrap="none" rtlCol="0">
                <a:spAutoFit/>
              </a:bodyPr>
              <a:lstStyle/>
              <a:p>
                <a:r>
                  <a:rPr lang="en-US" sz="1600" dirty="0"/>
                  <a:t>$   500.00</a:t>
                </a:r>
              </a:p>
            </p:txBody>
          </p:sp>
        </p:grpSp>
        <p:sp>
          <p:nvSpPr>
            <p:cNvPr id="42" name="TextBox 41">
              <a:extLst>
                <a:ext uri="{FF2B5EF4-FFF2-40B4-BE49-F238E27FC236}">
                  <a16:creationId xmlns:a16="http://schemas.microsoft.com/office/drawing/2014/main" id="{6C6020B2-3381-4E25-BA55-671CA2ADFEDE}"/>
                </a:ext>
              </a:extLst>
            </p:cNvPr>
            <p:cNvSpPr txBox="1"/>
            <p:nvPr/>
          </p:nvSpPr>
          <p:spPr>
            <a:xfrm>
              <a:off x="5789612" y="5029200"/>
              <a:ext cx="526106" cy="338554"/>
            </a:xfrm>
            <a:prstGeom prst="rect">
              <a:avLst/>
            </a:prstGeom>
            <a:noFill/>
          </p:spPr>
          <p:txBody>
            <a:bodyPr wrap="none" rtlCol="0">
              <a:spAutoFit/>
            </a:bodyPr>
            <a:lstStyle/>
            <a:p>
              <a:r>
                <a:rPr lang="en-US" sz="1600" dirty="0"/>
                <a:t>003</a:t>
              </a:r>
            </a:p>
          </p:txBody>
        </p:sp>
        <p:sp>
          <p:nvSpPr>
            <p:cNvPr id="43" name="TextBox 42">
              <a:extLst>
                <a:ext uri="{FF2B5EF4-FFF2-40B4-BE49-F238E27FC236}">
                  <a16:creationId xmlns:a16="http://schemas.microsoft.com/office/drawing/2014/main" id="{111700A6-8F42-4A33-96EF-2EF343B30FE6}"/>
                </a:ext>
              </a:extLst>
            </p:cNvPr>
            <p:cNvSpPr txBox="1"/>
            <p:nvPr/>
          </p:nvSpPr>
          <p:spPr>
            <a:xfrm>
              <a:off x="6259342" y="5029200"/>
              <a:ext cx="412292" cy="338554"/>
            </a:xfrm>
            <a:prstGeom prst="rect">
              <a:avLst/>
            </a:prstGeom>
            <a:noFill/>
          </p:spPr>
          <p:txBody>
            <a:bodyPr wrap="none" rtlCol="0">
              <a:spAutoFit/>
            </a:bodyPr>
            <a:lstStyle/>
            <a:p>
              <a:r>
                <a:rPr lang="en-US" sz="1600" dirty="0"/>
                <a:t>50</a:t>
              </a:r>
            </a:p>
          </p:txBody>
        </p:sp>
        <p:sp>
          <p:nvSpPr>
            <p:cNvPr id="44" name="TextBox 43">
              <a:extLst>
                <a:ext uri="{FF2B5EF4-FFF2-40B4-BE49-F238E27FC236}">
                  <a16:creationId xmlns:a16="http://schemas.microsoft.com/office/drawing/2014/main" id="{DEE31970-58AF-4505-8FD3-3EAED15B3CD4}"/>
                </a:ext>
              </a:extLst>
            </p:cNvPr>
            <p:cNvSpPr txBox="1"/>
            <p:nvPr/>
          </p:nvSpPr>
          <p:spPr>
            <a:xfrm>
              <a:off x="8151812" y="5041689"/>
              <a:ext cx="1936556" cy="338554"/>
            </a:xfrm>
            <a:prstGeom prst="rect">
              <a:avLst/>
            </a:prstGeom>
            <a:noFill/>
          </p:spPr>
          <p:txBody>
            <a:bodyPr wrap="none" rtlCol="0">
              <a:spAutoFit/>
            </a:bodyPr>
            <a:lstStyle/>
            <a:p>
              <a:r>
                <a:rPr lang="en-US" sz="1600" dirty="0"/>
                <a:t> Original cost center</a:t>
              </a:r>
            </a:p>
          </p:txBody>
        </p:sp>
        <p:sp>
          <p:nvSpPr>
            <p:cNvPr id="45" name="TextBox 44">
              <a:extLst>
                <a:ext uri="{FF2B5EF4-FFF2-40B4-BE49-F238E27FC236}">
                  <a16:creationId xmlns:a16="http://schemas.microsoft.com/office/drawing/2014/main" id="{67A8DFED-E830-49C8-A901-4C93CB4B15FF}"/>
                </a:ext>
              </a:extLst>
            </p:cNvPr>
            <p:cNvSpPr txBox="1"/>
            <p:nvPr/>
          </p:nvSpPr>
          <p:spPr>
            <a:xfrm>
              <a:off x="10107342" y="5054845"/>
              <a:ext cx="1124026" cy="338554"/>
            </a:xfrm>
            <a:prstGeom prst="rect">
              <a:avLst/>
            </a:prstGeom>
            <a:noFill/>
          </p:spPr>
          <p:txBody>
            <a:bodyPr wrap="none" rtlCol="0">
              <a:spAutoFit/>
            </a:bodyPr>
            <a:lstStyle/>
            <a:p>
              <a:r>
                <a:rPr lang="en-US" sz="1600" dirty="0"/>
                <a:t>$1,500.00-</a:t>
              </a:r>
            </a:p>
          </p:txBody>
        </p:sp>
      </p:grpSp>
      <p:sp>
        <p:nvSpPr>
          <p:cNvPr id="46" name="TextBox 45">
            <a:extLst>
              <a:ext uri="{FF2B5EF4-FFF2-40B4-BE49-F238E27FC236}">
                <a16:creationId xmlns:a16="http://schemas.microsoft.com/office/drawing/2014/main" id="{0E6C7E11-804B-4D45-B4EC-46577DC1390D}"/>
              </a:ext>
            </a:extLst>
          </p:cNvPr>
          <p:cNvSpPr txBox="1"/>
          <p:nvPr/>
        </p:nvSpPr>
        <p:spPr>
          <a:xfrm>
            <a:off x="6691872" y="3988367"/>
            <a:ext cx="941283" cy="338554"/>
          </a:xfrm>
          <a:prstGeom prst="rect">
            <a:avLst/>
          </a:prstGeom>
          <a:noFill/>
        </p:spPr>
        <p:txBody>
          <a:bodyPr wrap="none" rtlCol="0">
            <a:spAutoFit/>
          </a:bodyPr>
          <a:lstStyle/>
          <a:p>
            <a:r>
              <a:rPr lang="en-US" sz="1600" dirty="0"/>
              <a:t>Account </a:t>
            </a:r>
          </a:p>
        </p:txBody>
      </p:sp>
      <p:sp>
        <p:nvSpPr>
          <p:cNvPr id="47" name="TextBox 46">
            <a:extLst>
              <a:ext uri="{FF2B5EF4-FFF2-40B4-BE49-F238E27FC236}">
                <a16:creationId xmlns:a16="http://schemas.microsoft.com/office/drawing/2014/main" id="{B7DA6C6F-7503-45C5-8EDE-DD5D1D711E37}"/>
              </a:ext>
            </a:extLst>
          </p:cNvPr>
          <p:cNvSpPr txBox="1"/>
          <p:nvPr/>
        </p:nvSpPr>
        <p:spPr>
          <a:xfrm>
            <a:off x="6686265" y="4305840"/>
            <a:ext cx="1331903" cy="338554"/>
          </a:xfrm>
          <a:prstGeom prst="rect">
            <a:avLst/>
          </a:prstGeom>
          <a:noFill/>
        </p:spPr>
        <p:txBody>
          <a:bodyPr wrap="none" rtlCol="0">
            <a:spAutoFit/>
          </a:bodyPr>
          <a:lstStyle/>
          <a:p>
            <a:r>
              <a:rPr lang="en-US" sz="1600" dirty="0"/>
              <a:t>75XXXX Rent</a:t>
            </a:r>
          </a:p>
        </p:txBody>
      </p:sp>
      <p:sp>
        <p:nvSpPr>
          <p:cNvPr id="48" name="TextBox 47">
            <a:extLst>
              <a:ext uri="{FF2B5EF4-FFF2-40B4-BE49-F238E27FC236}">
                <a16:creationId xmlns:a16="http://schemas.microsoft.com/office/drawing/2014/main" id="{1276D8FB-7ED7-4E11-984D-916D96585C65}"/>
              </a:ext>
            </a:extLst>
          </p:cNvPr>
          <p:cNvSpPr txBox="1"/>
          <p:nvPr/>
        </p:nvSpPr>
        <p:spPr>
          <a:xfrm>
            <a:off x="6677241" y="4661195"/>
            <a:ext cx="1376787" cy="338554"/>
          </a:xfrm>
          <a:prstGeom prst="rect">
            <a:avLst/>
          </a:prstGeom>
          <a:noFill/>
        </p:spPr>
        <p:txBody>
          <a:bodyPr wrap="none" rtlCol="0">
            <a:spAutoFit/>
          </a:bodyPr>
          <a:lstStyle/>
          <a:p>
            <a:r>
              <a:rPr lang="en-US" sz="1600" dirty="0"/>
              <a:t>75XXXX Rent</a:t>
            </a:r>
          </a:p>
        </p:txBody>
      </p:sp>
      <p:sp>
        <p:nvSpPr>
          <p:cNvPr id="49" name="TextBox 48">
            <a:extLst>
              <a:ext uri="{FF2B5EF4-FFF2-40B4-BE49-F238E27FC236}">
                <a16:creationId xmlns:a16="http://schemas.microsoft.com/office/drawing/2014/main" id="{3A68FE1B-88CF-4EB6-9C84-5287D886DABA}"/>
              </a:ext>
            </a:extLst>
          </p:cNvPr>
          <p:cNvSpPr txBox="1"/>
          <p:nvPr/>
        </p:nvSpPr>
        <p:spPr>
          <a:xfrm>
            <a:off x="6677241" y="5025394"/>
            <a:ext cx="1331903" cy="338554"/>
          </a:xfrm>
          <a:prstGeom prst="rect">
            <a:avLst/>
          </a:prstGeom>
          <a:noFill/>
        </p:spPr>
        <p:txBody>
          <a:bodyPr wrap="none" rtlCol="0">
            <a:spAutoFit/>
          </a:bodyPr>
          <a:lstStyle/>
          <a:p>
            <a:r>
              <a:rPr lang="en-US" sz="1600" dirty="0"/>
              <a:t>75XXXX Rent</a:t>
            </a:r>
          </a:p>
        </p:txBody>
      </p:sp>
    </p:spTree>
    <p:extLst>
      <p:ext uri="{BB962C8B-B14F-4D97-AF65-F5344CB8AC3E}">
        <p14:creationId xmlns:p14="http://schemas.microsoft.com/office/powerpoint/2010/main" val="283915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Cost Center Accounting </a:t>
            </a:r>
            <a:br>
              <a:rPr lang="en-US" dirty="0"/>
            </a:br>
            <a:r>
              <a:rPr lang="en-US" dirty="0"/>
              <a:t> CO postings: Assessment</a:t>
            </a:r>
          </a:p>
        </p:txBody>
      </p:sp>
      <p:sp>
        <p:nvSpPr>
          <p:cNvPr id="3" name="Content Placeholder 2"/>
          <p:cNvSpPr>
            <a:spLocks noGrp="1"/>
          </p:cNvSpPr>
          <p:nvPr>
            <p:ph sz="half" idx="1"/>
          </p:nvPr>
        </p:nvSpPr>
        <p:spPr/>
        <p:txBody>
          <a:bodyPr>
            <a:normAutofit/>
          </a:bodyPr>
          <a:lstStyle/>
          <a:p>
            <a:r>
              <a:rPr lang="en-US" dirty="0"/>
              <a:t>Assessment affords a </a:t>
            </a:r>
            <a:r>
              <a:rPr lang="en-US" u="sng" dirty="0"/>
              <a:t>higher level of summarization</a:t>
            </a:r>
            <a:r>
              <a:rPr lang="en-US" dirty="0"/>
              <a:t> for allocations</a:t>
            </a:r>
          </a:p>
          <a:p>
            <a:pPr lvl="1"/>
            <a:r>
              <a:rPr lang="en-US" dirty="0"/>
              <a:t>It requires statistical key figures as the base for allocation</a:t>
            </a:r>
          </a:p>
          <a:p>
            <a:pPr lvl="1"/>
            <a:r>
              <a:rPr lang="en-US" dirty="0"/>
              <a:t>Cost is allocated to other </a:t>
            </a:r>
            <a:r>
              <a:rPr lang="en-US" b="1" dirty="0"/>
              <a:t>cost objects</a:t>
            </a:r>
            <a:r>
              <a:rPr lang="en-US" dirty="0"/>
              <a:t> from primarily or secondarily cost elements</a:t>
            </a:r>
          </a:p>
          <a:p>
            <a:pPr lvl="1"/>
            <a:r>
              <a:rPr lang="en-US" dirty="0"/>
              <a:t>Cost allocation happen only on CO and postings will be combined on a  secondary cost element</a:t>
            </a:r>
          </a:p>
          <a:p>
            <a:pPr lvl="2"/>
            <a:r>
              <a:rPr lang="en-US" dirty="0"/>
              <a:t>The only way to further allocate secondary costs is to use assessments.</a:t>
            </a:r>
          </a:p>
        </p:txBody>
      </p:sp>
      <p:pic>
        <p:nvPicPr>
          <p:cNvPr id="5122" name="Picture 2"/>
          <p:cNvPicPr>
            <a:picLocks noGrp="1" noChangeAspect="1" noChangeArrowheads="1"/>
          </p:cNvPicPr>
          <p:nvPr>
            <p:ph sz="half" idx="2"/>
          </p:nvPr>
        </p:nvPicPr>
        <p:blipFill>
          <a:blip r:embed="rId2" cstate="print"/>
          <a:srcRect/>
          <a:stretch>
            <a:fillRect/>
          </a:stretch>
        </p:blipFill>
        <p:spPr bwMode="auto">
          <a:xfrm>
            <a:off x="6266592" y="2667000"/>
            <a:ext cx="5487993" cy="2971800"/>
          </a:xfrm>
          <a:prstGeom prst="rect">
            <a:avLst/>
          </a:prstGeom>
          <a:noFill/>
          <a:ln w="9525">
            <a:noFill/>
            <a:miter lim="800000"/>
            <a:headEnd/>
            <a:tailEnd/>
          </a:ln>
        </p:spPr>
      </p:pic>
      <p:sp>
        <p:nvSpPr>
          <p:cNvPr id="5"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grpSp>
        <p:nvGrpSpPr>
          <p:cNvPr id="4" name="Group 3">
            <a:extLst>
              <a:ext uri="{FF2B5EF4-FFF2-40B4-BE49-F238E27FC236}">
                <a16:creationId xmlns:a16="http://schemas.microsoft.com/office/drawing/2014/main" id="{E4C4B96C-147C-44F2-BA66-452196D602C8}"/>
              </a:ext>
            </a:extLst>
          </p:cNvPr>
          <p:cNvGrpSpPr/>
          <p:nvPr/>
        </p:nvGrpSpPr>
        <p:grpSpPr>
          <a:xfrm>
            <a:off x="6399212" y="1447800"/>
            <a:ext cx="5105400" cy="4906905"/>
            <a:chOff x="6399212" y="1447800"/>
            <a:chExt cx="5105400" cy="4906905"/>
          </a:xfrm>
        </p:grpSpPr>
        <p:grpSp>
          <p:nvGrpSpPr>
            <p:cNvPr id="6" name="Group 5">
              <a:extLst>
                <a:ext uri="{FF2B5EF4-FFF2-40B4-BE49-F238E27FC236}">
                  <a16:creationId xmlns:a16="http://schemas.microsoft.com/office/drawing/2014/main" id="{64C567C2-10CF-406A-AFC7-08C3BEADEE50}"/>
                </a:ext>
              </a:extLst>
            </p:cNvPr>
            <p:cNvGrpSpPr/>
            <p:nvPr/>
          </p:nvGrpSpPr>
          <p:grpSpPr>
            <a:xfrm>
              <a:off x="6399212" y="1447800"/>
              <a:ext cx="5105400" cy="4906905"/>
              <a:chOff x="6399212" y="1447800"/>
              <a:chExt cx="5105400" cy="4906905"/>
            </a:xfrm>
          </p:grpSpPr>
          <p:grpSp>
            <p:nvGrpSpPr>
              <p:cNvPr id="7" name="Group 6">
                <a:extLst>
                  <a:ext uri="{FF2B5EF4-FFF2-40B4-BE49-F238E27FC236}">
                    <a16:creationId xmlns:a16="http://schemas.microsoft.com/office/drawing/2014/main" id="{E245C8E4-6A78-4C21-8A68-3B6276D73804}"/>
                  </a:ext>
                </a:extLst>
              </p:cNvPr>
              <p:cNvGrpSpPr/>
              <p:nvPr/>
            </p:nvGrpSpPr>
            <p:grpSpPr>
              <a:xfrm>
                <a:off x="6399212" y="1447800"/>
                <a:ext cx="5105400" cy="4906905"/>
                <a:chOff x="6399212" y="1447800"/>
                <a:chExt cx="5105400" cy="4906905"/>
              </a:xfrm>
            </p:grpSpPr>
            <p:sp>
              <p:nvSpPr>
                <p:cNvPr id="10" name="TextBox 9">
                  <a:extLst>
                    <a:ext uri="{FF2B5EF4-FFF2-40B4-BE49-F238E27FC236}">
                      <a16:creationId xmlns:a16="http://schemas.microsoft.com/office/drawing/2014/main" id="{CB8067FA-1F73-4CCB-8FA2-77C1E804A04C}"/>
                    </a:ext>
                  </a:extLst>
                </p:cNvPr>
                <p:cNvSpPr txBox="1"/>
                <p:nvPr/>
              </p:nvSpPr>
              <p:spPr>
                <a:xfrm>
                  <a:off x="6399212" y="5802868"/>
                  <a:ext cx="1751053" cy="369332"/>
                </a:xfrm>
                <a:prstGeom prst="rect">
                  <a:avLst/>
                </a:prstGeom>
                <a:noFill/>
              </p:spPr>
              <p:txBody>
                <a:bodyPr wrap="square" rtlCol="0">
                  <a:spAutoFit/>
                </a:bodyPr>
                <a:lstStyle/>
                <a:p>
                  <a:pPr algn="ctr"/>
                  <a:r>
                    <a:rPr lang="en-US" dirty="0"/>
                    <a:t>CO(CCA)</a:t>
                  </a:r>
                </a:p>
              </p:txBody>
            </p:sp>
            <p:sp>
              <p:nvSpPr>
                <p:cNvPr id="11" name="TextBox 10">
                  <a:extLst>
                    <a:ext uri="{FF2B5EF4-FFF2-40B4-BE49-F238E27FC236}">
                      <a16:creationId xmlns:a16="http://schemas.microsoft.com/office/drawing/2014/main" id="{14C1E7F7-8609-4244-AD0B-45DE92502E0B}"/>
                    </a:ext>
                  </a:extLst>
                </p:cNvPr>
                <p:cNvSpPr txBox="1"/>
                <p:nvPr/>
              </p:nvSpPr>
              <p:spPr>
                <a:xfrm>
                  <a:off x="8987576" y="5708374"/>
                  <a:ext cx="2517036" cy="646331"/>
                </a:xfrm>
                <a:prstGeom prst="rect">
                  <a:avLst/>
                </a:prstGeom>
                <a:noFill/>
              </p:spPr>
              <p:txBody>
                <a:bodyPr wrap="none" rtlCol="0">
                  <a:spAutoFit/>
                </a:bodyPr>
                <a:lstStyle/>
                <a:p>
                  <a:pPr algn="ctr"/>
                  <a:r>
                    <a:rPr lang="en-US" dirty="0"/>
                    <a:t>CO (CCA)</a:t>
                  </a:r>
                </a:p>
                <a:p>
                  <a:pPr algn="ctr"/>
                  <a:r>
                    <a:rPr lang="en-US" dirty="0"/>
                    <a:t>Secondary cost element</a:t>
                  </a:r>
                </a:p>
              </p:txBody>
            </p:sp>
            <p:sp>
              <p:nvSpPr>
                <p:cNvPr id="13" name="TextBox 12">
                  <a:extLst>
                    <a:ext uri="{FF2B5EF4-FFF2-40B4-BE49-F238E27FC236}">
                      <a16:creationId xmlns:a16="http://schemas.microsoft.com/office/drawing/2014/main" id="{C182F23B-3B53-4A7F-8A21-FCF6568436A3}"/>
                    </a:ext>
                  </a:extLst>
                </p:cNvPr>
                <p:cNvSpPr txBox="1"/>
                <p:nvPr/>
              </p:nvSpPr>
              <p:spPr>
                <a:xfrm>
                  <a:off x="7999412" y="1447800"/>
                  <a:ext cx="1301882" cy="523220"/>
                </a:xfrm>
                <a:prstGeom prst="rect">
                  <a:avLst/>
                </a:prstGeom>
                <a:noFill/>
              </p:spPr>
              <p:txBody>
                <a:bodyPr wrap="square" rtlCol="0">
                  <a:spAutoFit/>
                </a:bodyPr>
                <a:lstStyle/>
                <a:p>
                  <a:pPr algn="ctr"/>
                  <a:r>
                    <a:rPr lang="en-US" sz="1400" dirty="0"/>
                    <a:t>Stat. Key Fig </a:t>
                  </a:r>
                </a:p>
                <a:p>
                  <a:pPr algn="ctr"/>
                  <a:endParaRPr lang="en-US" sz="1400" dirty="0"/>
                </a:p>
              </p:txBody>
            </p:sp>
            <p:pic>
              <p:nvPicPr>
                <p:cNvPr id="14" name="Graphic 13" descr="Coins">
                  <a:extLst>
                    <a:ext uri="{FF2B5EF4-FFF2-40B4-BE49-F238E27FC236}">
                      <a16:creationId xmlns:a16="http://schemas.microsoft.com/office/drawing/2014/main" id="{E278175D-642B-49C4-B9BA-BC602083B09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98646" y="1967948"/>
                  <a:ext cx="609600" cy="609600"/>
                </a:xfrm>
                <a:prstGeom prst="rect">
                  <a:avLst/>
                </a:prstGeom>
              </p:spPr>
            </p:pic>
            <p:sp>
              <p:nvSpPr>
                <p:cNvPr id="15" name="TextBox 14">
                  <a:extLst>
                    <a:ext uri="{FF2B5EF4-FFF2-40B4-BE49-F238E27FC236}">
                      <a16:creationId xmlns:a16="http://schemas.microsoft.com/office/drawing/2014/main" id="{5EDD901D-2381-4F0C-93BD-205A50C739A7}"/>
                    </a:ext>
                  </a:extLst>
                </p:cNvPr>
                <p:cNvSpPr txBox="1"/>
                <p:nvPr/>
              </p:nvSpPr>
              <p:spPr>
                <a:xfrm>
                  <a:off x="6545130" y="1451113"/>
                  <a:ext cx="1149482" cy="307777"/>
                </a:xfrm>
                <a:prstGeom prst="rect">
                  <a:avLst/>
                </a:prstGeom>
                <a:noFill/>
              </p:spPr>
              <p:txBody>
                <a:bodyPr wrap="square" rtlCol="0">
                  <a:spAutoFit/>
                </a:bodyPr>
                <a:lstStyle/>
                <a:p>
                  <a:pPr algn="ctr"/>
                  <a:r>
                    <a:rPr lang="en-US" sz="1400" dirty="0"/>
                    <a:t>Cost object</a:t>
                  </a:r>
                </a:p>
              </p:txBody>
            </p:sp>
            <p:sp>
              <p:nvSpPr>
                <p:cNvPr id="16" name="TextBox 15">
                  <a:extLst>
                    <a:ext uri="{FF2B5EF4-FFF2-40B4-BE49-F238E27FC236}">
                      <a16:creationId xmlns:a16="http://schemas.microsoft.com/office/drawing/2014/main" id="{4D1577AD-35F4-4ADB-97D3-6C6EE1983E55}"/>
                    </a:ext>
                  </a:extLst>
                </p:cNvPr>
                <p:cNvSpPr txBox="1"/>
                <p:nvPr/>
              </p:nvSpPr>
              <p:spPr>
                <a:xfrm>
                  <a:off x="9606094" y="1481538"/>
                  <a:ext cx="1301882" cy="523220"/>
                </a:xfrm>
                <a:prstGeom prst="rect">
                  <a:avLst/>
                </a:prstGeom>
                <a:noFill/>
              </p:spPr>
              <p:txBody>
                <a:bodyPr wrap="square" rtlCol="0">
                  <a:spAutoFit/>
                </a:bodyPr>
                <a:lstStyle/>
                <a:p>
                  <a:pPr algn="ctr"/>
                  <a:r>
                    <a:rPr lang="en-US" sz="1400" dirty="0"/>
                    <a:t>Target cost objects</a:t>
                  </a:r>
                </a:p>
              </p:txBody>
            </p:sp>
          </p:grpSp>
          <p:pic>
            <p:nvPicPr>
              <p:cNvPr id="8" name="Graphic 7" descr="Coins">
                <a:extLst>
                  <a:ext uri="{FF2B5EF4-FFF2-40B4-BE49-F238E27FC236}">
                    <a16:creationId xmlns:a16="http://schemas.microsoft.com/office/drawing/2014/main" id="{062BBFE6-3F67-4C19-BF43-99AC4F12E67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52012" y="1913083"/>
                <a:ext cx="609600" cy="609600"/>
              </a:xfrm>
              <a:prstGeom prst="rect">
                <a:avLst/>
              </a:prstGeom>
            </p:spPr>
          </p:pic>
          <p:pic>
            <p:nvPicPr>
              <p:cNvPr id="9" name="Graphic 8" descr="Coins">
                <a:extLst>
                  <a:ext uri="{FF2B5EF4-FFF2-40B4-BE49-F238E27FC236}">
                    <a16:creationId xmlns:a16="http://schemas.microsoft.com/office/drawing/2014/main" id="{21D76AC1-D155-40A7-93D8-032737B88F9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09212" y="2065483"/>
                <a:ext cx="609600" cy="609600"/>
              </a:xfrm>
              <a:prstGeom prst="rect">
                <a:avLst/>
              </a:prstGeom>
            </p:spPr>
          </p:pic>
        </p:grpSp>
        <p:pic>
          <p:nvPicPr>
            <p:cNvPr id="17" name="Graphic 16" descr="Network">
              <a:extLst>
                <a:ext uri="{FF2B5EF4-FFF2-40B4-BE49-F238E27FC236}">
                  <a16:creationId xmlns:a16="http://schemas.microsoft.com/office/drawing/2014/main" id="{83B85F29-41FB-44ED-A9B5-4D52725604E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65521" y="1911186"/>
              <a:ext cx="609600" cy="6096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Cost Center Accounting </a:t>
            </a:r>
            <a:br>
              <a:rPr lang="en-US" dirty="0"/>
            </a:br>
            <a:r>
              <a:rPr lang="en-US" dirty="0"/>
              <a:t>Assessments: CO Impact</a:t>
            </a:r>
          </a:p>
        </p:txBody>
      </p:sp>
      <p:sp>
        <p:nvSpPr>
          <p:cNvPr id="4" name="Content Placeholder 3"/>
          <p:cNvSpPr>
            <a:spLocks noGrp="1"/>
          </p:cNvSpPr>
          <p:nvPr>
            <p:ph sz="half" idx="1"/>
          </p:nvPr>
        </p:nvSpPr>
        <p:spPr>
          <a:xfrm>
            <a:off x="1488168" y="1752600"/>
            <a:ext cx="3920444" cy="4419600"/>
          </a:xfrm>
        </p:spPr>
        <p:txBody>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Secondary cost element</a:t>
            </a:r>
          </a:p>
          <a:p>
            <a:pPr lvl="1"/>
            <a:r>
              <a:rPr lang="en-US" dirty="0"/>
              <a:t>Cost centers</a:t>
            </a:r>
          </a:p>
          <a:p>
            <a:pPr lvl="1"/>
            <a:r>
              <a:rPr lang="en-US" dirty="0"/>
              <a:t>Amounts</a:t>
            </a:r>
          </a:p>
          <a:p>
            <a:endParaRPr lang="en-US" dirty="0"/>
          </a:p>
        </p:txBody>
      </p:sp>
      <p:sp>
        <p:nvSpPr>
          <p:cNvPr id="41" name="Flowchart: Process 40">
            <a:extLst>
              <a:ext uri="{FF2B5EF4-FFF2-40B4-BE49-F238E27FC236}">
                <a16:creationId xmlns:a16="http://schemas.microsoft.com/office/drawing/2014/main" id="{784DF92E-6BBF-4AB5-953D-17FFD905B4F0}"/>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grpSp>
        <p:nvGrpSpPr>
          <p:cNvPr id="3" name="Group 2">
            <a:extLst>
              <a:ext uri="{FF2B5EF4-FFF2-40B4-BE49-F238E27FC236}">
                <a16:creationId xmlns:a16="http://schemas.microsoft.com/office/drawing/2014/main" id="{BCBADEE9-A458-413F-BC52-C9CDE70155C1}"/>
              </a:ext>
            </a:extLst>
          </p:cNvPr>
          <p:cNvGrpSpPr/>
          <p:nvPr/>
        </p:nvGrpSpPr>
        <p:grpSpPr>
          <a:xfrm>
            <a:off x="5713412" y="2362200"/>
            <a:ext cx="5840380" cy="3031199"/>
            <a:chOff x="5713412" y="2362200"/>
            <a:chExt cx="5840380" cy="3031199"/>
          </a:xfrm>
        </p:grpSpPr>
        <p:grpSp>
          <p:nvGrpSpPr>
            <p:cNvPr id="11" name="Group 10">
              <a:extLst>
                <a:ext uri="{FF2B5EF4-FFF2-40B4-BE49-F238E27FC236}">
                  <a16:creationId xmlns:a16="http://schemas.microsoft.com/office/drawing/2014/main" id="{4E479B97-1B4A-4351-8DA5-43F201A17460}"/>
                </a:ext>
              </a:extLst>
            </p:cNvPr>
            <p:cNvGrpSpPr/>
            <p:nvPr/>
          </p:nvGrpSpPr>
          <p:grpSpPr>
            <a:xfrm>
              <a:off x="5713412" y="2362200"/>
              <a:ext cx="5840380" cy="2667000"/>
              <a:chOff x="5713412" y="1752600"/>
              <a:chExt cx="5840380" cy="2667000"/>
            </a:xfrm>
          </p:grpSpPr>
          <p:sp>
            <p:nvSpPr>
              <p:cNvPr id="12" name="TextBox 11">
                <a:extLst>
                  <a:ext uri="{FF2B5EF4-FFF2-40B4-BE49-F238E27FC236}">
                    <a16:creationId xmlns:a16="http://schemas.microsoft.com/office/drawing/2014/main" id="{1AE33B28-DD92-425B-9430-024E222FB6D5}"/>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3" name="Rectangle 12">
                <a:extLst>
                  <a:ext uri="{FF2B5EF4-FFF2-40B4-BE49-F238E27FC236}">
                    <a16:creationId xmlns:a16="http://schemas.microsoft.com/office/drawing/2014/main" id="{EC27125D-4936-4222-A774-17A99096EED7}"/>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4" name="TextBox 13">
                <a:extLst>
                  <a:ext uri="{FF2B5EF4-FFF2-40B4-BE49-F238E27FC236}">
                    <a16:creationId xmlns:a16="http://schemas.microsoft.com/office/drawing/2014/main" id="{8BD89E15-9B62-4479-A262-53A2C34CE71D}"/>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5" name="TextBox 14">
                <a:extLst>
                  <a:ext uri="{FF2B5EF4-FFF2-40B4-BE49-F238E27FC236}">
                    <a16:creationId xmlns:a16="http://schemas.microsoft.com/office/drawing/2014/main" id="{96E94940-750B-4BA8-952D-3A00405044C6}"/>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6" name="Rectangle 15">
                <a:extLst>
                  <a:ext uri="{FF2B5EF4-FFF2-40B4-BE49-F238E27FC236}">
                    <a16:creationId xmlns:a16="http://schemas.microsoft.com/office/drawing/2014/main" id="{31FF5CBC-5805-4CB9-9E4D-39A7A6D4948C}"/>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7" name="Rectangle 16">
                <a:extLst>
                  <a:ext uri="{FF2B5EF4-FFF2-40B4-BE49-F238E27FC236}">
                    <a16:creationId xmlns:a16="http://schemas.microsoft.com/office/drawing/2014/main" id="{12E57E55-E2C4-4E74-99A3-78DBC637C571}"/>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8" name="Straight Connector 17">
                <a:extLst>
                  <a:ext uri="{FF2B5EF4-FFF2-40B4-BE49-F238E27FC236}">
                    <a16:creationId xmlns:a16="http://schemas.microsoft.com/office/drawing/2014/main" id="{51E58553-EDED-49C1-8B7E-0EA9CD24246B}"/>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9" name="TextBox 18">
                <a:extLst>
                  <a:ext uri="{FF2B5EF4-FFF2-40B4-BE49-F238E27FC236}">
                    <a16:creationId xmlns:a16="http://schemas.microsoft.com/office/drawing/2014/main" id="{8A250745-CF7A-44F7-9A86-A0690D4209C4}"/>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0" name="TextBox 19">
                <a:extLst>
                  <a:ext uri="{FF2B5EF4-FFF2-40B4-BE49-F238E27FC236}">
                    <a16:creationId xmlns:a16="http://schemas.microsoft.com/office/drawing/2014/main" id="{8212002D-0994-47E2-BD32-BD48F7DECB5B}"/>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1" name="TextBox 20">
                <a:extLst>
                  <a:ext uri="{FF2B5EF4-FFF2-40B4-BE49-F238E27FC236}">
                    <a16:creationId xmlns:a16="http://schemas.microsoft.com/office/drawing/2014/main" id="{BF6C4969-462B-45D1-9F44-C67D454F75FC}"/>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5" name="TextBox 24">
                <a:extLst>
                  <a:ext uri="{FF2B5EF4-FFF2-40B4-BE49-F238E27FC236}">
                    <a16:creationId xmlns:a16="http://schemas.microsoft.com/office/drawing/2014/main" id="{3B91F4EA-85B9-4C44-9BC9-4C01AC6589F7}"/>
                  </a:ext>
                </a:extLst>
              </p:cNvPr>
              <p:cNvSpPr txBox="1"/>
              <p:nvPr/>
            </p:nvSpPr>
            <p:spPr>
              <a:xfrm>
                <a:off x="8166443" y="3395062"/>
                <a:ext cx="1170513" cy="338554"/>
              </a:xfrm>
              <a:prstGeom prst="rect">
                <a:avLst/>
              </a:prstGeom>
              <a:noFill/>
            </p:spPr>
            <p:txBody>
              <a:bodyPr wrap="none" rtlCol="0">
                <a:spAutoFit/>
              </a:bodyPr>
              <a:lstStyle/>
              <a:p>
                <a:r>
                  <a:rPr lang="en-US" sz="1600" dirty="0"/>
                  <a:t>Cost Object</a:t>
                </a:r>
              </a:p>
            </p:txBody>
          </p:sp>
          <p:sp>
            <p:nvSpPr>
              <p:cNvPr id="26" name="TextBox 25">
                <a:extLst>
                  <a:ext uri="{FF2B5EF4-FFF2-40B4-BE49-F238E27FC236}">
                    <a16:creationId xmlns:a16="http://schemas.microsoft.com/office/drawing/2014/main" id="{EFB2F79E-4EFF-47FC-AF4D-C426F15F3275}"/>
                  </a:ext>
                </a:extLst>
              </p:cNvPr>
              <p:cNvSpPr txBox="1"/>
              <p:nvPr/>
            </p:nvSpPr>
            <p:spPr>
              <a:xfrm>
                <a:off x="10180863" y="3402504"/>
                <a:ext cx="934871" cy="338554"/>
              </a:xfrm>
              <a:prstGeom prst="rect">
                <a:avLst/>
              </a:prstGeom>
              <a:noFill/>
            </p:spPr>
            <p:txBody>
              <a:bodyPr wrap="none" rtlCol="0">
                <a:spAutoFit/>
              </a:bodyPr>
              <a:lstStyle/>
              <a:p>
                <a:r>
                  <a:rPr lang="en-US" sz="1600" dirty="0"/>
                  <a:t>Amount </a:t>
                </a:r>
              </a:p>
            </p:txBody>
          </p:sp>
          <p:sp>
            <p:nvSpPr>
              <p:cNvPr id="27" name="TextBox 26">
                <a:extLst>
                  <a:ext uri="{FF2B5EF4-FFF2-40B4-BE49-F238E27FC236}">
                    <a16:creationId xmlns:a16="http://schemas.microsoft.com/office/drawing/2014/main" id="{4D9A7F82-0F9B-4A12-86FB-0A2C86EBC429}"/>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28" name="Rectangle 27">
                <a:extLst>
                  <a:ext uri="{FF2B5EF4-FFF2-40B4-BE49-F238E27FC236}">
                    <a16:creationId xmlns:a16="http://schemas.microsoft.com/office/drawing/2014/main" id="{6EDA38EE-ECA1-4527-A924-24C6D503DDEF}"/>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29" name="TextBox 28">
                <a:extLst>
                  <a:ext uri="{FF2B5EF4-FFF2-40B4-BE49-F238E27FC236}">
                    <a16:creationId xmlns:a16="http://schemas.microsoft.com/office/drawing/2014/main" id="{027D62EE-6881-4563-9529-FCBD745C367D}"/>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0" name="Rectangle 29">
                <a:extLst>
                  <a:ext uri="{FF2B5EF4-FFF2-40B4-BE49-F238E27FC236}">
                    <a16:creationId xmlns:a16="http://schemas.microsoft.com/office/drawing/2014/main" id="{FB9AB91C-0B3B-4E27-8BD3-58FD8AE8DFB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1" name="TextBox 30">
                <a:extLst>
                  <a:ext uri="{FF2B5EF4-FFF2-40B4-BE49-F238E27FC236}">
                    <a16:creationId xmlns:a16="http://schemas.microsoft.com/office/drawing/2014/main" id="{C096F51A-479F-4FA5-B83B-2BC5F8686401}"/>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2" name="Rectangle 31">
                <a:extLst>
                  <a:ext uri="{FF2B5EF4-FFF2-40B4-BE49-F238E27FC236}">
                    <a16:creationId xmlns:a16="http://schemas.microsoft.com/office/drawing/2014/main" id="{201A53F3-8377-4845-8A57-DBEC37646284}"/>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09/15/2018</a:t>
                </a:r>
              </a:p>
            </p:txBody>
          </p:sp>
          <p:sp>
            <p:nvSpPr>
              <p:cNvPr id="33" name="TextBox 32">
                <a:extLst>
                  <a:ext uri="{FF2B5EF4-FFF2-40B4-BE49-F238E27FC236}">
                    <a16:creationId xmlns:a16="http://schemas.microsoft.com/office/drawing/2014/main" id="{0005CED9-E400-43B3-9252-A4625CDB8251}"/>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4" name="TextBox 33">
                <a:extLst>
                  <a:ext uri="{FF2B5EF4-FFF2-40B4-BE49-F238E27FC236}">
                    <a16:creationId xmlns:a16="http://schemas.microsoft.com/office/drawing/2014/main" id="{55300B15-D892-4E7C-962F-DDE27F4FD93E}"/>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5" name="TextBox 34">
                <a:extLst>
                  <a:ext uri="{FF2B5EF4-FFF2-40B4-BE49-F238E27FC236}">
                    <a16:creationId xmlns:a16="http://schemas.microsoft.com/office/drawing/2014/main" id="{ABE74D0A-C0F1-44F9-BC75-7F0A58134615}"/>
                  </a:ext>
                </a:extLst>
              </p:cNvPr>
              <p:cNvSpPr txBox="1"/>
              <p:nvPr/>
            </p:nvSpPr>
            <p:spPr>
              <a:xfrm>
                <a:off x="8160836" y="3712535"/>
                <a:ext cx="1749390" cy="338554"/>
              </a:xfrm>
              <a:prstGeom prst="rect">
                <a:avLst/>
              </a:prstGeom>
              <a:noFill/>
            </p:spPr>
            <p:txBody>
              <a:bodyPr wrap="none" rtlCol="0">
                <a:spAutoFit/>
              </a:bodyPr>
              <a:lstStyle/>
              <a:p>
                <a:r>
                  <a:rPr lang="en-US" sz="1600" dirty="0"/>
                  <a:t>Target Cost object</a:t>
                </a:r>
              </a:p>
            </p:txBody>
          </p:sp>
          <p:sp>
            <p:nvSpPr>
              <p:cNvPr id="36" name="TextBox 35">
                <a:extLst>
                  <a:ext uri="{FF2B5EF4-FFF2-40B4-BE49-F238E27FC236}">
                    <a16:creationId xmlns:a16="http://schemas.microsoft.com/office/drawing/2014/main" id="{BA4366D4-F561-47C0-ACFF-82270DCD2C36}"/>
                  </a:ext>
                </a:extLst>
              </p:cNvPr>
              <p:cNvSpPr txBox="1"/>
              <p:nvPr/>
            </p:nvSpPr>
            <p:spPr>
              <a:xfrm>
                <a:off x="10116366" y="3725691"/>
                <a:ext cx="1055097" cy="338554"/>
              </a:xfrm>
              <a:prstGeom prst="rect">
                <a:avLst/>
              </a:prstGeom>
              <a:noFill/>
            </p:spPr>
            <p:txBody>
              <a:bodyPr wrap="none" rtlCol="0">
                <a:spAutoFit/>
              </a:bodyPr>
              <a:lstStyle/>
              <a:p>
                <a:r>
                  <a:rPr lang="en-US" sz="1600" dirty="0"/>
                  <a:t>$3,000.00</a:t>
                </a:r>
              </a:p>
            </p:txBody>
          </p:sp>
          <p:sp>
            <p:nvSpPr>
              <p:cNvPr id="37" name="TextBox 36">
                <a:extLst>
                  <a:ext uri="{FF2B5EF4-FFF2-40B4-BE49-F238E27FC236}">
                    <a16:creationId xmlns:a16="http://schemas.microsoft.com/office/drawing/2014/main" id="{1B4CA59F-C254-4CB7-92F5-D7DCFFDFBA43}"/>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38" name="TextBox 37">
                <a:extLst>
                  <a:ext uri="{FF2B5EF4-FFF2-40B4-BE49-F238E27FC236}">
                    <a16:creationId xmlns:a16="http://schemas.microsoft.com/office/drawing/2014/main" id="{66870A7E-5B40-466C-B4C2-4F170E456035}"/>
                  </a:ext>
                </a:extLst>
              </p:cNvPr>
              <p:cNvSpPr txBox="1"/>
              <p:nvPr/>
            </p:nvSpPr>
            <p:spPr>
              <a:xfrm>
                <a:off x="6259342" y="4055401"/>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6EE5A1D4-187F-4713-B968-2FAFBD2456C8}"/>
                  </a:ext>
                </a:extLst>
              </p:cNvPr>
              <p:cNvSpPr txBox="1"/>
              <p:nvPr/>
            </p:nvSpPr>
            <p:spPr>
              <a:xfrm>
                <a:off x="8151812" y="4067890"/>
                <a:ext cx="1839158" cy="338554"/>
              </a:xfrm>
              <a:prstGeom prst="rect">
                <a:avLst/>
              </a:prstGeom>
              <a:noFill/>
            </p:spPr>
            <p:txBody>
              <a:bodyPr wrap="none" rtlCol="0">
                <a:spAutoFit/>
              </a:bodyPr>
              <a:lstStyle/>
              <a:p>
                <a:r>
                  <a:rPr lang="en-US" sz="1600" dirty="0"/>
                  <a:t> Target Cost object</a:t>
                </a:r>
              </a:p>
            </p:txBody>
          </p:sp>
          <p:sp>
            <p:nvSpPr>
              <p:cNvPr id="40" name="TextBox 39">
                <a:extLst>
                  <a:ext uri="{FF2B5EF4-FFF2-40B4-BE49-F238E27FC236}">
                    <a16:creationId xmlns:a16="http://schemas.microsoft.com/office/drawing/2014/main" id="{974D433C-FC8B-4E9E-90C4-F2AE81CCDB5F}"/>
                  </a:ext>
                </a:extLst>
              </p:cNvPr>
              <p:cNvSpPr txBox="1"/>
              <p:nvPr/>
            </p:nvSpPr>
            <p:spPr>
              <a:xfrm>
                <a:off x="10107342" y="4081046"/>
                <a:ext cx="1055097" cy="338554"/>
              </a:xfrm>
              <a:prstGeom prst="rect">
                <a:avLst/>
              </a:prstGeom>
              <a:noFill/>
            </p:spPr>
            <p:txBody>
              <a:bodyPr wrap="none" rtlCol="0">
                <a:spAutoFit/>
              </a:bodyPr>
              <a:lstStyle/>
              <a:p>
                <a:r>
                  <a:rPr lang="en-US" sz="1600" dirty="0"/>
                  <a:t>$1,700.00</a:t>
                </a:r>
              </a:p>
            </p:txBody>
          </p:sp>
        </p:grpSp>
        <p:sp>
          <p:nvSpPr>
            <p:cNvPr id="42" name="TextBox 41">
              <a:extLst>
                <a:ext uri="{FF2B5EF4-FFF2-40B4-BE49-F238E27FC236}">
                  <a16:creationId xmlns:a16="http://schemas.microsoft.com/office/drawing/2014/main" id="{6C6020B2-3381-4E25-BA55-671CA2ADFEDE}"/>
                </a:ext>
              </a:extLst>
            </p:cNvPr>
            <p:cNvSpPr txBox="1"/>
            <p:nvPr/>
          </p:nvSpPr>
          <p:spPr>
            <a:xfrm>
              <a:off x="5789612" y="5029200"/>
              <a:ext cx="526106" cy="338554"/>
            </a:xfrm>
            <a:prstGeom prst="rect">
              <a:avLst/>
            </a:prstGeom>
            <a:noFill/>
          </p:spPr>
          <p:txBody>
            <a:bodyPr wrap="none" rtlCol="0">
              <a:spAutoFit/>
            </a:bodyPr>
            <a:lstStyle/>
            <a:p>
              <a:r>
                <a:rPr lang="en-US" sz="1600" dirty="0"/>
                <a:t>003</a:t>
              </a:r>
            </a:p>
          </p:txBody>
        </p:sp>
        <p:sp>
          <p:nvSpPr>
            <p:cNvPr id="43" name="TextBox 42">
              <a:extLst>
                <a:ext uri="{FF2B5EF4-FFF2-40B4-BE49-F238E27FC236}">
                  <a16:creationId xmlns:a16="http://schemas.microsoft.com/office/drawing/2014/main" id="{111700A6-8F42-4A33-96EF-2EF343B30FE6}"/>
                </a:ext>
              </a:extLst>
            </p:cNvPr>
            <p:cNvSpPr txBox="1"/>
            <p:nvPr/>
          </p:nvSpPr>
          <p:spPr>
            <a:xfrm>
              <a:off x="6259342" y="5029200"/>
              <a:ext cx="412292" cy="338554"/>
            </a:xfrm>
            <a:prstGeom prst="rect">
              <a:avLst/>
            </a:prstGeom>
            <a:noFill/>
          </p:spPr>
          <p:txBody>
            <a:bodyPr wrap="none" rtlCol="0">
              <a:spAutoFit/>
            </a:bodyPr>
            <a:lstStyle/>
            <a:p>
              <a:r>
                <a:rPr lang="en-US" sz="1600" dirty="0"/>
                <a:t>50</a:t>
              </a:r>
            </a:p>
          </p:txBody>
        </p:sp>
        <p:sp>
          <p:nvSpPr>
            <p:cNvPr id="44" name="TextBox 43">
              <a:extLst>
                <a:ext uri="{FF2B5EF4-FFF2-40B4-BE49-F238E27FC236}">
                  <a16:creationId xmlns:a16="http://schemas.microsoft.com/office/drawing/2014/main" id="{DEE31970-58AF-4505-8FD3-3EAED15B3CD4}"/>
                </a:ext>
              </a:extLst>
            </p:cNvPr>
            <p:cNvSpPr txBox="1"/>
            <p:nvPr/>
          </p:nvSpPr>
          <p:spPr>
            <a:xfrm>
              <a:off x="8151812" y="5041689"/>
              <a:ext cx="1915909" cy="338554"/>
            </a:xfrm>
            <a:prstGeom prst="rect">
              <a:avLst/>
            </a:prstGeom>
            <a:noFill/>
          </p:spPr>
          <p:txBody>
            <a:bodyPr wrap="none" rtlCol="0">
              <a:spAutoFit/>
            </a:bodyPr>
            <a:lstStyle/>
            <a:p>
              <a:r>
                <a:rPr lang="en-US" sz="1600" dirty="0"/>
                <a:t> Original cost object</a:t>
              </a:r>
            </a:p>
          </p:txBody>
        </p:sp>
        <p:sp>
          <p:nvSpPr>
            <p:cNvPr id="45" name="TextBox 44">
              <a:extLst>
                <a:ext uri="{FF2B5EF4-FFF2-40B4-BE49-F238E27FC236}">
                  <a16:creationId xmlns:a16="http://schemas.microsoft.com/office/drawing/2014/main" id="{67A8DFED-E830-49C8-A901-4C93CB4B15FF}"/>
                </a:ext>
              </a:extLst>
            </p:cNvPr>
            <p:cNvSpPr txBox="1"/>
            <p:nvPr/>
          </p:nvSpPr>
          <p:spPr>
            <a:xfrm>
              <a:off x="10107342" y="5054845"/>
              <a:ext cx="1124026" cy="338554"/>
            </a:xfrm>
            <a:prstGeom prst="rect">
              <a:avLst/>
            </a:prstGeom>
            <a:noFill/>
          </p:spPr>
          <p:txBody>
            <a:bodyPr wrap="none" rtlCol="0">
              <a:spAutoFit/>
            </a:bodyPr>
            <a:lstStyle/>
            <a:p>
              <a:r>
                <a:rPr lang="en-US" sz="1600" dirty="0"/>
                <a:t>$4,700.00-</a:t>
              </a:r>
            </a:p>
          </p:txBody>
        </p:sp>
      </p:grpSp>
      <p:sp>
        <p:nvSpPr>
          <p:cNvPr id="46" name="TextBox 45">
            <a:extLst>
              <a:ext uri="{FF2B5EF4-FFF2-40B4-BE49-F238E27FC236}">
                <a16:creationId xmlns:a16="http://schemas.microsoft.com/office/drawing/2014/main" id="{0E6C7E11-804B-4D45-B4EC-46577DC1390D}"/>
              </a:ext>
            </a:extLst>
          </p:cNvPr>
          <p:cNvSpPr txBox="1"/>
          <p:nvPr/>
        </p:nvSpPr>
        <p:spPr>
          <a:xfrm>
            <a:off x="6691872" y="3988367"/>
            <a:ext cx="941283" cy="338554"/>
          </a:xfrm>
          <a:prstGeom prst="rect">
            <a:avLst/>
          </a:prstGeom>
          <a:noFill/>
        </p:spPr>
        <p:txBody>
          <a:bodyPr wrap="none" rtlCol="0">
            <a:spAutoFit/>
          </a:bodyPr>
          <a:lstStyle/>
          <a:p>
            <a:r>
              <a:rPr lang="en-US" sz="1600" dirty="0"/>
              <a:t>Account </a:t>
            </a:r>
          </a:p>
        </p:txBody>
      </p:sp>
      <p:sp>
        <p:nvSpPr>
          <p:cNvPr id="47" name="TextBox 46">
            <a:extLst>
              <a:ext uri="{FF2B5EF4-FFF2-40B4-BE49-F238E27FC236}">
                <a16:creationId xmlns:a16="http://schemas.microsoft.com/office/drawing/2014/main" id="{B7DA6C6F-7503-45C5-8EDE-DD5D1D711E37}"/>
              </a:ext>
            </a:extLst>
          </p:cNvPr>
          <p:cNvSpPr txBox="1"/>
          <p:nvPr/>
        </p:nvSpPr>
        <p:spPr>
          <a:xfrm>
            <a:off x="6686265" y="4305840"/>
            <a:ext cx="1331903" cy="338554"/>
          </a:xfrm>
          <a:prstGeom prst="rect">
            <a:avLst/>
          </a:prstGeom>
          <a:noFill/>
        </p:spPr>
        <p:txBody>
          <a:bodyPr wrap="none" rtlCol="0">
            <a:spAutoFit/>
          </a:bodyPr>
          <a:lstStyle/>
          <a:p>
            <a:r>
              <a:rPr lang="en-US" sz="1600" dirty="0"/>
              <a:t>95XXXX Rent</a:t>
            </a:r>
          </a:p>
        </p:txBody>
      </p:sp>
      <p:sp>
        <p:nvSpPr>
          <p:cNvPr id="48" name="TextBox 47">
            <a:extLst>
              <a:ext uri="{FF2B5EF4-FFF2-40B4-BE49-F238E27FC236}">
                <a16:creationId xmlns:a16="http://schemas.microsoft.com/office/drawing/2014/main" id="{1276D8FB-7ED7-4E11-984D-916D96585C65}"/>
              </a:ext>
            </a:extLst>
          </p:cNvPr>
          <p:cNvSpPr txBox="1"/>
          <p:nvPr/>
        </p:nvSpPr>
        <p:spPr>
          <a:xfrm>
            <a:off x="6677241" y="4661195"/>
            <a:ext cx="1331903" cy="338554"/>
          </a:xfrm>
          <a:prstGeom prst="rect">
            <a:avLst/>
          </a:prstGeom>
          <a:noFill/>
        </p:spPr>
        <p:txBody>
          <a:bodyPr wrap="none" rtlCol="0">
            <a:spAutoFit/>
          </a:bodyPr>
          <a:lstStyle/>
          <a:p>
            <a:r>
              <a:rPr lang="en-US" sz="1600" dirty="0"/>
              <a:t>95XXXX Rent</a:t>
            </a:r>
          </a:p>
        </p:txBody>
      </p:sp>
      <p:sp>
        <p:nvSpPr>
          <p:cNvPr id="49" name="TextBox 48">
            <a:extLst>
              <a:ext uri="{FF2B5EF4-FFF2-40B4-BE49-F238E27FC236}">
                <a16:creationId xmlns:a16="http://schemas.microsoft.com/office/drawing/2014/main" id="{3A68FE1B-88CF-4EB6-9C84-5287D886DABA}"/>
              </a:ext>
            </a:extLst>
          </p:cNvPr>
          <p:cNvSpPr txBox="1"/>
          <p:nvPr/>
        </p:nvSpPr>
        <p:spPr>
          <a:xfrm>
            <a:off x="6677241" y="5025394"/>
            <a:ext cx="1331903" cy="338554"/>
          </a:xfrm>
          <a:prstGeom prst="rect">
            <a:avLst/>
          </a:prstGeom>
          <a:noFill/>
        </p:spPr>
        <p:txBody>
          <a:bodyPr wrap="none" rtlCol="0">
            <a:spAutoFit/>
          </a:bodyPr>
          <a:lstStyle/>
          <a:p>
            <a:r>
              <a:rPr lang="en-US" sz="1600" dirty="0"/>
              <a:t>95XXXX Rent</a:t>
            </a:r>
          </a:p>
        </p:txBody>
      </p:sp>
    </p:spTree>
    <p:extLst>
      <p:ext uri="{BB962C8B-B14F-4D97-AF65-F5344CB8AC3E}">
        <p14:creationId xmlns:p14="http://schemas.microsoft.com/office/powerpoint/2010/main" val="51798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9E21-E12B-406D-BC3D-418460EEAE27}"/>
              </a:ext>
            </a:extLst>
          </p:cNvPr>
          <p:cNvSpPr>
            <a:spLocks noGrp="1"/>
          </p:cNvSpPr>
          <p:nvPr>
            <p:ph type="title"/>
          </p:nvPr>
        </p:nvSpPr>
        <p:spPr/>
        <p:txBody>
          <a:bodyPr>
            <a:normAutofit fontScale="90000"/>
          </a:bodyPr>
          <a:lstStyle/>
          <a:p>
            <a:r>
              <a:rPr lang="en-US" dirty="0"/>
              <a:t>Cost Center Accounting </a:t>
            </a:r>
            <a:br>
              <a:rPr lang="en-US" dirty="0"/>
            </a:br>
            <a:r>
              <a:rPr lang="en-US" dirty="0"/>
              <a:t>Budget</a:t>
            </a:r>
          </a:p>
        </p:txBody>
      </p:sp>
      <p:grpSp>
        <p:nvGrpSpPr>
          <p:cNvPr id="10" name="Group 9">
            <a:extLst>
              <a:ext uri="{FF2B5EF4-FFF2-40B4-BE49-F238E27FC236}">
                <a16:creationId xmlns:a16="http://schemas.microsoft.com/office/drawing/2014/main" id="{1A090FC5-79DC-48D7-9DF4-47639633C662}"/>
              </a:ext>
            </a:extLst>
          </p:cNvPr>
          <p:cNvGrpSpPr/>
          <p:nvPr/>
        </p:nvGrpSpPr>
        <p:grpSpPr>
          <a:xfrm>
            <a:off x="4113212" y="1650119"/>
            <a:ext cx="4008120" cy="4617409"/>
            <a:chOff x="4113212" y="1650119"/>
            <a:chExt cx="4008120" cy="4617409"/>
          </a:xfrm>
        </p:grpSpPr>
        <p:cxnSp>
          <p:nvCxnSpPr>
            <p:cNvPr id="12" name="Straight Connector 11">
              <a:extLst>
                <a:ext uri="{FF2B5EF4-FFF2-40B4-BE49-F238E27FC236}">
                  <a16:creationId xmlns:a16="http://schemas.microsoft.com/office/drawing/2014/main" id="{FDECB801-DD0C-44BE-8626-CEF730CCDDCF}"/>
                </a:ext>
              </a:extLst>
            </p:cNvPr>
            <p:cNvCxnSpPr>
              <a:cxnSpLocks/>
            </p:cNvCxnSpPr>
            <p:nvPr/>
          </p:nvCxnSpPr>
          <p:spPr>
            <a:xfrm flipV="1">
              <a:off x="5759132" y="3539569"/>
              <a:ext cx="1173480" cy="261878"/>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37A3A2-3B59-4D86-90C0-356E1DAAF81E}"/>
                </a:ext>
              </a:extLst>
            </p:cNvPr>
            <p:cNvCxnSpPr>
              <a:cxnSpLocks/>
            </p:cNvCxnSpPr>
            <p:nvPr/>
          </p:nvCxnSpPr>
          <p:spPr>
            <a:xfrm>
              <a:off x="5735045" y="4267200"/>
              <a:ext cx="1169542" cy="368015"/>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B0C7387-AA02-4725-9A88-533DBA98EC9A}"/>
                </a:ext>
              </a:extLst>
            </p:cNvPr>
            <p:cNvCxnSpPr>
              <a:cxnSpLocks/>
            </p:cNvCxnSpPr>
            <p:nvPr/>
          </p:nvCxnSpPr>
          <p:spPr>
            <a:xfrm>
              <a:off x="5332412" y="4724400"/>
              <a:ext cx="304800" cy="483481"/>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496123E-C324-4DA2-9C4D-A86F61542793}"/>
                </a:ext>
              </a:extLst>
            </p:cNvPr>
            <p:cNvCxnSpPr/>
            <p:nvPr/>
          </p:nvCxnSpPr>
          <p:spPr>
            <a:xfrm flipV="1">
              <a:off x="5332412" y="2895600"/>
              <a:ext cx="304800" cy="412724"/>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F1627F2F-1D1D-4D91-A0A8-5C79F2943581}"/>
                </a:ext>
              </a:extLst>
            </p:cNvPr>
            <p:cNvSpPr/>
            <p:nvPr/>
          </p:nvSpPr>
          <p:spPr>
            <a:xfrm>
              <a:off x="4113212" y="3201644"/>
              <a:ext cx="1645920" cy="1645920"/>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Budget</a:t>
              </a:r>
            </a:p>
          </p:txBody>
        </p:sp>
        <p:sp>
          <p:nvSpPr>
            <p:cNvPr id="6" name="Oval 5">
              <a:extLst>
                <a:ext uri="{FF2B5EF4-FFF2-40B4-BE49-F238E27FC236}">
                  <a16:creationId xmlns:a16="http://schemas.microsoft.com/office/drawing/2014/main" id="{6D7F8693-BEC1-4816-8119-0CEF72B7F4B3}"/>
                </a:ext>
              </a:extLst>
            </p:cNvPr>
            <p:cNvSpPr/>
            <p:nvPr/>
          </p:nvSpPr>
          <p:spPr>
            <a:xfrm>
              <a:off x="5332412" y="1650119"/>
              <a:ext cx="1188720" cy="1188720"/>
            </a:xfrm>
            <a:prstGeom prst="ellipse">
              <a:avLst/>
            </a:prstGeom>
            <a:solidFill>
              <a:schemeClr val="accent4">
                <a:lumMod val="5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Planning</a:t>
              </a:r>
            </a:p>
          </p:txBody>
        </p:sp>
        <p:sp>
          <p:nvSpPr>
            <p:cNvPr id="7" name="Oval 6">
              <a:extLst>
                <a:ext uri="{FF2B5EF4-FFF2-40B4-BE49-F238E27FC236}">
                  <a16:creationId xmlns:a16="http://schemas.microsoft.com/office/drawing/2014/main" id="{DB21E431-16E9-4FD0-9742-E2656B6FDFB1}"/>
                </a:ext>
              </a:extLst>
            </p:cNvPr>
            <p:cNvSpPr/>
            <p:nvPr/>
          </p:nvSpPr>
          <p:spPr>
            <a:xfrm>
              <a:off x="6904587" y="4161764"/>
              <a:ext cx="1188720" cy="1188720"/>
            </a:xfrm>
            <a:prstGeom prst="ellipse">
              <a:avLst/>
            </a:prstGeom>
            <a:solidFill>
              <a:schemeClr val="accent4">
                <a:lumMod val="60000"/>
                <a:lumOff val="4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tx1"/>
                  </a:solidFill>
                </a:rPr>
                <a:t>Monitor</a:t>
              </a:r>
            </a:p>
          </p:txBody>
        </p:sp>
        <p:sp>
          <p:nvSpPr>
            <p:cNvPr id="8" name="Oval 7">
              <a:extLst>
                <a:ext uri="{FF2B5EF4-FFF2-40B4-BE49-F238E27FC236}">
                  <a16:creationId xmlns:a16="http://schemas.microsoft.com/office/drawing/2014/main" id="{B30E0FA5-7214-4EAA-BCA6-CBBAD652C9D3}"/>
                </a:ext>
              </a:extLst>
            </p:cNvPr>
            <p:cNvSpPr/>
            <p:nvPr/>
          </p:nvSpPr>
          <p:spPr>
            <a:xfrm>
              <a:off x="6932612" y="2622524"/>
              <a:ext cx="1188720" cy="1188720"/>
            </a:xfrm>
            <a:prstGeom prst="ellipse">
              <a:avLst/>
            </a:prstGeom>
            <a:solidFill>
              <a:schemeClr val="accent4">
                <a:lumMod val="75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bg1"/>
                  </a:solidFill>
                </a:rPr>
                <a:t>Control</a:t>
              </a:r>
            </a:p>
          </p:txBody>
        </p:sp>
        <p:sp>
          <p:nvSpPr>
            <p:cNvPr id="9" name="Oval 8">
              <a:extLst>
                <a:ext uri="{FF2B5EF4-FFF2-40B4-BE49-F238E27FC236}">
                  <a16:creationId xmlns:a16="http://schemas.microsoft.com/office/drawing/2014/main" id="{C209097C-A091-46FE-A58C-84701E211909}"/>
                </a:ext>
              </a:extLst>
            </p:cNvPr>
            <p:cNvSpPr/>
            <p:nvPr/>
          </p:nvSpPr>
          <p:spPr>
            <a:xfrm>
              <a:off x="5332412" y="5078808"/>
              <a:ext cx="1188720" cy="1188720"/>
            </a:xfrm>
            <a:prstGeom prst="ellipse">
              <a:avLst/>
            </a:prstGeom>
            <a:solidFill>
              <a:schemeClr val="accent4">
                <a:lumMod val="20000"/>
                <a:lumOff val="8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tx1"/>
                  </a:solidFill>
                </a:rPr>
                <a:t>Benchmark</a:t>
              </a:r>
            </a:p>
          </p:txBody>
        </p:sp>
      </p:grpSp>
      <p:sp>
        <p:nvSpPr>
          <p:cNvPr id="22" name="TextBox 21">
            <a:extLst>
              <a:ext uri="{FF2B5EF4-FFF2-40B4-BE49-F238E27FC236}">
                <a16:creationId xmlns:a16="http://schemas.microsoft.com/office/drawing/2014/main" id="{27AA9945-3ED9-4A9A-92CA-494B05567F5D}"/>
              </a:ext>
            </a:extLst>
          </p:cNvPr>
          <p:cNvSpPr txBox="1"/>
          <p:nvPr/>
        </p:nvSpPr>
        <p:spPr>
          <a:xfrm>
            <a:off x="6627812" y="1605068"/>
            <a:ext cx="4450636" cy="923330"/>
          </a:xfrm>
          <a:prstGeom prst="rect">
            <a:avLst/>
          </a:prstGeom>
          <a:noFill/>
        </p:spPr>
        <p:txBody>
          <a:bodyPr wrap="square" rtlCol="0">
            <a:spAutoFit/>
          </a:bodyPr>
          <a:lstStyle/>
          <a:p>
            <a:r>
              <a:rPr lang="en-US" dirty="0"/>
              <a:t>To plan the structure of the organization’s future operations for a clearly defined period.</a:t>
            </a:r>
          </a:p>
        </p:txBody>
      </p:sp>
      <p:sp>
        <p:nvSpPr>
          <p:cNvPr id="23" name="TextBox 22">
            <a:extLst>
              <a:ext uri="{FF2B5EF4-FFF2-40B4-BE49-F238E27FC236}">
                <a16:creationId xmlns:a16="http://schemas.microsoft.com/office/drawing/2014/main" id="{B4FE905C-EB69-4319-B18E-9E822C720E6E}"/>
              </a:ext>
            </a:extLst>
          </p:cNvPr>
          <p:cNvSpPr txBox="1"/>
          <p:nvPr/>
        </p:nvSpPr>
        <p:spPr>
          <a:xfrm>
            <a:off x="8126898" y="2610915"/>
            <a:ext cx="3327230" cy="1200329"/>
          </a:xfrm>
          <a:prstGeom prst="rect">
            <a:avLst/>
          </a:prstGeom>
          <a:noFill/>
        </p:spPr>
        <p:txBody>
          <a:bodyPr wrap="square" rtlCol="0">
            <a:spAutoFit/>
          </a:bodyPr>
          <a:lstStyle/>
          <a:p>
            <a:r>
              <a:rPr lang="en-US" dirty="0"/>
              <a:t>To control business methods within the current settlement period using plan/actual or target/actual comparisons</a:t>
            </a:r>
          </a:p>
        </p:txBody>
      </p:sp>
      <p:sp>
        <p:nvSpPr>
          <p:cNvPr id="24" name="TextBox 23">
            <a:extLst>
              <a:ext uri="{FF2B5EF4-FFF2-40B4-BE49-F238E27FC236}">
                <a16:creationId xmlns:a16="http://schemas.microsoft.com/office/drawing/2014/main" id="{183FB094-60E8-4AC8-ACAF-C401E7058AD0}"/>
              </a:ext>
            </a:extLst>
          </p:cNvPr>
          <p:cNvSpPr txBox="1"/>
          <p:nvPr/>
        </p:nvSpPr>
        <p:spPr>
          <a:xfrm>
            <a:off x="8142965" y="4161764"/>
            <a:ext cx="3459480" cy="1200329"/>
          </a:xfrm>
          <a:prstGeom prst="rect">
            <a:avLst/>
          </a:prstGeom>
          <a:noFill/>
        </p:spPr>
        <p:txBody>
          <a:bodyPr wrap="square" rtlCol="0">
            <a:spAutoFit/>
          </a:bodyPr>
          <a:lstStyle/>
          <a:p>
            <a:r>
              <a:rPr lang="en-US" dirty="0"/>
              <a:t>To monitor the efficiency after the completion of the settlement period using plan/actual or target/actual comparisons</a:t>
            </a:r>
          </a:p>
        </p:txBody>
      </p:sp>
      <p:sp>
        <p:nvSpPr>
          <p:cNvPr id="25" name="TextBox 24">
            <a:extLst>
              <a:ext uri="{FF2B5EF4-FFF2-40B4-BE49-F238E27FC236}">
                <a16:creationId xmlns:a16="http://schemas.microsoft.com/office/drawing/2014/main" id="{0324A2C7-A209-493B-AA14-CC3C9B4887EF}"/>
              </a:ext>
            </a:extLst>
          </p:cNvPr>
          <p:cNvSpPr txBox="1"/>
          <p:nvPr/>
        </p:nvSpPr>
        <p:spPr>
          <a:xfrm>
            <a:off x="6704012" y="5638800"/>
            <a:ext cx="4927429" cy="923330"/>
          </a:xfrm>
          <a:prstGeom prst="rect">
            <a:avLst/>
          </a:prstGeom>
          <a:noFill/>
        </p:spPr>
        <p:txBody>
          <a:bodyPr wrap="square" rtlCol="0">
            <a:spAutoFit/>
          </a:bodyPr>
          <a:lstStyle/>
          <a:p>
            <a:r>
              <a:rPr lang="en-US" dirty="0"/>
              <a:t>To provide a basis for the valuation of organizational activities independent of random fluctuations</a:t>
            </a:r>
          </a:p>
        </p:txBody>
      </p:sp>
      <p:sp>
        <p:nvSpPr>
          <p:cNvPr id="16" name="Flowchart: Process 15">
            <a:extLst>
              <a:ext uri="{FF2B5EF4-FFF2-40B4-BE49-F238E27FC236}">
                <a16:creationId xmlns:a16="http://schemas.microsoft.com/office/drawing/2014/main" id="{4C39E339-4737-4769-9EC6-E7DEDE3A429A}"/>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Cost accounting</a:t>
            </a:r>
          </a:p>
        </p:txBody>
      </p:sp>
      <p:sp>
        <p:nvSpPr>
          <p:cNvPr id="3" name="TextBox 2">
            <a:extLst>
              <a:ext uri="{FF2B5EF4-FFF2-40B4-BE49-F238E27FC236}">
                <a16:creationId xmlns:a16="http://schemas.microsoft.com/office/drawing/2014/main" id="{96EFB765-48CB-4A4D-8F5B-898B52783DA5}"/>
              </a:ext>
            </a:extLst>
          </p:cNvPr>
          <p:cNvSpPr txBox="1"/>
          <p:nvPr/>
        </p:nvSpPr>
        <p:spPr>
          <a:xfrm>
            <a:off x="8142965" y="1091578"/>
            <a:ext cx="2712719" cy="369332"/>
          </a:xfrm>
          <a:prstGeom prst="rect">
            <a:avLst/>
          </a:prstGeom>
          <a:noFill/>
        </p:spPr>
        <p:txBody>
          <a:bodyPr wrap="square" rtlCol="0">
            <a:spAutoFit/>
          </a:bodyPr>
          <a:lstStyle/>
          <a:p>
            <a:r>
              <a:rPr lang="en-US" b="1" dirty="0"/>
              <a:t>Benefits</a:t>
            </a:r>
          </a:p>
        </p:txBody>
      </p:sp>
      <p:sp>
        <p:nvSpPr>
          <p:cNvPr id="4" name="Rectangle 3">
            <a:extLst>
              <a:ext uri="{FF2B5EF4-FFF2-40B4-BE49-F238E27FC236}">
                <a16:creationId xmlns:a16="http://schemas.microsoft.com/office/drawing/2014/main" id="{C0B582D6-21BA-4202-94C5-19BBDE92240F}"/>
              </a:ext>
            </a:extLst>
          </p:cNvPr>
          <p:cNvSpPr/>
          <p:nvPr/>
        </p:nvSpPr>
        <p:spPr>
          <a:xfrm>
            <a:off x="1449970" y="1662488"/>
            <a:ext cx="2708961" cy="3970318"/>
          </a:xfrm>
          <a:prstGeom prst="rect">
            <a:avLst/>
          </a:prstGeom>
        </p:spPr>
        <p:txBody>
          <a:bodyPr wrap="square">
            <a:spAutoFit/>
          </a:bodyPr>
          <a:lstStyle/>
          <a:p>
            <a:r>
              <a:rPr lang="en-US" dirty="0"/>
              <a:t>Goal</a:t>
            </a:r>
          </a:p>
          <a:p>
            <a:pPr marL="233363" lvl="1"/>
            <a:r>
              <a:rPr lang="en-US" dirty="0"/>
              <a:t>Calculate planning costs to define deviations later and to prepare the allocation to the cost bearers.</a:t>
            </a:r>
          </a:p>
          <a:p>
            <a:pPr marL="233363" lvl="1"/>
            <a:endParaRPr lang="en-US" dirty="0"/>
          </a:p>
          <a:p>
            <a:pPr marL="233363" lvl="1"/>
            <a:endParaRPr lang="en-US" dirty="0"/>
          </a:p>
          <a:p>
            <a:pPr marL="233363" lvl="1"/>
            <a:r>
              <a:rPr lang="en-US" dirty="0"/>
              <a:t>Based on absorption costing, it allocates all the costs in overhead area to the cost bearers in a company using different procedures.</a:t>
            </a:r>
          </a:p>
        </p:txBody>
      </p:sp>
    </p:spTree>
    <p:extLst>
      <p:ext uri="{BB962C8B-B14F-4D97-AF65-F5344CB8AC3E}">
        <p14:creationId xmlns:p14="http://schemas.microsoft.com/office/powerpoint/2010/main" val="406184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1+#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1+#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1+#ppt_w/2"/>
                                          </p:val>
                                        </p:tav>
                                        <p:tav tm="100000">
                                          <p:val>
                                            <p:strVal val="#ppt_x"/>
                                          </p:val>
                                        </p:tav>
                                      </p:tavLst>
                                    </p:anim>
                                    <p:anim calcmode="lin" valueType="num">
                                      <p:cBhvr additive="base">
                                        <p:cTn id="3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Cost Center Accounting </a:t>
            </a:r>
            <a:br>
              <a:rPr lang="en-US" dirty="0"/>
            </a:br>
            <a:r>
              <a:rPr lang="en-US" dirty="0"/>
              <a:t>Reflection</a:t>
            </a:r>
          </a:p>
        </p:txBody>
      </p:sp>
      <p:sp>
        <p:nvSpPr>
          <p:cNvPr id="5" name="Content Placeholder 4"/>
          <p:cNvSpPr>
            <a:spLocks noGrp="1"/>
          </p:cNvSpPr>
          <p:nvPr>
            <p:ph idx="1"/>
          </p:nvPr>
        </p:nvSpPr>
        <p:spPr/>
        <p:txBody>
          <a:bodyPr>
            <a:normAutofit fontScale="92500"/>
          </a:bodyPr>
          <a:lstStyle/>
          <a:p>
            <a:r>
              <a:rPr lang="en-US" dirty="0"/>
              <a:t>What currencies would be involved in a CO transaction on Global Bike Inc?</a:t>
            </a:r>
          </a:p>
          <a:p>
            <a:r>
              <a:rPr lang="en-US" dirty="0"/>
              <a:t>What currencies would be involved in a CO transaction on Global Bike Germany?</a:t>
            </a:r>
          </a:p>
          <a:p>
            <a:r>
              <a:rPr lang="en-US" dirty="0"/>
              <a:t>What would you recommend GBI in Germany to be its cost center structure and hierarchy and why?</a:t>
            </a:r>
          </a:p>
          <a:p>
            <a:r>
              <a:rPr lang="en-US" dirty="0"/>
              <a:t>What examples can you provide for GBI distribution process?</a:t>
            </a:r>
          </a:p>
          <a:p>
            <a:r>
              <a:rPr lang="en-US" dirty="0"/>
              <a:t>What examples can you provide for GBI assessment process?</a:t>
            </a:r>
          </a:p>
          <a:p>
            <a:r>
              <a:rPr lang="en-US" dirty="0"/>
              <a:t>What would you say is the main purpose of having the distribution and allocation process in SAP?</a:t>
            </a:r>
          </a:p>
          <a:p>
            <a:r>
              <a:rPr lang="en-US" dirty="0"/>
              <a:t>What benefits you can derive for having your cost center budget in SAP?</a:t>
            </a:r>
          </a:p>
          <a:p>
            <a:endParaRPr lang="en-US" dirty="0"/>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Profit Center Accounting</a:t>
            </a:r>
            <a:br>
              <a:rPr lang="en-US" dirty="0"/>
            </a:br>
            <a:r>
              <a:rPr lang="en-US" sz="2800" dirty="0"/>
              <a:t>Part of Universal Journal</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Controlling (CO)</a:t>
            </a:r>
          </a:p>
        </p:txBody>
      </p:sp>
    </p:spTree>
    <p:extLst>
      <p:ext uri="{BB962C8B-B14F-4D97-AF65-F5344CB8AC3E}">
        <p14:creationId xmlns:p14="http://schemas.microsoft.com/office/powerpoint/2010/main" val="1646301176"/>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 Center Accounting</a:t>
            </a:r>
            <a:br>
              <a:rPr lang="en-US" dirty="0"/>
            </a:br>
            <a:r>
              <a:rPr lang="en-US" dirty="0"/>
              <a:t>Introduction</a:t>
            </a:r>
          </a:p>
        </p:txBody>
      </p:sp>
      <p:sp>
        <p:nvSpPr>
          <p:cNvPr id="3" name="Content Placeholder 2"/>
          <p:cNvSpPr>
            <a:spLocks noGrp="1"/>
          </p:cNvSpPr>
          <p:nvPr>
            <p:ph sz="half" idx="1"/>
          </p:nvPr>
        </p:nvSpPr>
        <p:spPr>
          <a:xfrm>
            <a:off x="1538970" y="1640821"/>
            <a:ext cx="7070041" cy="1178579"/>
          </a:xfrm>
        </p:spPr>
        <p:txBody>
          <a:bodyPr>
            <a:normAutofit/>
          </a:bodyPr>
          <a:lstStyle/>
          <a:p>
            <a:r>
              <a:rPr lang="en-US" dirty="0"/>
              <a:t>Purpose is to determine profit (revenue and cost) for internal areas of responsibility, and it is </a:t>
            </a:r>
            <a:r>
              <a:rPr lang="en-US" u="sng" dirty="0"/>
              <a:t>integrated to the New GL</a:t>
            </a:r>
          </a:p>
        </p:txBody>
      </p:sp>
      <p:sp>
        <p:nvSpPr>
          <p:cNvPr id="6" name="Flowchart: Process 5"/>
          <p:cNvSpPr/>
          <p:nvPr/>
        </p:nvSpPr>
        <p:spPr>
          <a:xfrm>
            <a:off x="9828212" y="457200"/>
            <a:ext cx="19050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Profit accounting</a:t>
            </a:r>
          </a:p>
        </p:txBody>
      </p:sp>
      <p:sp>
        <p:nvSpPr>
          <p:cNvPr id="31" name="Rectangle 30">
            <a:extLst>
              <a:ext uri="{FF2B5EF4-FFF2-40B4-BE49-F238E27FC236}">
                <a16:creationId xmlns:a16="http://schemas.microsoft.com/office/drawing/2014/main" id="{08E51336-7828-45B8-93B1-5F9EEF47A22A}"/>
              </a:ext>
            </a:extLst>
          </p:cNvPr>
          <p:cNvSpPr/>
          <p:nvPr/>
        </p:nvSpPr>
        <p:spPr>
          <a:xfrm>
            <a:off x="8933472" y="1551437"/>
            <a:ext cx="2436201" cy="1200329"/>
          </a:xfrm>
          <a:prstGeom prst="rect">
            <a:avLst/>
          </a:prstGeom>
          <a:solidFill>
            <a:schemeClr val="accent4">
              <a:lumMod val="20000"/>
              <a:lumOff val="80000"/>
            </a:schemeClr>
          </a:solidFill>
        </p:spPr>
        <p:txBody>
          <a:bodyPr wrap="square">
            <a:spAutoFit/>
          </a:bodyPr>
          <a:lstStyle/>
          <a:p>
            <a:r>
              <a:rPr lang="en-US" dirty="0"/>
              <a:t>Common use</a:t>
            </a:r>
          </a:p>
          <a:p>
            <a:pPr marL="742950" lvl="1" indent="-285750">
              <a:buFont typeface="Arial" panose="020B0604020202020204" pitchFamily="34" charset="0"/>
              <a:buChar char="•"/>
            </a:pPr>
            <a:r>
              <a:rPr lang="en-US" dirty="0"/>
              <a:t>Region</a:t>
            </a:r>
          </a:p>
          <a:p>
            <a:pPr marL="742950" lvl="1" indent="-285750">
              <a:buFont typeface="Arial" panose="020B0604020202020204" pitchFamily="34" charset="0"/>
              <a:buChar char="•"/>
            </a:pPr>
            <a:r>
              <a:rPr lang="en-US" dirty="0"/>
              <a:t>Function</a:t>
            </a:r>
          </a:p>
          <a:p>
            <a:pPr marL="742950" lvl="1" indent="-285750">
              <a:buFont typeface="Arial" panose="020B0604020202020204" pitchFamily="34" charset="0"/>
              <a:buChar char="•"/>
            </a:pPr>
            <a:r>
              <a:rPr lang="en-US" dirty="0"/>
              <a:t>Product</a:t>
            </a:r>
          </a:p>
        </p:txBody>
      </p:sp>
      <p:grpSp>
        <p:nvGrpSpPr>
          <p:cNvPr id="19" name="Group 18">
            <a:extLst>
              <a:ext uri="{FF2B5EF4-FFF2-40B4-BE49-F238E27FC236}">
                <a16:creationId xmlns:a16="http://schemas.microsoft.com/office/drawing/2014/main" id="{56FF0D77-9785-42B0-8F0A-02883BC5C008}"/>
              </a:ext>
            </a:extLst>
          </p:cNvPr>
          <p:cNvGrpSpPr/>
          <p:nvPr/>
        </p:nvGrpSpPr>
        <p:grpSpPr>
          <a:xfrm>
            <a:off x="4722812" y="2594683"/>
            <a:ext cx="3733799" cy="3048000"/>
            <a:chOff x="7542212" y="1752600"/>
            <a:chExt cx="3733799" cy="3048000"/>
          </a:xfrm>
        </p:grpSpPr>
        <p:sp>
          <p:nvSpPr>
            <p:cNvPr id="20" name="Isosceles Triangle 19">
              <a:extLst>
                <a:ext uri="{FF2B5EF4-FFF2-40B4-BE49-F238E27FC236}">
                  <a16:creationId xmlns:a16="http://schemas.microsoft.com/office/drawing/2014/main" id="{9B00ED24-8C92-4FA9-91F8-6206A23E84DA}"/>
                </a:ext>
              </a:extLst>
            </p:cNvPr>
            <p:cNvSpPr/>
            <p:nvPr/>
          </p:nvSpPr>
          <p:spPr>
            <a:xfrm>
              <a:off x="7542212" y="1752600"/>
              <a:ext cx="3733799" cy="3048000"/>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39B4589-D649-48AE-B9A7-2C3D2BEEDADA}"/>
                </a:ext>
              </a:extLst>
            </p:cNvPr>
            <p:cNvSpPr/>
            <p:nvPr/>
          </p:nvSpPr>
          <p:spPr>
            <a:xfrm>
              <a:off x="8824082" y="3048000"/>
              <a:ext cx="1188720" cy="1188720"/>
            </a:xfrm>
            <a:prstGeom prst="ellipse">
              <a:avLst/>
            </a:prstGeom>
            <a:solidFill>
              <a:schemeClr val="accent4">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bg1"/>
                  </a:solidFill>
                </a:rPr>
                <a:t>Profit Center</a:t>
              </a:r>
            </a:p>
          </p:txBody>
        </p:sp>
        <p:cxnSp>
          <p:nvCxnSpPr>
            <p:cNvPr id="33" name="Straight Connector 32">
              <a:extLst>
                <a:ext uri="{FF2B5EF4-FFF2-40B4-BE49-F238E27FC236}">
                  <a16:creationId xmlns:a16="http://schemas.microsoft.com/office/drawing/2014/main" id="{2EBFDC4A-C969-4220-9ED3-34B473076408}"/>
                </a:ext>
              </a:extLst>
            </p:cNvPr>
            <p:cNvCxnSpPr>
              <a:cxnSpLocks/>
              <a:endCxn id="20" idx="5"/>
            </p:cNvCxnSpPr>
            <p:nvPr/>
          </p:nvCxnSpPr>
          <p:spPr>
            <a:xfrm flipV="1">
              <a:off x="10003471" y="3276600"/>
              <a:ext cx="339090" cy="2286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E3A5420-077D-42BC-BCEA-EA1B3D365737}"/>
                </a:ext>
              </a:extLst>
            </p:cNvPr>
            <p:cNvCxnSpPr>
              <a:cxnSpLocks/>
              <a:endCxn id="20" idx="1"/>
            </p:cNvCxnSpPr>
            <p:nvPr/>
          </p:nvCxnSpPr>
          <p:spPr>
            <a:xfrm flipH="1" flipV="1">
              <a:off x="8475662" y="3276600"/>
              <a:ext cx="339090" cy="2286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57BB081-D2CD-4D19-85E0-A21C498731F2}"/>
                </a:ext>
              </a:extLst>
            </p:cNvPr>
            <p:cNvCxnSpPr>
              <a:cxnSpLocks/>
              <a:endCxn id="20" idx="3"/>
            </p:cNvCxnSpPr>
            <p:nvPr/>
          </p:nvCxnSpPr>
          <p:spPr>
            <a:xfrm>
              <a:off x="9409111" y="4267200"/>
              <a:ext cx="1" cy="533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65D2C80-C6DB-44D2-A600-F2EF1733E561}"/>
                </a:ext>
              </a:extLst>
            </p:cNvPr>
            <p:cNvSpPr txBox="1"/>
            <p:nvPr/>
          </p:nvSpPr>
          <p:spPr>
            <a:xfrm>
              <a:off x="7981041" y="4156055"/>
              <a:ext cx="1026563" cy="369332"/>
            </a:xfrm>
            <a:prstGeom prst="rect">
              <a:avLst/>
            </a:prstGeom>
            <a:noFill/>
          </p:spPr>
          <p:txBody>
            <a:bodyPr wrap="none" rtlCol="0">
              <a:spAutoFit/>
            </a:bodyPr>
            <a:lstStyle/>
            <a:p>
              <a:r>
                <a:rPr lang="en-US" dirty="0"/>
                <a:t>Revenue</a:t>
              </a:r>
            </a:p>
          </p:txBody>
        </p:sp>
        <p:sp>
          <p:nvSpPr>
            <p:cNvPr id="37" name="TextBox 36">
              <a:extLst>
                <a:ext uri="{FF2B5EF4-FFF2-40B4-BE49-F238E27FC236}">
                  <a16:creationId xmlns:a16="http://schemas.microsoft.com/office/drawing/2014/main" id="{C03F48A4-332E-4365-94CD-DD3E649D6BC0}"/>
                </a:ext>
              </a:extLst>
            </p:cNvPr>
            <p:cNvSpPr txBox="1"/>
            <p:nvPr/>
          </p:nvSpPr>
          <p:spPr>
            <a:xfrm>
              <a:off x="9721697" y="4149328"/>
              <a:ext cx="1010213" cy="369332"/>
            </a:xfrm>
            <a:prstGeom prst="rect">
              <a:avLst/>
            </a:prstGeom>
            <a:noFill/>
          </p:spPr>
          <p:txBody>
            <a:bodyPr wrap="none" rtlCol="0">
              <a:spAutoFit/>
            </a:bodyPr>
            <a:lstStyle/>
            <a:p>
              <a:r>
                <a:rPr lang="en-US" dirty="0"/>
                <a:t>Expense</a:t>
              </a:r>
            </a:p>
          </p:txBody>
        </p:sp>
        <p:sp>
          <p:nvSpPr>
            <p:cNvPr id="38" name="TextBox 37">
              <a:extLst>
                <a:ext uri="{FF2B5EF4-FFF2-40B4-BE49-F238E27FC236}">
                  <a16:creationId xmlns:a16="http://schemas.microsoft.com/office/drawing/2014/main" id="{B627A29A-2C9C-48EE-AA2A-C41E469689AC}"/>
                </a:ext>
              </a:extLst>
            </p:cNvPr>
            <p:cNvSpPr txBox="1"/>
            <p:nvPr/>
          </p:nvSpPr>
          <p:spPr>
            <a:xfrm>
              <a:off x="9034650" y="2371189"/>
              <a:ext cx="748923" cy="369332"/>
            </a:xfrm>
            <a:prstGeom prst="rect">
              <a:avLst/>
            </a:prstGeom>
            <a:noFill/>
          </p:spPr>
          <p:txBody>
            <a:bodyPr wrap="none" rtlCol="0">
              <a:spAutoFit/>
            </a:bodyPr>
            <a:lstStyle/>
            <a:p>
              <a:pPr algn="ctr"/>
              <a:r>
                <a:rPr lang="en-US" dirty="0"/>
                <a:t>Other</a:t>
              </a:r>
            </a:p>
          </p:txBody>
        </p:sp>
      </p:grpSp>
      <p:grpSp>
        <p:nvGrpSpPr>
          <p:cNvPr id="8" name="Group 7">
            <a:extLst>
              <a:ext uri="{FF2B5EF4-FFF2-40B4-BE49-F238E27FC236}">
                <a16:creationId xmlns:a16="http://schemas.microsoft.com/office/drawing/2014/main" id="{997DC191-A193-4159-B4C4-34FBBD7C0633}"/>
              </a:ext>
            </a:extLst>
          </p:cNvPr>
          <p:cNvGrpSpPr/>
          <p:nvPr/>
        </p:nvGrpSpPr>
        <p:grpSpPr>
          <a:xfrm>
            <a:off x="4736051" y="4551046"/>
            <a:ext cx="1751185" cy="1925954"/>
            <a:chOff x="4736051" y="4551046"/>
            <a:chExt cx="1751185" cy="1925954"/>
          </a:xfrm>
        </p:grpSpPr>
        <p:sp>
          <p:nvSpPr>
            <p:cNvPr id="5" name="TextBox 4">
              <a:extLst>
                <a:ext uri="{FF2B5EF4-FFF2-40B4-BE49-F238E27FC236}">
                  <a16:creationId xmlns:a16="http://schemas.microsoft.com/office/drawing/2014/main" id="{B4274AFD-0FD4-4047-85B8-37B0A9A3E958}"/>
                </a:ext>
              </a:extLst>
            </p:cNvPr>
            <p:cNvSpPr txBox="1"/>
            <p:nvPr/>
          </p:nvSpPr>
          <p:spPr>
            <a:xfrm>
              <a:off x="4736051" y="5830669"/>
              <a:ext cx="1751185" cy="646331"/>
            </a:xfrm>
            <a:prstGeom prst="rect">
              <a:avLst/>
            </a:prstGeom>
            <a:noFill/>
          </p:spPr>
          <p:txBody>
            <a:bodyPr wrap="none" rtlCol="0">
              <a:spAutoFit/>
            </a:bodyPr>
            <a:lstStyle/>
            <a:p>
              <a:r>
                <a:rPr lang="en-US" dirty="0"/>
                <a:t>Revenue:</a:t>
              </a:r>
            </a:p>
            <a:p>
              <a:r>
                <a:rPr lang="en-US" dirty="0"/>
                <a:t>Sales for $1,000</a:t>
              </a:r>
            </a:p>
          </p:txBody>
        </p:sp>
        <p:sp>
          <p:nvSpPr>
            <p:cNvPr id="7" name="Arrow: Right 6">
              <a:extLst>
                <a:ext uri="{FF2B5EF4-FFF2-40B4-BE49-F238E27FC236}">
                  <a16:creationId xmlns:a16="http://schemas.microsoft.com/office/drawing/2014/main" id="{A6C23BBE-11E5-4CFC-8BE7-B19329F3838A}"/>
                </a:ext>
              </a:extLst>
            </p:cNvPr>
            <p:cNvSpPr/>
            <p:nvPr/>
          </p:nvSpPr>
          <p:spPr>
            <a:xfrm rot="19773434">
              <a:off x="5878215" y="4551046"/>
              <a:ext cx="514350" cy="457200"/>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6BC3EF9E-A3BD-4210-94BA-55382504CD74}"/>
              </a:ext>
            </a:extLst>
          </p:cNvPr>
          <p:cNvGrpSpPr/>
          <p:nvPr/>
        </p:nvGrpSpPr>
        <p:grpSpPr>
          <a:xfrm>
            <a:off x="6782206" y="4566997"/>
            <a:ext cx="2412395" cy="1911558"/>
            <a:chOff x="6782206" y="4566997"/>
            <a:chExt cx="2412395" cy="1911558"/>
          </a:xfrm>
        </p:grpSpPr>
        <p:sp>
          <p:nvSpPr>
            <p:cNvPr id="39" name="Arrow: Right 38">
              <a:extLst>
                <a:ext uri="{FF2B5EF4-FFF2-40B4-BE49-F238E27FC236}">
                  <a16:creationId xmlns:a16="http://schemas.microsoft.com/office/drawing/2014/main" id="{5916FF82-4873-4BAF-AFE2-8692F148E245}"/>
                </a:ext>
              </a:extLst>
            </p:cNvPr>
            <p:cNvSpPr/>
            <p:nvPr/>
          </p:nvSpPr>
          <p:spPr>
            <a:xfrm rot="13594559">
              <a:off x="6753631" y="4595572"/>
              <a:ext cx="514350" cy="457200"/>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833AF9A-7B2A-4BD5-8B39-F023E12E414A}"/>
                </a:ext>
              </a:extLst>
            </p:cNvPr>
            <p:cNvSpPr txBox="1"/>
            <p:nvPr/>
          </p:nvSpPr>
          <p:spPr>
            <a:xfrm>
              <a:off x="7122815" y="5832224"/>
              <a:ext cx="2071786" cy="646331"/>
            </a:xfrm>
            <a:prstGeom prst="rect">
              <a:avLst/>
            </a:prstGeom>
            <a:noFill/>
          </p:spPr>
          <p:txBody>
            <a:bodyPr wrap="none" rtlCol="0">
              <a:spAutoFit/>
            </a:bodyPr>
            <a:lstStyle/>
            <a:p>
              <a:r>
                <a:rPr lang="en-US" dirty="0"/>
                <a:t>Expense:</a:t>
              </a:r>
            </a:p>
            <a:p>
              <a:r>
                <a:rPr lang="en-US" dirty="0"/>
                <a:t>Allocation for $800</a:t>
              </a:r>
            </a:p>
          </p:txBody>
        </p:sp>
      </p:grpSp>
      <p:sp>
        <p:nvSpPr>
          <p:cNvPr id="41" name="TextBox 40">
            <a:extLst>
              <a:ext uri="{FF2B5EF4-FFF2-40B4-BE49-F238E27FC236}">
                <a16:creationId xmlns:a16="http://schemas.microsoft.com/office/drawing/2014/main" id="{28057CB5-B505-4CFC-A6B8-30655CB11A61}"/>
              </a:ext>
            </a:extLst>
          </p:cNvPr>
          <p:cNvSpPr txBox="1"/>
          <p:nvPr/>
        </p:nvSpPr>
        <p:spPr>
          <a:xfrm>
            <a:off x="7973012" y="3977951"/>
            <a:ext cx="1296958" cy="369332"/>
          </a:xfrm>
          <a:prstGeom prst="rect">
            <a:avLst/>
          </a:prstGeom>
          <a:noFill/>
        </p:spPr>
        <p:txBody>
          <a:bodyPr wrap="none" rtlCol="0">
            <a:spAutoFit/>
          </a:bodyPr>
          <a:lstStyle/>
          <a:p>
            <a:r>
              <a:rPr lang="en-US" dirty="0"/>
              <a:t>Profit $200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 Center Accounting </a:t>
            </a:r>
            <a:br>
              <a:rPr lang="en-US" dirty="0"/>
            </a:br>
            <a:r>
              <a:rPr lang="en-US" dirty="0"/>
              <a:t>Transactions</a:t>
            </a:r>
          </a:p>
        </p:txBody>
      </p:sp>
      <p:pic>
        <p:nvPicPr>
          <p:cNvPr id="27649" name="Picture 1"/>
          <p:cNvPicPr>
            <a:picLocks noGrp="1" noChangeAspect="1" noChangeArrowheads="1"/>
          </p:cNvPicPr>
          <p:nvPr>
            <p:ph sz="half" idx="2"/>
          </p:nvPr>
        </p:nvPicPr>
        <p:blipFill>
          <a:blip r:embed="rId2" cstate="print"/>
          <a:srcRect/>
          <a:stretch>
            <a:fillRect/>
          </a:stretch>
        </p:blipFill>
        <p:spPr bwMode="auto">
          <a:xfrm>
            <a:off x="8380412" y="2667000"/>
            <a:ext cx="2644925" cy="164211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Flowchart: Process 4"/>
          <p:cNvSpPr/>
          <p:nvPr/>
        </p:nvSpPr>
        <p:spPr>
          <a:xfrm>
            <a:off x="9828212" y="457200"/>
            <a:ext cx="19050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Profit accounting</a:t>
            </a:r>
          </a:p>
        </p:txBody>
      </p:sp>
      <p:graphicFrame>
        <p:nvGraphicFramePr>
          <p:cNvPr id="6" name="Table 4">
            <a:extLst>
              <a:ext uri="{FF2B5EF4-FFF2-40B4-BE49-F238E27FC236}">
                <a16:creationId xmlns:a16="http://schemas.microsoft.com/office/drawing/2014/main" id="{F09E3EC0-9B67-4E65-B169-2341F0F4653D}"/>
              </a:ext>
            </a:extLst>
          </p:cNvPr>
          <p:cNvGraphicFramePr>
            <a:graphicFrameLocks noGrp="1"/>
          </p:cNvGraphicFramePr>
          <p:nvPr>
            <p:extLst>
              <p:ext uri="{D42A27DB-BD31-4B8C-83A1-F6EECF244321}">
                <p14:modId xmlns:p14="http://schemas.microsoft.com/office/powerpoint/2010/main" val="625350868"/>
              </p:ext>
            </p:extLst>
          </p:nvPr>
        </p:nvGraphicFramePr>
        <p:xfrm>
          <a:off x="1711209" y="2667000"/>
          <a:ext cx="6461189" cy="148336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KE51</a:t>
                      </a:r>
                    </a:p>
                  </a:txBody>
                  <a:tcPr/>
                </a:tc>
                <a:tc>
                  <a:txBody>
                    <a:bodyPr/>
                    <a:lstStyle/>
                    <a:p>
                      <a:r>
                        <a:rPr lang="en-US" dirty="0"/>
                        <a:t>Profit center</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r>
                        <a:rPr lang="en-US" dirty="0"/>
                        <a:t>KCH1</a:t>
                      </a:r>
                    </a:p>
                  </a:txBody>
                  <a:tcPr/>
                </a:tc>
                <a:tc>
                  <a:txBody>
                    <a:bodyPr/>
                    <a:lstStyle/>
                    <a:p>
                      <a:r>
                        <a:rPr lang="en-US" dirty="0"/>
                        <a:t>Profit center hierarchy</a:t>
                      </a:r>
                    </a:p>
                  </a:txBody>
                  <a:tcPr/>
                </a:tc>
                <a:tc>
                  <a:txBody>
                    <a:bodyPr/>
                    <a:lstStyle/>
                    <a:p>
                      <a:r>
                        <a:rPr lang="en-US" dirty="0"/>
                        <a:t>Master data</a:t>
                      </a:r>
                    </a:p>
                  </a:txBody>
                  <a:tcPr/>
                </a:tc>
                <a:extLst>
                  <a:ext uri="{0D108BD9-81ED-4DB2-BD59-A6C34878D82A}">
                    <a16:rowId xmlns:a16="http://schemas.microsoft.com/office/drawing/2014/main" val="3418250064"/>
                  </a:ext>
                </a:extLst>
              </a:tr>
              <a:tr h="370840">
                <a:tc>
                  <a:txBody>
                    <a:bodyPr/>
                    <a:lstStyle/>
                    <a:p>
                      <a:r>
                        <a:rPr lang="en-US" dirty="0"/>
                        <a:t>KE5Z</a:t>
                      </a:r>
                    </a:p>
                  </a:txBody>
                  <a:tcPr/>
                </a:tc>
                <a:tc>
                  <a:txBody>
                    <a:bodyPr/>
                    <a:lstStyle/>
                    <a:p>
                      <a:r>
                        <a:rPr lang="en-US" dirty="0"/>
                        <a:t>Profit center actual line items</a:t>
                      </a:r>
                    </a:p>
                  </a:txBody>
                  <a:tcPr/>
                </a:tc>
                <a:tc>
                  <a:txBody>
                    <a:bodyPr/>
                    <a:lstStyle/>
                    <a:p>
                      <a:r>
                        <a:rPr lang="en-US" dirty="0"/>
                        <a:t>Transactional</a:t>
                      </a:r>
                    </a:p>
                  </a:txBody>
                  <a:tcPr/>
                </a:tc>
                <a:extLst>
                  <a:ext uri="{0D108BD9-81ED-4DB2-BD59-A6C34878D82A}">
                    <a16:rowId xmlns:a16="http://schemas.microsoft.com/office/drawing/2014/main" val="32281601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 Center Accounting </a:t>
            </a:r>
            <a:br>
              <a:rPr lang="en-US" dirty="0"/>
            </a:br>
            <a:r>
              <a:rPr lang="en-US" dirty="0"/>
              <a:t>Master Data: Profit Center</a:t>
            </a:r>
          </a:p>
        </p:txBody>
      </p:sp>
      <p:sp>
        <p:nvSpPr>
          <p:cNvPr id="5" name="Content Placeholder 4"/>
          <p:cNvSpPr>
            <a:spLocks noGrp="1"/>
          </p:cNvSpPr>
          <p:nvPr>
            <p:ph sz="half" idx="1"/>
          </p:nvPr>
        </p:nvSpPr>
        <p:spPr>
          <a:xfrm>
            <a:off x="1488168" y="3048000"/>
            <a:ext cx="4800600" cy="2743200"/>
          </a:xfrm>
        </p:spPr>
        <p:txBody>
          <a:bodyPr>
            <a:normAutofit/>
          </a:bodyPr>
          <a:lstStyle/>
          <a:p>
            <a:pPr lvl="1"/>
            <a:r>
              <a:rPr lang="en-US" dirty="0"/>
              <a:t>Profit center accounting is a statistical accounting component</a:t>
            </a:r>
          </a:p>
          <a:p>
            <a:pPr lvl="1"/>
            <a:r>
              <a:rPr lang="en-US" dirty="0"/>
              <a:t>It takes transaction data posted in other components and represents it from a profit-center-oriented point of view.</a:t>
            </a:r>
          </a:p>
          <a:p>
            <a:pPr lvl="1"/>
            <a:r>
              <a:rPr lang="en-US" dirty="0"/>
              <a:t>Can be used on the balance sheet to analyze working capital.</a:t>
            </a:r>
          </a:p>
          <a:p>
            <a:pPr lvl="1"/>
            <a:endParaRPr lang="en-US" dirty="0"/>
          </a:p>
          <a:p>
            <a:endParaRPr lang="en-US" dirty="0"/>
          </a:p>
        </p:txBody>
      </p:sp>
      <p:sp>
        <p:nvSpPr>
          <p:cNvPr id="7" name="TextBox 6"/>
          <p:cNvSpPr txBox="1"/>
          <p:nvPr/>
        </p:nvSpPr>
        <p:spPr>
          <a:xfrm>
            <a:off x="2817812" y="1683603"/>
            <a:ext cx="8763000" cy="1200329"/>
          </a:xfrm>
          <a:prstGeom prst="rect">
            <a:avLst/>
          </a:prstGeom>
          <a:noFill/>
        </p:spPr>
        <p:txBody>
          <a:bodyPr wrap="square" rtlCol="0">
            <a:spAutoFit/>
          </a:bodyPr>
          <a:lstStyle/>
          <a:p>
            <a:r>
              <a:rPr lang="en-US" sz="2400" dirty="0"/>
              <a:t>An organizational unit in accounting that reflects a management-oriented structure of the organization for purpose of internal controls</a:t>
            </a:r>
          </a:p>
        </p:txBody>
      </p:sp>
      <p:graphicFrame>
        <p:nvGraphicFramePr>
          <p:cNvPr id="9" name="Content Placeholder 4"/>
          <p:cNvGraphicFramePr>
            <a:graphicFrameLocks/>
          </p:cNvGraphicFramePr>
          <p:nvPr/>
        </p:nvGraphicFramePr>
        <p:xfrm>
          <a:off x="6551612" y="3048000"/>
          <a:ext cx="4800600" cy="259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828212" y="457200"/>
            <a:ext cx="19050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Profit accounting</a:t>
            </a:r>
          </a:p>
        </p:txBody>
      </p:sp>
      <p:pic>
        <p:nvPicPr>
          <p:cNvPr id="4" name="Graphic 3" descr="Coins">
            <a:extLst>
              <a:ext uri="{FF2B5EF4-FFF2-40B4-BE49-F238E27FC236}">
                <a16:creationId xmlns:a16="http://schemas.microsoft.com/office/drawing/2014/main" id="{7F6D4D94-DEA1-4922-83FD-84563737991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1012" y="1594366"/>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 Center Accounting </a:t>
            </a:r>
            <a:br>
              <a:rPr lang="en-US" dirty="0"/>
            </a:br>
            <a:r>
              <a:rPr lang="en-US" dirty="0"/>
              <a:t>Data Flow</a:t>
            </a:r>
          </a:p>
        </p:txBody>
      </p:sp>
      <p:sp>
        <p:nvSpPr>
          <p:cNvPr id="4" name="Content Placeholder 3"/>
          <p:cNvSpPr>
            <a:spLocks noGrp="1"/>
          </p:cNvSpPr>
          <p:nvPr>
            <p:ph sz="half" idx="1"/>
          </p:nvPr>
        </p:nvSpPr>
        <p:spPr>
          <a:xfrm>
            <a:off x="1488167" y="1752600"/>
            <a:ext cx="7532135" cy="369332"/>
          </a:xfrm>
        </p:spPr>
        <p:txBody>
          <a:bodyPr>
            <a:normAutofit fontScale="92500" lnSpcReduction="10000"/>
          </a:bodyPr>
          <a:lstStyle/>
          <a:p>
            <a:r>
              <a:rPr lang="en-US" dirty="0"/>
              <a:t>Profits centers can receive data from:</a:t>
            </a:r>
          </a:p>
        </p:txBody>
      </p:sp>
      <p:sp>
        <p:nvSpPr>
          <p:cNvPr id="5" name="Flowchart: Process 4"/>
          <p:cNvSpPr/>
          <p:nvPr/>
        </p:nvSpPr>
        <p:spPr>
          <a:xfrm>
            <a:off x="9828212" y="457200"/>
            <a:ext cx="19050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Profit accounting</a:t>
            </a:r>
          </a:p>
        </p:txBody>
      </p:sp>
      <p:grpSp>
        <p:nvGrpSpPr>
          <p:cNvPr id="29" name="Group 28">
            <a:extLst>
              <a:ext uri="{FF2B5EF4-FFF2-40B4-BE49-F238E27FC236}">
                <a16:creationId xmlns:a16="http://schemas.microsoft.com/office/drawing/2014/main" id="{BC6A2461-A2F6-4E0D-822A-0EB32A96EFB5}"/>
              </a:ext>
            </a:extLst>
          </p:cNvPr>
          <p:cNvGrpSpPr/>
          <p:nvPr/>
        </p:nvGrpSpPr>
        <p:grpSpPr>
          <a:xfrm>
            <a:off x="4570412" y="2594683"/>
            <a:ext cx="3733799" cy="3048000"/>
            <a:chOff x="7542212" y="1752600"/>
            <a:chExt cx="3733799" cy="3048000"/>
          </a:xfrm>
        </p:grpSpPr>
        <p:sp>
          <p:nvSpPr>
            <p:cNvPr id="7" name="Isosceles Triangle 6">
              <a:extLst>
                <a:ext uri="{FF2B5EF4-FFF2-40B4-BE49-F238E27FC236}">
                  <a16:creationId xmlns:a16="http://schemas.microsoft.com/office/drawing/2014/main" id="{DDF30F68-ABF2-49D4-B1A4-D981CC7908F6}"/>
                </a:ext>
              </a:extLst>
            </p:cNvPr>
            <p:cNvSpPr/>
            <p:nvPr/>
          </p:nvSpPr>
          <p:spPr>
            <a:xfrm>
              <a:off x="7542212" y="1752600"/>
              <a:ext cx="3733799" cy="3048000"/>
            </a:xfrm>
            <a:prstGeom prs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ACA1B3BB-9B07-4DC7-870A-781E61618CD9}"/>
                </a:ext>
              </a:extLst>
            </p:cNvPr>
            <p:cNvSpPr/>
            <p:nvPr/>
          </p:nvSpPr>
          <p:spPr>
            <a:xfrm>
              <a:off x="8824082" y="3048000"/>
              <a:ext cx="1188720" cy="1188720"/>
            </a:xfrm>
            <a:prstGeom prst="ellipse">
              <a:avLst/>
            </a:prstGeom>
            <a:solidFill>
              <a:schemeClr val="accent4">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bg1"/>
                  </a:solidFill>
                </a:rPr>
                <a:t>Profit Center</a:t>
              </a:r>
            </a:p>
          </p:txBody>
        </p:sp>
        <p:cxnSp>
          <p:nvCxnSpPr>
            <p:cNvPr id="9" name="Straight Connector 8">
              <a:extLst>
                <a:ext uri="{FF2B5EF4-FFF2-40B4-BE49-F238E27FC236}">
                  <a16:creationId xmlns:a16="http://schemas.microsoft.com/office/drawing/2014/main" id="{B87422F6-0F11-4CD8-A565-768B99F98BB8}"/>
                </a:ext>
              </a:extLst>
            </p:cNvPr>
            <p:cNvCxnSpPr>
              <a:cxnSpLocks/>
              <a:endCxn id="7" idx="5"/>
            </p:cNvCxnSpPr>
            <p:nvPr/>
          </p:nvCxnSpPr>
          <p:spPr>
            <a:xfrm flipV="1">
              <a:off x="10003471" y="3276600"/>
              <a:ext cx="339090" cy="2286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A21E72C-A58B-4EAE-9E92-CD35406D53E0}"/>
                </a:ext>
              </a:extLst>
            </p:cNvPr>
            <p:cNvCxnSpPr>
              <a:cxnSpLocks/>
              <a:endCxn id="7" idx="1"/>
            </p:cNvCxnSpPr>
            <p:nvPr/>
          </p:nvCxnSpPr>
          <p:spPr>
            <a:xfrm flipH="1" flipV="1">
              <a:off x="8475662" y="3276600"/>
              <a:ext cx="339090" cy="2286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F6B0AA-4151-4B9E-85F4-EA888D5B0383}"/>
                </a:ext>
              </a:extLst>
            </p:cNvPr>
            <p:cNvCxnSpPr>
              <a:cxnSpLocks/>
              <a:endCxn id="7" idx="3"/>
            </p:cNvCxnSpPr>
            <p:nvPr/>
          </p:nvCxnSpPr>
          <p:spPr>
            <a:xfrm>
              <a:off x="9409111" y="4267200"/>
              <a:ext cx="1" cy="533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385E377-F816-4D4F-BED9-7E902742C4B6}"/>
                </a:ext>
              </a:extLst>
            </p:cNvPr>
            <p:cNvSpPr txBox="1"/>
            <p:nvPr/>
          </p:nvSpPr>
          <p:spPr>
            <a:xfrm>
              <a:off x="7981041" y="4156055"/>
              <a:ext cx="1026563" cy="369332"/>
            </a:xfrm>
            <a:prstGeom prst="rect">
              <a:avLst/>
            </a:prstGeom>
            <a:noFill/>
          </p:spPr>
          <p:txBody>
            <a:bodyPr wrap="none" rtlCol="0">
              <a:spAutoFit/>
            </a:bodyPr>
            <a:lstStyle/>
            <a:p>
              <a:r>
                <a:rPr lang="en-US" dirty="0"/>
                <a:t>Revenue</a:t>
              </a:r>
            </a:p>
          </p:txBody>
        </p:sp>
        <p:sp>
          <p:nvSpPr>
            <p:cNvPr id="27" name="TextBox 26">
              <a:extLst>
                <a:ext uri="{FF2B5EF4-FFF2-40B4-BE49-F238E27FC236}">
                  <a16:creationId xmlns:a16="http://schemas.microsoft.com/office/drawing/2014/main" id="{147F7483-336A-4580-9D5E-C93F325F7EA5}"/>
                </a:ext>
              </a:extLst>
            </p:cNvPr>
            <p:cNvSpPr txBox="1"/>
            <p:nvPr/>
          </p:nvSpPr>
          <p:spPr>
            <a:xfrm>
              <a:off x="9721697" y="4149328"/>
              <a:ext cx="1010213" cy="369332"/>
            </a:xfrm>
            <a:prstGeom prst="rect">
              <a:avLst/>
            </a:prstGeom>
            <a:noFill/>
          </p:spPr>
          <p:txBody>
            <a:bodyPr wrap="none" rtlCol="0">
              <a:spAutoFit/>
            </a:bodyPr>
            <a:lstStyle/>
            <a:p>
              <a:r>
                <a:rPr lang="en-US" dirty="0"/>
                <a:t>Expense</a:t>
              </a:r>
            </a:p>
          </p:txBody>
        </p:sp>
        <p:sp>
          <p:nvSpPr>
            <p:cNvPr id="28" name="TextBox 27">
              <a:extLst>
                <a:ext uri="{FF2B5EF4-FFF2-40B4-BE49-F238E27FC236}">
                  <a16:creationId xmlns:a16="http://schemas.microsoft.com/office/drawing/2014/main" id="{F5F6B386-5190-4748-AB1E-3A5A13FD2D88}"/>
                </a:ext>
              </a:extLst>
            </p:cNvPr>
            <p:cNvSpPr txBox="1"/>
            <p:nvPr/>
          </p:nvSpPr>
          <p:spPr>
            <a:xfrm>
              <a:off x="8932057" y="2371189"/>
              <a:ext cx="954107" cy="646331"/>
            </a:xfrm>
            <a:prstGeom prst="rect">
              <a:avLst/>
            </a:prstGeom>
            <a:noFill/>
          </p:spPr>
          <p:txBody>
            <a:bodyPr wrap="none" rtlCol="0">
              <a:spAutoFit/>
            </a:bodyPr>
            <a:lstStyle/>
            <a:p>
              <a:pPr algn="ctr"/>
              <a:r>
                <a:rPr lang="en-US" dirty="0"/>
                <a:t>Balance</a:t>
              </a:r>
            </a:p>
            <a:p>
              <a:pPr algn="ctr"/>
              <a:r>
                <a:rPr lang="en-US" dirty="0"/>
                <a:t>Sheet</a:t>
              </a:r>
            </a:p>
          </p:txBody>
        </p:sp>
      </p:grpSp>
      <p:grpSp>
        <p:nvGrpSpPr>
          <p:cNvPr id="36" name="Group 35">
            <a:extLst>
              <a:ext uri="{FF2B5EF4-FFF2-40B4-BE49-F238E27FC236}">
                <a16:creationId xmlns:a16="http://schemas.microsoft.com/office/drawing/2014/main" id="{8CCA210A-4D49-4369-8AF7-2E4F655A5084}"/>
              </a:ext>
            </a:extLst>
          </p:cNvPr>
          <p:cNvGrpSpPr/>
          <p:nvPr/>
        </p:nvGrpSpPr>
        <p:grpSpPr>
          <a:xfrm>
            <a:off x="2773736" y="5004358"/>
            <a:ext cx="1727077" cy="609600"/>
            <a:chOff x="2773736" y="5004358"/>
            <a:chExt cx="1727077" cy="609600"/>
          </a:xfrm>
        </p:grpSpPr>
        <p:sp>
          <p:nvSpPr>
            <p:cNvPr id="32" name="Rectangle 31">
              <a:extLst>
                <a:ext uri="{FF2B5EF4-FFF2-40B4-BE49-F238E27FC236}">
                  <a16:creationId xmlns:a16="http://schemas.microsoft.com/office/drawing/2014/main" id="{82FCE58F-4C77-4084-89FC-2D5E34C8D38B}"/>
                </a:ext>
              </a:extLst>
            </p:cNvPr>
            <p:cNvSpPr/>
            <p:nvPr/>
          </p:nvSpPr>
          <p:spPr>
            <a:xfrm>
              <a:off x="2773736" y="5004358"/>
              <a:ext cx="1414492" cy="6096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Sales</a:t>
              </a:r>
            </a:p>
          </p:txBody>
        </p:sp>
        <p:sp>
          <p:nvSpPr>
            <p:cNvPr id="34" name="Arrow: Right 33">
              <a:extLst>
                <a:ext uri="{FF2B5EF4-FFF2-40B4-BE49-F238E27FC236}">
                  <a16:creationId xmlns:a16="http://schemas.microsoft.com/office/drawing/2014/main" id="{8A7CE49B-E0F5-4C06-9CB7-A1362AC85065}"/>
                </a:ext>
              </a:extLst>
            </p:cNvPr>
            <p:cNvSpPr/>
            <p:nvPr/>
          </p:nvSpPr>
          <p:spPr>
            <a:xfrm>
              <a:off x="4118629" y="5109283"/>
              <a:ext cx="382184" cy="369332"/>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D6FAF853-1373-4948-8024-A299F57DA41A}"/>
              </a:ext>
            </a:extLst>
          </p:cNvPr>
          <p:cNvGrpSpPr/>
          <p:nvPr/>
        </p:nvGrpSpPr>
        <p:grpSpPr>
          <a:xfrm>
            <a:off x="8380412" y="4991411"/>
            <a:ext cx="1701237" cy="609600"/>
            <a:chOff x="8514626" y="4991411"/>
            <a:chExt cx="1701237" cy="609600"/>
          </a:xfrm>
        </p:grpSpPr>
        <p:sp>
          <p:nvSpPr>
            <p:cNvPr id="33" name="Rectangle 32">
              <a:extLst>
                <a:ext uri="{FF2B5EF4-FFF2-40B4-BE49-F238E27FC236}">
                  <a16:creationId xmlns:a16="http://schemas.microsoft.com/office/drawing/2014/main" id="{2F1CE479-E755-4D17-B483-CC9E646283DE}"/>
                </a:ext>
              </a:extLst>
            </p:cNvPr>
            <p:cNvSpPr/>
            <p:nvPr/>
          </p:nvSpPr>
          <p:spPr>
            <a:xfrm>
              <a:off x="8801371" y="4991411"/>
              <a:ext cx="1414492" cy="6096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GL</a:t>
              </a:r>
            </a:p>
          </p:txBody>
        </p:sp>
        <p:sp>
          <p:nvSpPr>
            <p:cNvPr id="35" name="Arrow: Right 34">
              <a:extLst>
                <a:ext uri="{FF2B5EF4-FFF2-40B4-BE49-F238E27FC236}">
                  <a16:creationId xmlns:a16="http://schemas.microsoft.com/office/drawing/2014/main" id="{ADCEDF73-0BF9-4DE9-8EFD-7F76D8993701}"/>
                </a:ext>
              </a:extLst>
            </p:cNvPr>
            <p:cNvSpPr/>
            <p:nvPr/>
          </p:nvSpPr>
          <p:spPr>
            <a:xfrm rot="10800000">
              <a:off x="8514626" y="5129490"/>
              <a:ext cx="382184" cy="369332"/>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27B5525B-BD95-4507-A547-15D8C9203450}"/>
              </a:ext>
            </a:extLst>
          </p:cNvPr>
          <p:cNvGrpSpPr/>
          <p:nvPr/>
        </p:nvGrpSpPr>
        <p:grpSpPr>
          <a:xfrm>
            <a:off x="7297897" y="2953545"/>
            <a:ext cx="1701237" cy="609600"/>
            <a:chOff x="8514626" y="4991411"/>
            <a:chExt cx="1701237" cy="609600"/>
          </a:xfrm>
        </p:grpSpPr>
        <p:sp>
          <p:nvSpPr>
            <p:cNvPr id="39" name="Rectangle 38">
              <a:extLst>
                <a:ext uri="{FF2B5EF4-FFF2-40B4-BE49-F238E27FC236}">
                  <a16:creationId xmlns:a16="http://schemas.microsoft.com/office/drawing/2014/main" id="{0527F7F6-C899-4E7C-B775-67CA7B29AA3E}"/>
                </a:ext>
              </a:extLst>
            </p:cNvPr>
            <p:cNvSpPr/>
            <p:nvPr/>
          </p:nvSpPr>
          <p:spPr>
            <a:xfrm>
              <a:off x="8801371" y="4991411"/>
              <a:ext cx="1414492" cy="6096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Document splitting</a:t>
              </a:r>
            </a:p>
          </p:txBody>
        </p:sp>
        <p:sp>
          <p:nvSpPr>
            <p:cNvPr id="40" name="Arrow: Right 39">
              <a:extLst>
                <a:ext uri="{FF2B5EF4-FFF2-40B4-BE49-F238E27FC236}">
                  <a16:creationId xmlns:a16="http://schemas.microsoft.com/office/drawing/2014/main" id="{6EB201B3-3667-437D-9D53-E46341263EF0}"/>
                </a:ext>
              </a:extLst>
            </p:cNvPr>
            <p:cNvSpPr/>
            <p:nvPr/>
          </p:nvSpPr>
          <p:spPr>
            <a:xfrm rot="10800000">
              <a:off x="8514626" y="5129490"/>
              <a:ext cx="382184" cy="369332"/>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88431B4E-4A86-4DF2-BB05-9A8083F87D19}"/>
              </a:ext>
            </a:extLst>
          </p:cNvPr>
          <p:cNvGrpSpPr/>
          <p:nvPr/>
        </p:nvGrpSpPr>
        <p:grpSpPr>
          <a:xfrm>
            <a:off x="3706871" y="2971490"/>
            <a:ext cx="1727077" cy="609600"/>
            <a:chOff x="2773736" y="5004358"/>
            <a:chExt cx="1727077" cy="609600"/>
          </a:xfrm>
        </p:grpSpPr>
        <p:sp>
          <p:nvSpPr>
            <p:cNvPr id="42" name="Rectangle 41">
              <a:extLst>
                <a:ext uri="{FF2B5EF4-FFF2-40B4-BE49-F238E27FC236}">
                  <a16:creationId xmlns:a16="http://schemas.microsoft.com/office/drawing/2014/main" id="{E3208C79-DD18-406B-9D03-EEF466665A1C}"/>
                </a:ext>
              </a:extLst>
            </p:cNvPr>
            <p:cNvSpPr/>
            <p:nvPr/>
          </p:nvSpPr>
          <p:spPr>
            <a:xfrm>
              <a:off x="2773736" y="5004358"/>
              <a:ext cx="1414492" cy="6096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Direct postings</a:t>
              </a:r>
            </a:p>
          </p:txBody>
        </p:sp>
        <p:sp>
          <p:nvSpPr>
            <p:cNvPr id="43" name="Arrow: Right 42">
              <a:extLst>
                <a:ext uri="{FF2B5EF4-FFF2-40B4-BE49-F238E27FC236}">
                  <a16:creationId xmlns:a16="http://schemas.microsoft.com/office/drawing/2014/main" id="{6093F8E0-D78B-4918-8C4E-B5C9B733AD2C}"/>
                </a:ext>
              </a:extLst>
            </p:cNvPr>
            <p:cNvSpPr/>
            <p:nvPr/>
          </p:nvSpPr>
          <p:spPr>
            <a:xfrm>
              <a:off x="4118629" y="5109283"/>
              <a:ext cx="382184" cy="369332"/>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6909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Profit Center Accounting </a:t>
            </a:r>
            <a:br>
              <a:rPr lang="en-US" dirty="0"/>
            </a:br>
            <a:r>
              <a:rPr lang="en-US" dirty="0"/>
              <a:t>Reflection</a:t>
            </a:r>
          </a:p>
        </p:txBody>
      </p:sp>
      <p:sp>
        <p:nvSpPr>
          <p:cNvPr id="5" name="Content Placeholder 4"/>
          <p:cNvSpPr>
            <a:spLocks noGrp="1"/>
          </p:cNvSpPr>
          <p:nvPr>
            <p:ph idx="1"/>
          </p:nvPr>
        </p:nvSpPr>
        <p:spPr/>
        <p:txBody>
          <a:bodyPr/>
          <a:lstStyle/>
          <a:p>
            <a:r>
              <a:rPr lang="en-US" dirty="0"/>
              <a:t>Which currencies would you think a Global Bike Germany profit center document would have?</a:t>
            </a:r>
          </a:p>
          <a:p>
            <a:r>
              <a:rPr lang="en-US" dirty="0"/>
              <a:t>What do you think GBI can use profit center accounting for considering they are a manufacturing company.</a:t>
            </a:r>
          </a:p>
          <a:p>
            <a:endParaRPr lang="en-US" dirty="0"/>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Internal Order Accounting</a:t>
            </a:r>
            <a:br>
              <a:rPr lang="en-US" dirty="0"/>
            </a:br>
            <a:r>
              <a:rPr lang="en-US" sz="2800" dirty="0"/>
              <a:t>Part of Universal Journal</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Controlling (CO)</a:t>
            </a:r>
          </a:p>
        </p:txBody>
      </p:sp>
    </p:spTree>
    <p:extLst>
      <p:ext uri="{BB962C8B-B14F-4D97-AF65-F5344CB8AC3E}">
        <p14:creationId xmlns:p14="http://schemas.microsoft.com/office/powerpoint/2010/main" val="1106873691"/>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a:t>
            </a:r>
            <a:br>
              <a:rPr lang="en-US" dirty="0"/>
            </a:br>
            <a:r>
              <a:rPr lang="en-US" dirty="0"/>
              <a:t>Introduction</a:t>
            </a:r>
          </a:p>
        </p:txBody>
      </p:sp>
      <p:sp>
        <p:nvSpPr>
          <p:cNvPr id="5" name="Flowchart: Process 4"/>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pic>
        <p:nvPicPr>
          <p:cNvPr id="20" name="Picture 19">
            <a:extLst>
              <a:ext uri="{FF2B5EF4-FFF2-40B4-BE49-F238E27FC236}">
                <a16:creationId xmlns:a16="http://schemas.microsoft.com/office/drawing/2014/main" id="{23CF5105-E721-B647-8CF5-A2F2D5F500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5816" y="2743200"/>
            <a:ext cx="4822266" cy="2957437"/>
          </a:xfrm>
          <a:prstGeom prst="rect">
            <a:avLst/>
          </a:prstGeom>
        </p:spPr>
      </p:pic>
      <p:sp>
        <p:nvSpPr>
          <p:cNvPr id="7" name="Rectangle 6">
            <a:extLst>
              <a:ext uri="{FF2B5EF4-FFF2-40B4-BE49-F238E27FC236}">
                <a16:creationId xmlns:a16="http://schemas.microsoft.com/office/drawing/2014/main" id="{015C6480-2730-4082-9C49-73CE472CBB75}"/>
              </a:ext>
            </a:extLst>
          </p:cNvPr>
          <p:cNvSpPr/>
          <p:nvPr/>
        </p:nvSpPr>
        <p:spPr>
          <a:xfrm>
            <a:off x="3447285" y="1620671"/>
            <a:ext cx="5782737" cy="707886"/>
          </a:xfrm>
          <a:prstGeom prst="rect">
            <a:avLst/>
          </a:prstGeom>
        </p:spPr>
        <p:txBody>
          <a:bodyPr wrap="none">
            <a:spAutoFit/>
          </a:bodyPr>
          <a:lstStyle/>
          <a:p>
            <a:r>
              <a:rPr lang="en-US" sz="2000" dirty="0"/>
              <a:t>It is an interim (short term) cost collector </a:t>
            </a:r>
          </a:p>
          <a:p>
            <a:r>
              <a:rPr lang="en-US" sz="2000" dirty="0"/>
              <a:t>that gets set to zero balance at the end (settlement)</a:t>
            </a:r>
          </a:p>
        </p:txBody>
      </p:sp>
      <p:grpSp>
        <p:nvGrpSpPr>
          <p:cNvPr id="30" name="Group 29">
            <a:extLst>
              <a:ext uri="{FF2B5EF4-FFF2-40B4-BE49-F238E27FC236}">
                <a16:creationId xmlns:a16="http://schemas.microsoft.com/office/drawing/2014/main" id="{92894191-A00B-47EA-8720-2138D44211F1}"/>
              </a:ext>
            </a:extLst>
          </p:cNvPr>
          <p:cNvGrpSpPr/>
          <p:nvPr/>
        </p:nvGrpSpPr>
        <p:grpSpPr>
          <a:xfrm>
            <a:off x="1903412" y="2860112"/>
            <a:ext cx="1783950" cy="2419047"/>
            <a:chOff x="1903412" y="2860112"/>
            <a:chExt cx="1783950" cy="2419047"/>
          </a:xfrm>
        </p:grpSpPr>
        <p:grpSp>
          <p:nvGrpSpPr>
            <p:cNvPr id="18" name="Group 17">
              <a:extLst>
                <a:ext uri="{FF2B5EF4-FFF2-40B4-BE49-F238E27FC236}">
                  <a16:creationId xmlns:a16="http://schemas.microsoft.com/office/drawing/2014/main" id="{9467C213-9127-4A8A-9D01-754662709ED9}"/>
                </a:ext>
              </a:extLst>
            </p:cNvPr>
            <p:cNvGrpSpPr/>
            <p:nvPr/>
          </p:nvGrpSpPr>
          <p:grpSpPr>
            <a:xfrm>
              <a:off x="1903412" y="2860112"/>
              <a:ext cx="1783950" cy="2419047"/>
              <a:chOff x="6970277" y="2653004"/>
              <a:chExt cx="1783950" cy="2419047"/>
            </a:xfrm>
          </p:grpSpPr>
          <p:sp>
            <p:nvSpPr>
              <p:cNvPr id="13" name="Freeform: Shape 12">
                <a:extLst>
                  <a:ext uri="{FF2B5EF4-FFF2-40B4-BE49-F238E27FC236}">
                    <a16:creationId xmlns:a16="http://schemas.microsoft.com/office/drawing/2014/main" id="{82C45E15-2F81-4CE9-B9B1-8FAFEB4C0B8D}"/>
                  </a:ext>
                </a:extLst>
              </p:cNvPr>
              <p:cNvSpPr/>
              <p:nvPr/>
            </p:nvSpPr>
            <p:spPr>
              <a:xfrm>
                <a:off x="7085012" y="2653004"/>
                <a:ext cx="1554480" cy="1183882"/>
              </a:xfrm>
              <a:custGeom>
                <a:avLst/>
                <a:gdLst>
                  <a:gd name="connsiteX0" fmla="*/ 777240 w 1554480"/>
                  <a:gd name="connsiteY0" fmla="*/ 0 h 1183882"/>
                  <a:gd name="connsiteX1" fmla="*/ 1554480 w 1554480"/>
                  <a:gd name="connsiteY1" fmla="*/ 777240 h 1183882"/>
                  <a:gd name="connsiteX2" fmla="*/ 1493401 w 1554480"/>
                  <a:gd name="connsiteY2" fmla="*/ 1079777 h 1183882"/>
                  <a:gd name="connsiteX3" fmla="*/ 1436895 w 1554480"/>
                  <a:gd name="connsiteY3" fmla="*/ 1183882 h 1183882"/>
                  <a:gd name="connsiteX4" fmla="*/ 117586 w 1554480"/>
                  <a:gd name="connsiteY4" fmla="*/ 1183882 h 1183882"/>
                  <a:gd name="connsiteX5" fmla="*/ 61079 w 1554480"/>
                  <a:gd name="connsiteY5" fmla="*/ 1079777 h 1183882"/>
                  <a:gd name="connsiteX6" fmla="*/ 0 w 1554480"/>
                  <a:gd name="connsiteY6" fmla="*/ 777240 h 1183882"/>
                  <a:gd name="connsiteX7" fmla="*/ 777240 w 1554480"/>
                  <a:gd name="connsiteY7" fmla="*/ 0 h 11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4480" h="1183882">
                    <a:moveTo>
                      <a:pt x="777240" y="0"/>
                    </a:moveTo>
                    <a:cubicBezTo>
                      <a:pt x="1206498" y="0"/>
                      <a:pt x="1554480" y="347982"/>
                      <a:pt x="1554480" y="777240"/>
                    </a:cubicBezTo>
                    <a:cubicBezTo>
                      <a:pt x="1554480" y="884554"/>
                      <a:pt x="1532731" y="986789"/>
                      <a:pt x="1493401" y="1079777"/>
                    </a:cubicBezTo>
                    <a:lnTo>
                      <a:pt x="1436895" y="1183882"/>
                    </a:lnTo>
                    <a:lnTo>
                      <a:pt x="117586" y="1183882"/>
                    </a:lnTo>
                    <a:lnTo>
                      <a:pt x="61079" y="1079777"/>
                    </a:lnTo>
                    <a:cubicBezTo>
                      <a:pt x="21749" y="986789"/>
                      <a:pt x="0" y="884554"/>
                      <a:pt x="0" y="777240"/>
                    </a:cubicBezTo>
                    <a:cubicBezTo>
                      <a:pt x="0" y="347982"/>
                      <a:pt x="347982" y="0"/>
                      <a:pt x="777240" y="0"/>
                    </a:cubicBezTo>
                    <a:close/>
                  </a:path>
                </a:pathLst>
              </a:custGeom>
              <a:solidFill>
                <a:schemeClr val="bg1">
                  <a:lumMod val="6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D626AA17-AE1C-42B4-960E-8EFC65B324FC}"/>
                  </a:ext>
                </a:extLst>
              </p:cNvPr>
              <p:cNvCxnSpPr>
                <a:cxnSpLocks/>
              </p:cNvCxnSpPr>
              <p:nvPr/>
            </p:nvCxnSpPr>
            <p:spPr>
              <a:xfrm>
                <a:off x="7218750" y="3851971"/>
                <a:ext cx="1295400" cy="0"/>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2AAD0B3-4CB9-4385-8821-222276DDC7EA}"/>
                  </a:ext>
                </a:extLst>
              </p:cNvPr>
              <p:cNvSpPr txBox="1"/>
              <p:nvPr/>
            </p:nvSpPr>
            <p:spPr>
              <a:xfrm>
                <a:off x="6970277" y="3871722"/>
                <a:ext cx="1783950" cy="1200329"/>
              </a:xfrm>
              <a:prstGeom prst="rect">
                <a:avLst/>
              </a:prstGeom>
              <a:noFill/>
            </p:spPr>
            <p:txBody>
              <a:bodyPr wrap="none" rtlCol="0">
                <a:spAutoFit/>
              </a:bodyPr>
              <a:lstStyle/>
              <a:p>
                <a:r>
                  <a:rPr lang="en-US" dirty="0"/>
                  <a:t>Cost breakdown</a:t>
                </a:r>
              </a:p>
              <a:p>
                <a:pPr algn="ctr"/>
                <a:r>
                  <a:rPr lang="en-US" dirty="0">
                    <a:solidFill>
                      <a:schemeClr val="accent4">
                        <a:lumMod val="75000"/>
                      </a:schemeClr>
                    </a:solidFill>
                  </a:rPr>
                  <a:t>Project cost</a:t>
                </a:r>
              </a:p>
              <a:p>
                <a:pPr algn="ctr"/>
                <a:r>
                  <a:rPr lang="en-US" dirty="0">
                    <a:solidFill>
                      <a:schemeClr val="accent4">
                        <a:lumMod val="75000"/>
                      </a:schemeClr>
                    </a:solidFill>
                  </a:rPr>
                  <a:t>Campaign cost</a:t>
                </a:r>
              </a:p>
              <a:p>
                <a:pPr algn="ctr"/>
                <a:r>
                  <a:rPr lang="en-US" dirty="0">
                    <a:solidFill>
                      <a:schemeClr val="accent4">
                        <a:lumMod val="75000"/>
                      </a:schemeClr>
                    </a:solidFill>
                  </a:rPr>
                  <a:t>Travel cost</a:t>
                </a:r>
              </a:p>
            </p:txBody>
          </p:sp>
        </p:grpSp>
        <p:pic>
          <p:nvPicPr>
            <p:cNvPr id="25" name="Graphic 24" descr="Dollar">
              <a:extLst>
                <a:ext uri="{FF2B5EF4-FFF2-40B4-BE49-F238E27FC236}">
                  <a16:creationId xmlns:a16="http://schemas.microsoft.com/office/drawing/2014/main" id="{05B0819E-E03B-4728-8C29-D3B5B6DB40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03174" y="3124200"/>
              <a:ext cx="784425" cy="784425"/>
            </a:xfrm>
            <a:prstGeom prst="rect">
              <a:avLst/>
            </a:prstGeom>
          </p:spPr>
        </p:pic>
      </p:grpSp>
      <p:grpSp>
        <p:nvGrpSpPr>
          <p:cNvPr id="31" name="Group 30">
            <a:extLst>
              <a:ext uri="{FF2B5EF4-FFF2-40B4-BE49-F238E27FC236}">
                <a16:creationId xmlns:a16="http://schemas.microsoft.com/office/drawing/2014/main" id="{379AF43C-4D5E-410D-B3CE-A4C273A4120D}"/>
              </a:ext>
            </a:extLst>
          </p:cNvPr>
          <p:cNvGrpSpPr/>
          <p:nvPr/>
        </p:nvGrpSpPr>
        <p:grpSpPr>
          <a:xfrm>
            <a:off x="9323197" y="2860112"/>
            <a:ext cx="2090188" cy="2142048"/>
            <a:chOff x="9323197" y="2860112"/>
            <a:chExt cx="2090188" cy="2142048"/>
          </a:xfrm>
        </p:grpSpPr>
        <p:grpSp>
          <p:nvGrpSpPr>
            <p:cNvPr id="21" name="Group 20">
              <a:extLst>
                <a:ext uri="{FF2B5EF4-FFF2-40B4-BE49-F238E27FC236}">
                  <a16:creationId xmlns:a16="http://schemas.microsoft.com/office/drawing/2014/main" id="{6BE29B3B-902C-42A2-8F96-6AB852D00827}"/>
                </a:ext>
              </a:extLst>
            </p:cNvPr>
            <p:cNvGrpSpPr/>
            <p:nvPr/>
          </p:nvGrpSpPr>
          <p:grpSpPr>
            <a:xfrm>
              <a:off x="9323197" y="2860112"/>
              <a:ext cx="2090188" cy="2142048"/>
              <a:chOff x="6779746" y="2653004"/>
              <a:chExt cx="2090188" cy="2142048"/>
            </a:xfrm>
          </p:grpSpPr>
          <p:sp>
            <p:nvSpPr>
              <p:cNvPr id="22" name="Freeform: Shape 21">
                <a:extLst>
                  <a:ext uri="{FF2B5EF4-FFF2-40B4-BE49-F238E27FC236}">
                    <a16:creationId xmlns:a16="http://schemas.microsoft.com/office/drawing/2014/main" id="{D975B66C-6B9A-4193-9548-0C4B0C77E3B5}"/>
                  </a:ext>
                </a:extLst>
              </p:cNvPr>
              <p:cNvSpPr/>
              <p:nvPr/>
            </p:nvSpPr>
            <p:spPr>
              <a:xfrm>
                <a:off x="7085012" y="2653004"/>
                <a:ext cx="1554480" cy="1183882"/>
              </a:xfrm>
              <a:custGeom>
                <a:avLst/>
                <a:gdLst>
                  <a:gd name="connsiteX0" fmla="*/ 777240 w 1554480"/>
                  <a:gd name="connsiteY0" fmla="*/ 0 h 1183882"/>
                  <a:gd name="connsiteX1" fmla="*/ 1554480 w 1554480"/>
                  <a:gd name="connsiteY1" fmla="*/ 777240 h 1183882"/>
                  <a:gd name="connsiteX2" fmla="*/ 1493401 w 1554480"/>
                  <a:gd name="connsiteY2" fmla="*/ 1079777 h 1183882"/>
                  <a:gd name="connsiteX3" fmla="*/ 1436895 w 1554480"/>
                  <a:gd name="connsiteY3" fmla="*/ 1183882 h 1183882"/>
                  <a:gd name="connsiteX4" fmla="*/ 117586 w 1554480"/>
                  <a:gd name="connsiteY4" fmla="*/ 1183882 h 1183882"/>
                  <a:gd name="connsiteX5" fmla="*/ 61079 w 1554480"/>
                  <a:gd name="connsiteY5" fmla="*/ 1079777 h 1183882"/>
                  <a:gd name="connsiteX6" fmla="*/ 0 w 1554480"/>
                  <a:gd name="connsiteY6" fmla="*/ 777240 h 1183882"/>
                  <a:gd name="connsiteX7" fmla="*/ 777240 w 1554480"/>
                  <a:gd name="connsiteY7" fmla="*/ 0 h 11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4480" h="1183882">
                    <a:moveTo>
                      <a:pt x="777240" y="0"/>
                    </a:moveTo>
                    <a:cubicBezTo>
                      <a:pt x="1206498" y="0"/>
                      <a:pt x="1554480" y="347982"/>
                      <a:pt x="1554480" y="777240"/>
                    </a:cubicBezTo>
                    <a:cubicBezTo>
                      <a:pt x="1554480" y="884554"/>
                      <a:pt x="1532731" y="986789"/>
                      <a:pt x="1493401" y="1079777"/>
                    </a:cubicBezTo>
                    <a:lnTo>
                      <a:pt x="1436895" y="1183882"/>
                    </a:lnTo>
                    <a:lnTo>
                      <a:pt x="117586" y="1183882"/>
                    </a:lnTo>
                    <a:lnTo>
                      <a:pt x="61079" y="1079777"/>
                    </a:lnTo>
                    <a:cubicBezTo>
                      <a:pt x="21749" y="986789"/>
                      <a:pt x="0" y="884554"/>
                      <a:pt x="0" y="777240"/>
                    </a:cubicBezTo>
                    <a:cubicBezTo>
                      <a:pt x="0" y="347982"/>
                      <a:pt x="347982" y="0"/>
                      <a:pt x="777240" y="0"/>
                    </a:cubicBezTo>
                    <a:close/>
                  </a:path>
                </a:pathLst>
              </a:custGeom>
              <a:solidFill>
                <a:schemeClr val="bg1">
                  <a:lumMod val="6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FCFF0AFB-4540-4185-94A6-2BA64AF5C784}"/>
                  </a:ext>
                </a:extLst>
              </p:cNvPr>
              <p:cNvCxnSpPr>
                <a:cxnSpLocks/>
              </p:cNvCxnSpPr>
              <p:nvPr/>
            </p:nvCxnSpPr>
            <p:spPr>
              <a:xfrm>
                <a:off x="7218750" y="3851971"/>
                <a:ext cx="1295400" cy="0"/>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9832784-F827-402E-A5D0-A47DB7DEFFB2}"/>
                  </a:ext>
                </a:extLst>
              </p:cNvPr>
              <p:cNvSpPr txBox="1"/>
              <p:nvPr/>
            </p:nvSpPr>
            <p:spPr>
              <a:xfrm>
                <a:off x="6779746" y="3871722"/>
                <a:ext cx="2090188" cy="923330"/>
              </a:xfrm>
              <a:prstGeom prst="rect">
                <a:avLst/>
              </a:prstGeom>
              <a:noFill/>
            </p:spPr>
            <p:txBody>
              <a:bodyPr wrap="none" rtlCol="0">
                <a:spAutoFit/>
              </a:bodyPr>
              <a:lstStyle/>
              <a:p>
                <a:pPr algn="ctr"/>
                <a:r>
                  <a:rPr lang="en-US" dirty="0"/>
                  <a:t>Planning</a:t>
                </a:r>
              </a:p>
              <a:p>
                <a:pPr algn="ctr"/>
                <a:r>
                  <a:rPr lang="en-US" dirty="0">
                    <a:solidFill>
                      <a:schemeClr val="accent4">
                        <a:lumMod val="75000"/>
                      </a:schemeClr>
                    </a:solidFill>
                  </a:rPr>
                  <a:t>Tracking individual</a:t>
                </a:r>
              </a:p>
              <a:p>
                <a:pPr algn="ctr"/>
                <a:r>
                  <a:rPr lang="en-US" dirty="0">
                    <a:solidFill>
                      <a:schemeClr val="accent4">
                        <a:lumMod val="75000"/>
                      </a:schemeClr>
                    </a:solidFill>
                  </a:rPr>
                  <a:t> events</a:t>
                </a:r>
              </a:p>
            </p:txBody>
          </p:sp>
        </p:grpSp>
        <p:pic>
          <p:nvPicPr>
            <p:cNvPr id="29" name="Graphic 28" descr="Zoom in">
              <a:extLst>
                <a:ext uri="{FF2B5EF4-FFF2-40B4-BE49-F238E27FC236}">
                  <a16:creationId xmlns:a16="http://schemas.microsoft.com/office/drawing/2014/main" id="{A9537E2E-E7D3-4A77-9499-33563E2634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80612" y="3096006"/>
              <a:ext cx="802230" cy="802230"/>
            </a:xfrm>
            <a:prstGeom prst="rect">
              <a:avLst/>
            </a:prstGeom>
          </p:spPr>
        </p:pic>
      </p:grpSp>
    </p:spTree>
    <p:extLst>
      <p:ext uri="{BB962C8B-B14F-4D97-AF65-F5344CB8AC3E}">
        <p14:creationId xmlns:p14="http://schemas.microsoft.com/office/powerpoint/2010/main" val="94598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a:t>
            </a:r>
            <a:br>
              <a:rPr lang="en-US" dirty="0"/>
            </a:br>
            <a:r>
              <a:rPr lang="en-US" dirty="0" err="1"/>
              <a:t>Order</a:t>
            </a:r>
            <a:r>
              <a:rPr lang="en-US" dirty="0"/>
              <a:t> Types</a:t>
            </a:r>
          </a:p>
        </p:txBody>
      </p:sp>
      <p:pic>
        <p:nvPicPr>
          <p:cNvPr id="4" name="Picture 5">
            <a:extLst>
              <a:ext uri="{FF2B5EF4-FFF2-40B4-BE49-F238E27FC236}">
                <a16:creationId xmlns:a16="http://schemas.microsoft.com/office/drawing/2014/main" id="{987165F4-1A69-DE43-BFBE-2B1C126C0D6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808412" y="2057400"/>
            <a:ext cx="5020922" cy="3241986"/>
          </a:xfrm>
          <a:prstGeom prst="rect">
            <a:avLst/>
          </a:prstGeom>
        </p:spPr>
      </p:pic>
      <p:sp>
        <p:nvSpPr>
          <p:cNvPr id="5" name="Flowchart: Process 4"/>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sp>
        <p:nvSpPr>
          <p:cNvPr id="9" name="Speech Bubble: Rectangle with Corners Rounded 8">
            <a:extLst>
              <a:ext uri="{FF2B5EF4-FFF2-40B4-BE49-F238E27FC236}">
                <a16:creationId xmlns:a16="http://schemas.microsoft.com/office/drawing/2014/main" id="{49061C88-0E3B-4A16-9402-398D02258238}"/>
              </a:ext>
            </a:extLst>
          </p:cNvPr>
          <p:cNvSpPr/>
          <p:nvPr/>
        </p:nvSpPr>
        <p:spPr>
          <a:xfrm>
            <a:off x="1751012" y="2590800"/>
            <a:ext cx="1752600" cy="1371600"/>
          </a:xfrm>
          <a:prstGeom prst="wedgeRoundRectCallout">
            <a:avLst>
              <a:gd name="adj1" fmla="val 80625"/>
              <a:gd name="adj2" fmla="val 14395"/>
              <a:gd name="adj3" fmla="val 16667"/>
            </a:avLst>
          </a:prstGeom>
          <a:solidFill>
            <a:schemeClr val="accent4">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Used to monitor costs incurred for a particular purpose</a:t>
            </a:r>
          </a:p>
        </p:txBody>
      </p:sp>
      <p:sp>
        <p:nvSpPr>
          <p:cNvPr id="11" name="Speech Bubble: Rectangle with Corners Rounded 10">
            <a:extLst>
              <a:ext uri="{FF2B5EF4-FFF2-40B4-BE49-F238E27FC236}">
                <a16:creationId xmlns:a16="http://schemas.microsoft.com/office/drawing/2014/main" id="{32CA4E29-F9C7-4743-84E6-2254D8765F8D}"/>
              </a:ext>
            </a:extLst>
          </p:cNvPr>
          <p:cNvSpPr/>
          <p:nvPr/>
        </p:nvSpPr>
        <p:spPr>
          <a:xfrm>
            <a:off x="1751012" y="4572000"/>
            <a:ext cx="1752600" cy="1219200"/>
          </a:xfrm>
          <a:prstGeom prst="wedgeRoundRectCallout">
            <a:avLst>
              <a:gd name="adj1" fmla="val 166720"/>
              <a:gd name="adj2" fmla="val -117237"/>
              <a:gd name="adj3" fmla="val 16667"/>
            </a:avLst>
          </a:prstGeom>
          <a:solidFill>
            <a:srgbClr val="0070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Used to monitor costs incurred in the production of a fixed asset</a:t>
            </a:r>
          </a:p>
        </p:txBody>
      </p:sp>
      <p:sp>
        <p:nvSpPr>
          <p:cNvPr id="12" name="Speech Bubble: Rectangle with Corners Rounded 11">
            <a:extLst>
              <a:ext uri="{FF2B5EF4-FFF2-40B4-BE49-F238E27FC236}">
                <a16:creationId xmlns:a16="http://schemas.microsoft.com/office/drawing/2014/main" id="{7B527C72-A4CA-40C5-8EB4-8E7717ABD098}"/>
              </a:ext>
            </a:extLst>
          </p:cNvPr>
          <p:cNvSpPr/>
          <p:nvPr/>
        </p:nvSpPr>
        <p:spPr>
          <a:xfrm>
            <a:off x="9028112" y="2438400"/>
            <a:ext cx="2247900" cy="1524000"/>
          </a:xfrm>
          <a:prstGeom prst="wedgeRoundRectCallout">
            <a:avLst>
              <a:gd name="adj1" fmla="val -81799"/>
              <a:gd name="adj2" fmla="val 18987"/>
              <a:gd name="adj3" fmla="val 16667"/>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Used to replace the cost accounting parts of SD customer orders if SD is not being used. </a:t>
            </a:r>
          </a:p>
        </p:txBody>
      </p:sp>
      <p:sp>
        <p:nvSpPr>
          <p:cNvPr id="13" name="Speech Bubble: Rectangle with Corners Rounded 12">
            <a:extLst>
              <a:ext uri="{FF2B5EF4-FFF2-40B4-BE49-F238E27FC236}">
                <a16:creationId xmlns:a16="http://schemas.microsoft.com/office/drawing/2014/main" id="{D360FB61-B061-4612-9B05-E7A98174A10B}"/>
              </a:ext>
            </a:extLst>
          </p:cNvPr>
          <p:cNvSpPr/>
          <p:nvPr/>
        </p:nvSpPr>
        <p:spPr>
          <a:xfrm>
            <a:off x="9210333" y="4724400"/>
            <a:ext cx="2141878" cy="1066800"/>
          </a:xfrm>
          <a:prstGeom prst="wedgeRoundRectCallout">
            <a:avLst>
              <a:gd name="adj1" fmla="val -154255"/>
              <a:gd name="adj2" fmla="val -124672"/>
              <a:gd name="adj3" fmla="val 16667"/>
            </a:avLst>
          </a:prstGeom>
          <a:solidFill>
            <a:srgbClr val="0070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Used to offset postings of accrued costs to cost centers</a:t>
            </a:r>
          </a:p>
        </p:txBody>
      </p:sp>
    </p:spTree>
    <p:extLst>
      <p:ext uri="{BB962C8B-B14F-4D97-AF65-F5344CB8AC3E}">
        <p14:creationId xmlns:p14="http://schemas.microsoft.com/office/powerpoint/2010/main" val="4184692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 </a:t>
            </a:r>
            <a:br>
              <a:rPr lang="en-US" dirty="0"/>
            </a:br>
            <a:r>
              <a:rPr lang="en-US" dirty="0"/>
              <a:t>Transactions</a:t>
            </a:r>
          </a:p>
        </p:txBody>
      </p:sp>
      <p:graphicFrame>
        <p:nvGraphicFramePr>
          <p:cNvPr id="6" name="Table 4">
            <a:extLst>
              <a:ext uri="{FF2B5EF4-FFF2-40B4-BE49-F238E27FC236}">
                <a16:creationId xmlns:a16="http://schemas.microsoft.com/office/drawing/2014/main" id="{F09E3EC0-9B67-4E65-B169-2341F0F4653D}"/>
              </a:ext>
            </a:extLst>
          </p:cNvPr>
          <p:cNvGraphicFramePr>
            <a:graphicFrameLocks noGrp="1"/>
          </p:cNvGraphicFramePr>
          <p:nvPr>
            <p:extLst>
              <p:ext uri="{D42A27DB-BD31-4B8C-83A1-F6EECF244321}">
                <p14:modId xmlns:p14="http://schemas.microsoft.com/office/powerpoint/2010/main" val="3970911325"/>
              </p:ext>
            </p:extLst>
          </p:nvPr>
        </p:nvGraphicFramePr>
        <p:xfrm>
          <a:off x="1711209" y="2667000"/>
          <a:ext cx="6461189" cy="185420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KO01</a:t>
                      </a:r>
                    </a:p>
                  </a:txBody>
                  <a:tcPr/>
                </a:tc>
                <a:tc>
                  <a:txBody>
                    <a:bodyPr/>
                    <a:lstStyle/>
                    <a:p>
                      <a:r>
                        <a:rPr lang="en-US" dirty="0"/>
                        <a:t>Create order</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endParaRPr lang="en-US" dirty="0"/>
                    </a:p>
                  </a:txBody>
                  <a:tcPr/>
                </a:tc>
                <a:tc>
                  <a:txBody>
                    <a:bodyPr/>
                    <a:lstStyle/>
                    <a:p>
                      <a:r>
                        <a:rPr lang="en-US" dirty="0"/>
                        <a:t>Planning</a:t>
                      </a:r>
                    </a:p>
                  </a:txBody>
                  <a:tcPr/>
                </a:tc>
                <a:tc>
                  <a:txBody>
                    <a:bodyPr/>
                    <a:lstStyle/>
                    <a:p>
                      <a:r>
                        <a:rPr lang="en-US" dirty="0"/>
                        <a:t>Transactional</a:t>
                      </a:r>
                    </a:p>
                  </a:txBody>
                  <a:tcPr/>
                </a:tc>
                <a:extLst>
                  <a:ext uri="{0D108BD9-81ED-4DB2-BD59-A6C34878D82A}">
                    <a16:rowId xmlns:a16="http://schemas.microsoft.com/office/drawing/2014/main" val="3418250064"/>
                  </a:ext>
                </a:extLst>
              </a:tr>
              <a:tr h="370840">
                <a:tc>
                  <a:txBody>
                    <a:bodyPr/>
                    <a:lstStyle/>
                    <a:p>
                      <a:r>
                        <a:rPr lang="en-US" dirty="0"/>
                        <a:t>KO88</a:t>
                      </a:r>
                    </a:p>
                  </a:txBody>
                  <a:tcPr/>
                </a:tc>
                <a:tc>
                  <a:txBody>
                    <a:bodyPr/>
                    <a:lstStyle/>
                    <a:p>
                      <a:r>
                        <a:rPr lang="en-US" dirty="0"/>
                        <a:t>Posting and settlement</a:t>
                      </a:r>
                    </a:p>
                  </a:txBody>
                  <a:tcPr/>
                </a:tc>
                <a:tc>
                  <a:txBody>
                    <a:bodyPr/>
                    <a:lstStyle/>
                    <a:p>
                      <a:r>
                        <a:rPr lang="en-US" dirty="0"/>
                        <a:t>Transactional</a:t>
                      </a:r>
                    </a:p>
                  </a:txBody>
                  <a:tcPr/>
                </a:tc>
                <a:extLst>
                  <a:ext uri="{0D108BD9-81ED-4DB2-BD59-A6C34878D82A}">
                    <a16:rowId xmlns:a16="http://schemas.microsoft.com/office/drawing/2014/main" val="322816013"/>
                  </a:ext>
                </a:extLst>
              </a:tr>
              <a:tr h="370840">
                <a:tc>
                  <a:txBody>
                    <a:bodyPr/>
                    <a:lstStyle/>
                    <a:p>
                      <a:r>
                        <a:rPr lang="en-US" dirty="0"/>
                        <a:t>KOB1</a:t>
                      </a:r>
                    </a:p>
                  </a:txBody>
                  <a:tcPr/>
                </a:tc>
                <a:tc>
                  <a:txBody>
                    <a:bodyPr/>
                    <a:lstStyle/>
                    <a:p>
                      <a:r>
                        <a:rPr lang="en-US" dirty="0"/>
                        <a:t>Actual line items</a:t>
                      </a:r>
                    </a:p>
                  </a:txBody>
                  <a:tcPr/>
                </a:tc>
                <a:tc>
                  <a:txBody>
                    <a:bodyPr/>
                    <a:lstStyle/>
                    <a:p>
                      <a:r>
                        <a:rPr lang="en-US" dirty="0"/>
                        <a:t>Transactional</a:t>
                      </a:r>
                    </a:p>
                  </a:txBody>
                  <a:tcPr/>
                </a:tc>
                <a:extLst>
                  <a:ext uri="{0D108BD9-81ED-4DB2-BD59-A6C34878D82A}">
                    <a16:rowId xmlns:a16="http://schemas.microsoft.com/office/drawing/2014/main" val="1690885109"/>
                  </a:ext>
                </a:extLst>
              </a:tr>
            </a:tbl>
          </a:graphicData>
        </a:graphic>
      </p:graphicFrame>
      <p:sp>
        <p:nvSpPr>
          <p:cNvPr id="7" name="Flowchart: Process 6">
            <a:extLst>
              <a:ext uri="{FF2B5EF4-FFF2-40B4-BE49-F238E27FC236}">
                <a16:creationId xmlns:a16="http://schemas.microsoft.com/office/drawing/2014/main" id="{76A3176A-8407-4E1F-B903-24FC1E3EF413}"/>
              </a:ext>
            </a:extLst>
          </p:cNvPr>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pic>
        <p:nvPicPr>
          <p:cNvPr id="9" name="Picture 1">
            <a:extLst>
              <a:ext uri="{FF2B5EF4-FFF2-40B4-BE49-F238E27FC236}">
                <a16:creationId xmlns:a16="http://schemas.microsoft.com/office/drawing/2014/main" id="{8F6C4EB1-A218-40DD-95F8-A0BC1282BABA}"/>
              </a:ext>
            </a:extLst>
          </p:cNvPr>
          <p:cNvPicPr>
            <a:picLocks noGrp="1" noChangeAspect="1" noChangeArrowheads="1"/>
          </p:cNvPicPr>
          <p:nvPr>
            <p:ph sz="half" idx="2"/>
          </p:nvPr>
        </p:nvPicPr>
        <p:blipFill>
          <a:blip r:embed="rId2" cstate="print"/>
          <a:srcRect/>
          <a:stretch>
            <a:fillRect/>
          </a:stretch>
        </p:blipFill>
        <p:spPr bwMode="auto">
          <a:xfrm>
            <a:off x="8685212" y="2445768"/>
            <a:ext cx="2505074" cy="2431032"/>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135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a:t>
            </a:r>
            <a:br>
              <a:rPr lang="en-US" dirty="0"/>
            </a:br>
            <a:r>
              <a:rPr lang="en-US" dirty="0"/>
              <a:t>Master Data</a:t>
            </a:r>
          </a:p>
        </p:txBody>
      </p:sp>
      <p:sp>
        <p:nvSpPr>
          <p:cNvPr id="5" name="Content Placeholder 4"/>
          <p:cNvSpPr>
            <a:spLocks noGrp="1"/>
          </p:cNvSpPr>
          <p:nvPr>
            <p:ph sz="half" idx="1"/>
          </p:nvPr>
        </p:nvSpPr>
        <p:spPr>
          <a:xfrm>
            <a:off x="1488168" y="2590800"/>
            <a:ext cx="4800600" cy="3581400"/>
          </a:xfrm>
        </p:spPr>
        <p:txBody>
          <a:bodyPr>
            <a:normAutofit/>
          </a:bodyPr>
          <a:lstStyle/>
          <a:p>
            <a:r>
              <a:rPr lang="en-US" dirty="0"/>
              <a:t>It can settle cost at the end of its life into:</a:t>
            </a:r>
          </a:p>
          <a:p>
            <a:pPr lvl="1"/>
            <a:r>
              <a:rPr lang="en-US" dirty="0"/>
              <a:t>Fixed assets</a:t>
            </a:r>
          </a:p>
          <a:p>
            <a:pPr lvl="1"/>
            <a:r>
              <a:rPr lang="en-US" dirty="0"/>
              <a:t>Projects</a:t>
            </a:r>
          </a:p>
          <a:p>
            <a:pPr lvl="1"/>
            <a:r>
              <a:rPr lang="en-US" dirty="0"/>
              <a:t>Profit centers</a:t>
            </a:r>
          </a:p>
        </p:txBody>
      </p:sp>
      <p:sp>
        <p:nvSpPr>
          <p:cNvPr id="7" name="TextBox 6"/>
          <p:cNvSpPr txBox="1"/>
          <p:nvPr/>
        </p:nvSpPr>
        <p:spPr>
          <a:xfrm>
            <a:off x="2797024" y="1683603"/>
            <a:ext cx="8783788" cy="461665"/>
          </a:xfrm>
          <a:prstGeom prst="rect">
            <a:avLst/>
          </a:prstGeom>
          <a:noFill/>
        </p:spPr>
        <p:txBody>
          <a:bodyPr wrap="square" rtlCol="0">
            <a:spAutoFit/>
          </a:bodyPr>
          <a:lstStyle/>
          <a:p>
            <a:r>
              <a:rPr lang="en-US" sz="2400" dirty="0"/>
              <a:t>Is a self-contained mini project cost object with an interim life.</a:t>
            </a:r>
          </a:p>
        </p:txBody>
      </p:sp>
      <p:graphicFrame>
        <p:nvGraphicFramePr>
          <p:cNvPr id="9" name="Content Placeholder 4"/>
          <p:cNvGraphicFramePr>
            <a:graphicFrameLocks/>
          </p:cNvGraphicFramePr>
          <p:nvPr/>
        </p:nvGraphicFramePr>
        <p:xfrm>
          <a:off x="6551612" y="3048000"/>
          <a:ext cx="48006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pic>
        <p:nvPicPr>
          <p:cNvPr id="3" name="Graphic 2" descr="Open envelope">
            <a:extLst>
              <a:ext uri="{FF2B5EF4-FFF2-40B4-BE49-F238E27FC236}">
                <a16:creationId xmlns:a16="http://schemas.microsoft.com/office/drawing/2014/main" id="{DC0BD6BB-987F-D54B-A58C-CD44F6C3BE7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800000" flipV="1">
            <a:off x="1809675" y="1517461"/>
            <a:ext cx="851277" cy="8512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 </a:t>
            </a:r>
            <a:br>
              <a:rPr lang="en-US" dirty="0"/>
            </a:br>
            <a:r>
              <a:rPr lang="en-US" dirty="0"/>
              <a:t>Planning</a:t>
            </a:r>
          </a:p>
        </p:txBody>
      </p:sp>
      <p:sp>
        <p:nvSpPr>
          <p:cNvPr id="6" name="Flowchart: Process 5"/>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pic>
        <p:nvPicPr>
          <p:cNvPr id="3" name="Picture 6">
            <a:extLst>
              <a:ext uri="{FF2B5EF4-FFF2-40B4-BE49-F238E27FC236}">
                <a16:creationId xmlns:a16="http://schemas.microsoft.com/office/drawing/2014/main" id="{79026EF0-25E5-0640-9691-3D3119271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212" y="2438400"/>
            <a:ext cx="5773009" cy="3819420"/>
          </a:xfrm>
          <a:prstGeom prst="rect">
            <a:avLst/>
          </a:prstGeom>
        </p:spPr>
      </p:pic>
      <p:sp>
        <p:nvSpPr>
          <p:cNvPr id="18" name="TextBox 17">
            <a:extLst>
              <a:ext uri="{FF2B5EF4-FFF2-40B4-BE49-F238E27FC236}">
                <a16:creationId xmlns:a16="http://schemas.microsoft.com/office/drawing/2014/main" id="{1056CD06-DFD5-448F-BB7A-1EBC02BFD6B2}"/>
              </a:ext>
            </a:extLst>
          </p:cNvPr>
          <p:cNvSpPr txBox="1"/>
          <p:nvPr/>
        </p:nvSpPr>
        <p:spPr>
          <a:xfrm>
            <a:off x="2723606" y="1613508"/>
            <a:ext cx="1681679" cy="369332"/>
          </a:xfrm>
          <a:prstGeom prst="rect">
            <a:avLst/>
          </a:prstGeom>
          <a:noFill/>
        </p:spPr>
        <p:txBody>
          <a:bodyPr wrap="none" rtlCol="0">
            <a:spAutoFit/>
          </a:bodyPr>
          <a:lstStyle/>
          <a:p>
            <a:r>
              <a:rPr lang="en-US" dirty="0">
                <a:solidFill>
                  <a:schemeClr val="bg1"/>
                </a:solidFill>
              </a:rPr>
              <a:t>Order planning</a:t>
            </a:r>
          </a:p>
        </p:txBody>
      </p:sp>
      <p:sp>
        <p:nvSpPr>
          <p:cNvPr id="38" name="Speech Bubble: Rectangle 37">
            <a:extLst>
              <a:ext uri="{FF2B5EF4-FFF2-40B4-BE49-F238E27FC236}">
                <a16:creationId xmlns:a16="http://schemas.microsoft.com/office/drawing/2014/main" id="{54458A49-91A1-461B-9DBE-D75CBB3F09B1}"/>
              </a:ext>
            </a:extLst>
          </p:cNvPr>
          <p:cNvSpPr/>
          <p:nvPr/>
        </p:nvSpPr>
        <p:spPr>
          <a:xfrm>
            <a:off x="1550372" y="1562100"/>
            <a:ext cx="3629640" cy="1371600"/>
          </a:xfrm>
          <a:prstGeom prst="wedgeRectCallout">
            <a:avLst>
              <a:gd name="adj1" fmla="val 23884"/>
              <a:gd name="adj2" fmla="val 59099"/>
            </a:avLst>
          </a:prstGeom>
          <a:solidFill>
            <a:schemeClr val="accent3">
              <a:alpha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t>Order Planning</a:t>
            </a:r>
          </a:p>
          <a:p>
            <a:r>
              <a:rPr lang="en-US" dirty="0"/>
              <a:t>Controls cost, activities, and business processes that you expect to incur during the lifecycle of an order.</a:t>
            </a:r>
          </a:p>
        </p:txBody>
      </p:sp>
      <p:sp>
        <p:nvSpPr>
          <p:cNvPr id="39" name="Speech Bubble: Rectangle 38">
            <a:extLst>
              <a:ext uri="{FF2B5EF4-FFF2-40B4-BE49-F238E27FC236}">
                <a16:creationId xmlns:a16="http://schemas.microsoft.com/office/drawing/2014/main" id="{179E378B-8F26-4C15-AE80-A3C2B69495FB}"/>
              </a:ext>
            </a:extLst>
          </p:cNvPr>
          <p:cNvSpPr/>
          <p:nvPr/>
        </p:nvSpPr>
        <p:spPr>
          <a:xfrm>
            <a:off x="7204491" y="1485900"/>
            <a:ext cx="4601460" cy="1371600"/>
          </a:xfrm>
          <a:prstGeom prst="wedgeRectCallout">
            <a:avLst>
              <a:gd name="adj1" fmla="val -70310"/>
              <a:gd name="adj2" fmla="val 63861"/>
            </a:avLst>
          </a:prstGeom>
          <a:solidFill>
            <a:schemeClr val="accent3">
              <a:alpha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t>Budget/Actuals</a:t>
            </a:r>
          </a:p>
          <a:p>
            <a:pPr algn="ctr"/>
            <a:r>
              <a:rPr lang="en-US" dirty="0"/>
              <a:t>Using internal order planning, you can compare plan and actual costs, and carry out a differentiated variance analysis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 </a:t>
            </a:r>
            <a:br>
              <a:rPr lang="en-US" dirty="0"/>
            </a:br>
            <a:r>
              <a:rPr lang="en-US" dirty="0"/>
              <a:t>Transaction: Posting</a:t>
            </a:r>
          </a:p>
        </p:txBody>
      </p:sp>
      <p:sp>
        <p:nvSpPr>
          <p:cNvPr id="4" name="Content Placeholder 3"/>
          <p:cNvSpPr>
            <a:spLocks noGrp="1"/>
          </p:cNvSpPr>
          <p:nvPr>
            <p:ph sz="half" idx="1"/>
          </p:nvPr>
        </p:nvSpPr>
        <p:spPr>
          <a:xfrm>
            <a:off x="1488168" y="1752600"/>
            <a:ext cx="4834844" cy="4419600"/>
          </a:xfrm>
        </p:spPr>
        <p:txBody>
          <a:bodyPr>
            <a:normAutofit/>
          </a:bodyPr>
          <a:lstStyle/>
          <a:p>
            <a:r>
              <a:rPr lang="en-US" dirty="0"/>
              <a:t>Posting</a:t>
            </a:r>
          </a:p>
          <a:p>
            <a:pPr lvl="1"/>
            <a:r>
              <a:rPr lang="en-US" dirty="0"/>
              <a:t>An internal order is a bucket that allows a better view of costs that could not be itemized in detail in a cost center.</a:t>
            </a:r>
          </a:p>
          <a:p>
            <a:pPr lvl="1"/>
            <a:r>
              <a:rPr lang="en-US" dirty="0"/>
              <a:t>An order can be</a:t>
            </a:r>
          </a:p>
          <a:p>
            <a:pPr lvl="2"/>
            <a:r>
              <a:rPr lang="en-US" dirty="0"/>
              <a:t> Real (cost object) </a:t>
            </a:r>
          </a:p>
          <a:p>
            <a:pPr lvl="2"/>
            <a:r>
              <a:rPr lang="en-US" dirty="0"/>
              <a:t>Statistical (informational postings only).</a:t>
            </a:r>
          </a:p>
          <a:p>
            <a:pPr lvl="1"/>
            <a:r>
              <a:rPr lang="en-US" dirty="0"/>
              <a:t>If it is a statistical posting, the cost object for that the internal order is attached to would receive the real posting.</a:t>
            </a:r>
          </a:p>
          <a:p>
            <a:endParaRPr lang="en-US" dirty="0"/>
          </a:p>
        </p:txBody>
      </p:sp>
      <p:sp>
        <p:nvSpPr>
          <p:cNvPr id="6" name="Flowchart: Process 5"/>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pic>
        <p:nvPicPr>
          <p:cNvPr id="3" name="Picture 6">
            <a:extLst>
              <a:ext uri="{FF2B5EF4-FFF2-40B4-BE49-F238E27FC236}">
                <a16:creationId xmlns:a16="http://schemas.microsoft.com/office/drawing/2014/main" id="{43BF2640-0A6F-C446-9BAF-1EB56684F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3012" y="1986340"/>
            <a:ext cx="5611391" cy="34413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a:t>
            </a:r>
            <a:br>
              <a:rPr lang="en-US" dirty="0"/>
            </a:br>
            <a:r>
              <a:rPr lang="en-US" dirty="0"/>
              <a:t>Posting: Financial impact</a:t>
            </a:r>
          </a:p>
        </p:txBody>
      </p:sp>
      <p:sp>
        <p:nvSpPr>
          <p:cNvPr id="4" name="Content Placeholder 3"/>
          <p:cNvSpPr>
            <a:spLocks noGrp="1"/>
          </p:cNvSpPr>
          <p:nvPr>
            <p:ph sz="half" idx="1"/>
          </p:nvPr>
        </p:nvSpPr>
        <p:spPr>
          <a:xfrm>
            <a:off x="1488168" y="1752600"/>
            <a:ext cx="3920444" cy="4419600"/>
          </a:xfrm>
        </p:spPr>
        <p:txBody>
          <a:bodyPr>
            <a:normAutofit lnSpcReduction="10000"/>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Internal order</a:t>
            </a:r>
          </a:p>
          <a:p>
            <a:pPr lvl="1"/>
            <a:r>
              <a:rPr lang="en-US" dirty="0"/>
              <a:t>Posting key (debits and credits)</a:t>
            </a:r>
          </a:p>
          <a:p>
            <a:pPr lvl="1"/>
            <a:r>
              <a:rPr lang="en-US" dirty="0"/>
              <a:t>Amounts</a:t>
            </a:r>
          </a:p>
          <a:p>
            <a:endParaRPr lang="en-US" dirty="0"/>
          </a:p>
        </p:txBody>
      </p:sp>
      <p:grpSp>
        <p:nvGrpSpPr>
          <p:cNvPr id="3" name="Group 2">
            <a:extLst>
              <a:ext uri="{FF2B5EF4-FFF2-40B4-BE49-F238E27FC236}">
                <a16:creationId xmlns:a16="http://schemas.microsoft.com/office/drawing/2014/main" id="{87E983C7-ACA6-46CE-85B8-446E93E5E764}"/>
              </a:ext>
            </a:extLst>
          </p:cNvPr>
          <p:cNvGrpSpPr/>
          <p:nvPr/>
        </p:nvGrpSpPr>
        <p:grpSpPr>
          <a:xfrm>
            <a:off x="5713412" y="2362200"/>
            <a:ext cx="5840380" cy="2667000"/>
            <a:chOff x="5713412" y="2362200"/>
            <a:chExt cx="5840380" cy="2667000"/>
          </a:xfrm>
        </p:grpSpPr>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09/25/2018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276632" cy="338554"/>
              </a:xfrm>
              <a:prstGeom prst="rect">
                <a:avLst/>
              </a:prstGeom>
              <a:noFill/>
            </p:spPr>
            <p:txBody>
              <a:bodyPr wrap="none" rtlCol="0">
                <a:spAutoFit/>
              </a:bodyPr>
              <a:lstStyle/>
              <a:p>
                <a:r>
                  <a:rPr lang="en-US" sz="1600" dirty="0"/>
                  <a:t>229XXX </a:t>
                </a:r>
                <a:r>
                  <a:rPr lang="en-US" sz="1600" dirty="0" err="1"/>
                  <a:t>AuC</a:t>
                </a:r>
                <a:endParaRPr lang="en-US" sz="1600" dirty="0"/>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055097" cy="338554"/>
              </a:xfrm>
              <a:prstGeom prst="rect">
                <a:avLst/>
              </a:prstGeom>
              <a:noFill/>
            </p:spPr>
            <p:txBody>
              <a:bodyPr wrap="none" rtlCol="0">
                <a:spAutoFit/>
              </a:bodyPr>
              <a:lstStyle/>
              <a:p>
                <a:r>
                  <a:rPr lang="en-US" sz="1600" dirty="0"/>
                  <a:t>$1,700.00</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31</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1363258" cy="338554"/>
              </a:xfrm>
              <a:prstGeom prst="rect">
                <a:avLst/>
              </a:prstGeom>
              <a:noFill/>
            </p:spPr>
            <p:txBody>
              <a:bodyPr wrap="none" rtlCol="0">
                <a:spAutoFit/>
              </a:bodyPr>
              <a:lstStyle/>
              <a:p>
                <a:r>
                  <a:rPr lang="en-US" sz="1600" dirty="0"/>
                  <a:t>123 Vendor X</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124026" cy="338554"/>
              </a:xfrm>
              <a:prstGeom prst="rect">
                <a:avLst/>
              </a:prstGeom>
              <a:noFill/>
            </p:spPr>
            <p:txBody>
              <a:bodyPr wrap="none" rtlCol="0">
                <a:spAutoFit/>
              </a:bodyPr>
              <a:lstStyle/>
              <a:p>
                <a:r>
                  <a:rPr lang="en-US" sz="1600" dirty="0"/>
                  <a:t>$1,700.00-</a:t>
                </a:r>
              </a:p>
            </p:txBody>
          </p:sp>
        </p:grpSp>
        <p:sp>
          <p:nvSpPr>
            <p:cNvPr id="76" name="TextBox 75">
              <a:extLst>
                <a:ext uri="{FF2B5EF4-FFF2-40B4-BE49-F238E27FC236}">
                  <a16:creationId xmlns:a16="http://schemas.microsoft.com/office/drawing/2014/main" id="{31DA505C-2A62-4477-BA2E-13B2D5167B2C}"/>
                </a:ext>
              </a:extLst>
            </p:cNvPr>
            <p:cNvSpPr txBox="1"/>
            <p:nvPr/>
          </p:nvSpPr>
          <p:spPr>
            <a:xfrm>
              <a:off x="8044716" y="4002112"/>
              <a:ext cx="1467068" cy="338554"/>
            </a:xfrm>
            <a:prstGeom prst="rect">
              <a:avLst/>
            </a:prstGeom>
            <a:noFill/>
          </p:spPr>
          <p:txBody>
            <a:bodyPr wrap="none" rtlCol="0">
              <a:spAutoFit/>
            </a:bodyPr>
            <a:lstStyle/>
            <a:p>
              <a:r>
                <a:rPr lang="en-US" sz="1600" dirty="0"/>
                <a:t>Internal order </a:t>
              </a:r>
            </a:p>
          </p:txBody>
        </p:sp>
        <p:sp>
          <p:nvSpPr>
            <p:cNvPr id="77" name="TextBox 76">
              <a:extLst>
                <a:ext uri="{FF2B5EF4-FFF2-40B4-BE49-F238E27FC236}">
                  <a16:creationId xmlns:a16="http://schemas.microsoft.com/office/drawing/2014/main" id="{C0C4F8A1-F281-459B-AEAF-BD099EF1ABD3}"/>
                </a:ext>
              </a:extLst>
            </p:cNvPr>
            <p:cNvSpPr txBox="1"/>
            <p:nvPr/>
          </p:nvSpPr>
          <p:spPr>
            <a:xfrm>
              <a:off x="8075612" y="4319585"/>
              <a:ext cx="1225207" cy="338554"/>
            </a:xfrm>
            <a:prstGeom prst="rect">
              <a:avLst/>
            </a:prstGeom>
            <a:noFill/>
          </p:spPr>
          <p:txBody>
            <a:bodyPr wrap="none" rtlCol="0">
              <a:spAutoFit/>
            </a:bodyPr>
            <a:lstStyle/>
            <a:p>
              <a:r>
                <a:rPr lang="en-US" sz="1600" dirty="0"/>
                <a:t>12AB Order</a:t>
              </a:r>
            </a:p>
          </p:txBody>
        </p:sp>
      </p:grpSp>
      <p:sp>
        <p:nvSpPr>
          <p:cNvPr id="38" name="Flowchart: Process 37">
            <a:extLst>
              <a:ext uri="{FF2B5EF4-FFF2-40B4-BE49-F238E27FC236}">
                <a16:creationId xmlns:a16="http://schemas.microsoft.com/office/drawing/2014/main" id="{67F95893-7728-47DF-8E2E-D0DB141741BD}"/>
              </a:ext>
            </a:extLst>
          </p:cNvPr>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spTree>
    <p:extLst>
      <p:ext uri="{BB962C8B-B14F-4D97-AF65-F5344CB8AC3E}">
        <p14:creationId xmlns:p14="http://schemas.microsoft.com/office/powerpoint/2010/main" val="393297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 </a:t>
            </a:r>
            <a:br>
              <a:rPr lang="en-US" dirty="0"/>
            </a:br>
            <a:r>
              <a:rPr lang="en-US" dirty="0"/>
              <a:t>Transaction: Settlement</a:t>
            </a:r>
          </a:p>
        </p:txBody>
      </p:sp>
      <p:sp>
        <p:nvSpPr>
          <p:cNvPr id="4" name="Content Placeholder 3"/>
          <p:cNvSpPr>
            <a:spLocks noGrp="1"/>
          </p:cNvSpPr>
          <p:nvPr>
            <p:ph sz="half" idx="1"/>
          </p:nvPr>
        </p:nvSpPr>
        <p:spPr>
          <a:xfrm>
            <a:off x="1488168" y="1752600"/>
            <a:ext cx="4834844" cy="4419600"/>
          </a:xfrm>
        </p:spPr>
        <p:txBody>
          <a:bodyPr>
            <a:normAutofit/>
          </a:bodyPr>
          <a:lstStyle/>
          <a:p>
            <a:r>
              <a:rPr lang="en-US" dirty="0"/>
              <a:t>Settlement</a:t>
            </a:r>
          </a:p>
          <a:p>
            <a:pPr lvl="1"/>
            <a:r>
              <a:rPr lang="en-US" dirty="0"/>
              <a:t>Another form of periodic cost </a:t>
            </a:r>
            <a:r>
              <a:rPr lang="en-US" u="sng" dirty="0"/>
              <a:t>allocation</a:t>
            </a:r>
            <a:r>
              <a:rPr lang="en-US" dirty="0"/>
              <a:t>.</a:t>
            </a:r>
          </a:p>
          <a:p>
            <a:pPr lvl="1"/>
            <a:r>
              <a:rPr lang="en-US" dirty="0"/>
              <a:t>Internal orders must be settled because they are interim collectors of costs.</a:t>
            </a:r>
          </a:p>
          <a:p>
            <a:pPr lvl="1"/>
            <a:r>
              <a:rPr lang="en-US" dirty="0"/>
              <a:t>The order will be periodically credited and a receiver will debited with cost.</a:t>
            </a:r>
          </a:p>
          <a:p>
            <a:pPr lvl="1"/>
            <a:r>
              <a:rPr lang="en-US" dirty="0"/>
              <a:t>Can occur at the end of each period or at the end of the order’s life.</a:t>
            </a:r>
          </a:p>
          <a:p>
            <a:pPr lvl="1"/>
            <a:r>
              <a:rPr lang="en-US" dirty="0"/>
              <a:t>Real internal orders have FI and CO impact, while statistical only CO.</a:t>
            </a:r>
          </a:p>
          <a:p>
            <a:endParaRPr lang="en-US" dirty="0"/>
          </a:p>
        </p:txBody>
      </p:sp>
      <p:pic>
        <p:nvPicPr>
          <p:cNvPr id="3" name="Picture 6">
            <a:extLst>
              <a:ext uri="{FF2B5EF4-FFF2-40B4-BE49-F238E27FC236}">
                <a16:creationId xmlns:a16="http://schemas.microsoft.com/office/drawing/2014/main" id="{03EB0A42-A8FA-4C4F-B2AC-B90C0878B6D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51613" y="2262996"/>
            <a:ext cx="5029200" cy="3398807"/>
          </a:xfrm>
          <a:prstGeom prst="rect">
            <a:avLst/>
          </a:prstGeom>
        </p:spPr>
      </p:pic>
      <p:sp>
        <p:nvSpPr>
          <p:cNvPr id="6" name="Flowchart: Process 5"/>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spTree>
    <p:extLst>
      <p:ext uri="{BB962C8B-B14F-4D97-AF65-F5344CB8AC3E}">
        <p14:creationId xmlns:p14="http://schemas.microsoft.com/office/powerpoint/2010/main" val="88781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Arrow Connector 46">
            <a:extLst>
              <a:ext uri="{FF2B5EF4-FFF2-40B4-BE49-F238E27FC236}">
                <a16:creationId xmlns:a16="http://schemas.microsoft.com/office/drawing/2014/main" id="{E330CF62-3153-4864-B76F-C7B847C1CFDC}"/>
              </a:ext>
            </a:extLst>
          </p:cNvPr>
          <p:cNvCxnSpPr>
            <a:cxnSpLocks/>
          </p:cNvCxnSpPr>
          <p:nvPr/>
        </p:nvCxnSpPr>
        <p:spPr>
          <a:xfrm>
            <a:off x="9554857" y="4081360"/>
            <a:ext cx="1570593" cy="1040228"/>
          </a:xfrm>
          <a:prstGeom prst="straightConnector1">
            <a:avLst/>
          </a:prstGeom>
          <a:ln w="57150" cap="rnd">
            <a:solidFill>
              <a:schemeClr val="tx1">
                <a:lumMod val="50000"/>
                <a:lumOff val="50000"/>
              </a:schemeClr>
            </a:solidFill>
            <a:bevel/>
            <a:headEnd w="med" len="lg"/>
            <a:tailEnd type="stealth"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35B6BF52-91C8-468A-A8BC-8B0B6D2F3657}"/>
              </a:ext>
            </a:extLst>
          </p:cNvPr>
          <p:cNvCxnSpPr>
            <a:cxnSpLocks/>
          </p:cNvCxnSpPr>
          <p:nvPr/>
        </p:nvCxnSpPr>
        <p:spPr>
          <a:xfrm flipV="1">
            <a:off x="9565805" y="2477086"/>
            <a:ext cx="1428329" cy="964880"/>
          </a:xfrm>
          <a:prstGeom prst="straightConnector1">
            <a:avLst/>
          </a:prstGeom>
          <a:ln w="57150" cap="rnd">
            <a:solidFill>
              <a:schemeClr val="tx1">
                <a:lumMod val="50000"/>
                <a:lumOff val="50000"/>
              </a:schemeClr>
            </a:solidFill>
            <a:bevel/>
            <a:headEnd w="med" len="lg"/>
            <a:tailEnd type="stealth"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A4BAA6C-B0FA-4BD4-9C5E-C81CF4AB407C}"/>
              </a:ext>
            </a:extLst>
          </p:cNvPr>
          <p:cNvCxnSpPr>
            <a:cxnSpLocks/>
            <a:stCxn id="16" idx="4"/>
          </p:cNvCxnSpPr>
          <p:nvPr/>
        </p:nvCxnSpPr>
        <p:spPr>
          <a:xfrm>
            <a:off x="9031502" y="4333596"/>
            <a:ext cx="57138" cy="1955852"/>
          </a:xfrm>
          <a:prstGeom prst="straightConnector1">
            <a:avLst/>
          </a:prstGeom>
          <a:ln w="57150" cap="rnd">
            <a:solidFill>
              <a:schemeClr val="tx1">
                <a:lumMod val="50000"/>
                <a:lumOff val="50000"/>
              </a:schemeClr>
            </a:solidFill>
            <a:bevel/>
            <a:headEnd w="med" len="lg"/>
            <a:tailEnd type="stealth"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3CFC177-72F4-4906-9ACB-E4A66EC0A0EC}"/>
              </a:ext>
            </a:extLst>
          </p:cNvPr>
          <p:cNvCxnSpPr>
            <a:cxnSpLocks/>
          </p:cNvCxnSpPr>
          <p:nvPr/>
        </p:nvCxnSpPr>
        <p:spPr>
          <a:xfrm flipH="1">
            <a:off x="7008812" y="4045880"/>
            <a:ext cx="1529026" cy="976246"/>
          </a:xfrm>
          <a:prstGeom prst="straightConnector1">
            <a:avLst/>
          </a:prstGeom>
          <a:ln w="57150" cap="rnd">
            <a:solidFill>
              <a:schemeClr val="tx1">
                <a:lumMod val="50000"/>
                <a:lumOff val="50000"/>
              </a:schemeClr>
            </a:solidFill>
            <a:bevel/>
            <a:headEnd w="med" len="lg"/>
            <a:tailEnd type="stealth"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BD14180-6D57-4CED-84C7-C5C3B207F670}"/>
              </a:ext>
            </a:extLst>
          </p:cNvPr>
          <p:cNvCxnSpPr>
            <a:cxnSpLocks/>
          </p:cNvCxnSpPr>
          <p:nvPr/>
        </p:nvCxnSpPr>
        <p:spPr>
          <a:xfrm flipH="1" flipV="1">
            <a:off x="6918422" y="2511296"/>
            <a:ext cx="1558173" cy="1015988"/>
          </a:xfrm>
          <a:prstGeom prst="straightConnector1">
            <a:avLst/>
          </a:prstGeom>
          <a:ln w="57150" cap="rnd">
            <a:solidFill>
              <a:schemeClr val="tx1">
                <a:lumMod val="50000"/>
                <a:lumOff val="50000"/>
              </a:schemeClr>
            </a:solidFill>
            <a:bevel/>
            <a:headEnd w="med" len="lg"/>
            <a:tailEnd type="stealth"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ED78C39-D7F0-4F3D-B98C-5F59EDECB48F}"/>
              </a:ext>
            </a:extLst>
          </p:cNvPr>
          <p:cNvCxnSpPr>
            <a:cxnSpLocks/>
            <a:stCxn id="16" idx="0"/>
          </p:cNvCxnSpPr>
          <p:nvPr/>
        </p:nvCxnSpPr>
        <p:spPr>
          <a:xfrm flipH="1" flipV="1">
            <a:off x="9014224" y="1362207"/>
            <a:ext cx="17278" cy="1782669"/>
          </a:xfrm>
          <a:prstGeom prst="straightConnector1">
            <a:avLst/>
          </a:prstGeom>
          <a:ln w="57150" cap="rnd">
            <a:solidFill>
              <a:schemeClr val="tx1">
                <a:lumMod val="50000"/>
                <a:lumOff val="50000"/>
              </a:schemeClr>
            </a:solidFill>
            <a:bevel/>
            <a:headEnd w="med" len="lg"/>
            <a:tailEnd type="stealth"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br>
              <a:rPr lang="en-US" dirty="0"/>
            </a:br>
            <a:r>
              <a:rPr lang="en-US" dirty="0"/>
              <a:t>Internal Order </a:t>
            </a:r>
            <a:br>
              <a:rPr lang="en-US" dirty="0"/>
            </a:br>
            <a:r>
              <a:rPr lang="en-US" dirty="0"/>
              <a:t>Transaction: Settlement Rule</a:t>
            </a:r>
          </a:p>
        </p:txBody>
      </p:sp>
      <p:sp>
        <p:nvSpPr>
          <p:cNvPr id="4" name="Content Placeholder 3"/>
          <p:cNvSpPr>
            <a:spLocks noGrp="1"/>
          </p:cNvSpPr>
          <p:nvPr>
            <p:ph sz="half" idx="1"/>
          </p:nvPr>
        </p:nvSpPr>
        <p:spPr>
          <a:xfrm>
            <a:off x="1488168" y="1752600"/>
            <a:ext cx="4834844" cy="4419600"/>
          </a:xfrm>
        </p:spPr>
        <p:txBody>
          <a:bodyPr>
            <a:normAutofit/>
          </a:bodyPr>
          <a:lstStyle/>
          <a:p>
            <a:r>
              <a:rPr lang="en-US" dirty="0"/>
              <a:t>Settlement rule establishes the </a:t>
            </a:r>
            <a:r>
              <a:rPr lang="en-US" dirty="0">
                <a:solidFill>
                  <a:srgbClr val="0070C0"/>
                </a:solidFill>
              </a:rPr>
              <a:t>sender and receiver </a:t>
            </a:r>
            <a:r>
              <a:rPr lang="en-US" dirty="0"/>
              <a:t>relationship as well as how much each receiver will receive during settlement.</a:t>
            </a:r>
          </a:p>
          <a:p>
            <a:r>
              <a:rPr lang="en-US" dirty="0"/>
              <a:t>Receivers must be defined as valid in customizing and no impending system restrictions (such as locks) prevent settlement.</a:t>
            </a:r>
          </a:p>
        </p:txBody>
      </p:sp>
      <p:sp>
        <p:nvSpPr>
          <p:cNvPr id="14" name="Flowchart: Process 13"/>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pic>
        <p:nvPicPr>
          <p:cNvPr id="15" name="Graphic 14" descr="Open envelope">
            <a:extLst>
              <a:ext uri="{FF2B5EF4-FFF2-40B4-BE49-F238E27FC236}">
                <a16:creationId xmlns:a16="http://schemas.microsoft.com/office/drawing/2014/main" id="{7E3A6A15-5128-457B-999A-F3E3B15D543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flipV="1">
            <a:off x="8703066" y="3237086"/>
            <a:ext cx="698877" cy="698877"/>
          </a:xfrm>
          <a:prstGeom prst="rect">
            <a:avLst/>
          </a:prstGeom>
        </p:spPr>
      </p:pic>
      <p:sp>
        <p:nvSpPr>
          <p:cNvPr id="5" name="TextBox 4">
            <a:extLst>
              <a:ext uri="{FF2B5EF4-FFF2-40B4-BE49-F238E27FC236}">
                <a16:creationId xmlns:a16="http://schemas.microsoft.com/office/drawing/2014/main" id="{5A56DBE6-B366-459C-B8AB-B547CD829214}"/>
              </a:ext>
            </a:extLst>
          </p:cNvPr>
          <p:cNvSpPr txBox="1"/>
          <p:nvPr/>
        </p:nvSpPr>
        <p:spPr>
          <a:xfrm>
            <a:off x="8620430" y="3886200"/>
            <a:ext cx="787588" cy="338554"/>
          </a:xfrm>
          <a:prstGeom prst="rect">
            <a:avLst/>
          </a:prstGeom>
          <a:noFill/>
        </p:spPr>
        <p:txBody>
          <a:bodyPr wrap="none" rtlCol="0">
            <a:spAutoFit/>
          </a:bodyPr>
          <a:lstStyle/>
          <a:p>
            <a:r>
              <a:rPr lang="en-US" sz="1600" dirty="0"/>
              <a:t>Orders</a:t>
            </a:r>
          </a:p>
        </p:txBody>
      </p:sp>
      <p:sp>
        <p:nvSpPr>
          <p:cNvPr id="16" name="Oval 15">
            <a:extLst>
              <a:ext uri="{FF2B5EF4-FFF2-40B4-BE49-F238E27FC236}">
                <a16:creationId xmlns:a16="http://schemas.microsoft.com/office/drawing/2014/main" id="{A46CA87C-ED15-4B3A-BDF0-2FBB253A4C9E}"/>
              </a:ext>
            </a:extLst>
          </p:cNvPr>
          <p:cNvSpPr/>
          <p:nvPr/>
        </p:nvSpPr>
        <p:spPr>
          <a:xfrm>
            <a:off x="8437142" y="3144876"/>
            <a:ext cx="1188720" cy="1188720"/>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FA8B269-5D2C-488A-8F8E-D3CE4E432A39}"/>
              </a:ext>
            </a:extLst>
          </p:cNvPr>
          <p:cNvSpPr/>
          <p:nvPr/>
        </p:nvSpPr>
        <p:spPr>
          <a:xfrm>
            <a:off x="7401273" y="2188044"/>
            <a:ext cx="3200400" cy="3200400"/>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12DB9301-B874-4D6E-A047-819A471384FC}"/>
              </a:ext>
            </a:extLst>
          </p:cNvPr>
          <p:cNvSpPr/>
          <p:nvPr/>
        </p:nvSpPr>
        <p:spPr>
          <a:xfrm>
            <a:off x="8670423" y="1859280"/>
            <a:ext cx="731520" cy="731520"/>
          </a:xfrm>
          <a:prstGeom prst="ellipse">
            <a:avLst/>
          </a:prstGeom>
          <a:solidFill>
            <a:srgbClr val="0070C0"/>
          </a:solidFill>
          <a:ln w="381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Oval 23">
            <a:extLst>
              <a:ext uri="{FF2B5EF4-FFF2-40B4-BE49-F238E27FC236}">
                <a16:creationId xmlns:a16="http://schemas.microsoft.com/office/drawing/2014/main" id="{46D28705-B27E-4288-9965-DB4D76549927}"/>
              </a:ext>
            </a:extLst>
          </p:cNvPr>
          <p:cNvSpPr/>
          <p:nvPr/>
        </p:nvSpPr>
        <p:spPr>
          <a:xfrm>
            <a:off x="7237412" y="2590800"/>
            <a:ext cx="731520" cy="731520"/>
          </a:xfrm>
          <a:prstGeom prst="ellipse">
            <a:avLst/>
          </a:prstGeom>
          <a:solidFill>
            <a:srgbClr val="0070C0"/>
          </a:solidFill>
          <a:ln w="381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4807FB9-8F08-40FE-8908-C1EE29693F46}"/>
              </a:ext>
            </a:extLst>
          </p:cNvPr>
          <p:cNvSpPr/>
          <p:nvPr/>
        </p:nvSpPr>
        <p:spPr>
          <a:xfrm>
            <a:off x="7269957" y="4251960"/>
            <a:ext cx="731520" cy="731520"/>
          </a:xfrm>
          <a:prstGeom prst="ellipse">
            <a:avLst/>
          </a:prstGeom>
          <a:solidFill>
            <a:srgbClr val="0070C0"/>
          </a:solidFill>
          <a:ln w="381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7C4DA8E-D4C2-4725-90F9-0D404914D3AE}"/>
              </a:ext>
            </a:extLst>
          </p:cNvPr>
          <p:cNvSpPr/>
          <p:nvPr/>
        </p:nvSpPr>
        <p:spPr>
          <a:xfrm>
            <a:off x="8704477" y="5093596"/>
            <a:ext cx="731520" cy="731520"/>
          </a:xfrm>
          <a:prstGeom prst="ellipse">
            <a:avLst/>
          </a:prstGeom>
          <a:solidFill>
            <a:srgbClr val="002060"/>
          </a:solidFill>
          <a:ln w="381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D052805-A3CF-4F30-8CE6-5AFC8B3BC117}"/>
              </a:ext>
            </a:extLst>
          </p:cNvPr>
          <p:cNvSpPr/>
          <p:nvPr/>
        </p:nvSpPr>
        <p:spPr>
          <a:xfrm>
            <a:off x="9952745" y="2590800"/>
            <a:ext cx="731520" cy="731520"/>
          </a:xfrm>
          <a:prstGeom prst="ellipse">
            <a:avLst/>
          </a:prstGeom>
          <a:solidFill>
            <a:schemeClr val="accent4">
              <a:lumMod val="75000"/>
            </a:schemeClr>
          </a:solidFill>
          <a:ln w="381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54204D7-6D87-4B2F-BF70-1D402280F283}"/>
              </a:ext>
            </a:extLst>
          </p:cNvPr>
          <p:cNvSpPr/>
          <p:nvPr/>
        </p:nvSpPr>
        <p:spPr>
          <a:xfrm>
            <a:off x="9985290" y="4251960"/>
            <a:ext cx="731520" cy="731520"/>
          </a:xfrm>
          <a:prstGeom prst="ellipse">
            <a:avLst/>
          </a:prstGeom>
          <a:solidFill>
            <a:srgbClr val="002060"/>
          </a:solidFill>
          <a:ln w="381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589D98FB-DA74-4DB8-8C6B-6734D5CC8D8C}"/>
              </a:ext>
            </a:extLst>
          </p:cNvPr>
          <p:cNvSpPr txBox="1"/>
          <p:nvPr/>
        </p:nvSpPr>
        <p:spPr>
          <a:xfrm>
            <a:off x="8662700" y="1905000"/>
            <a:ext cx="739113" cy="584775"/>
          </a:xfrm>
          <a:prstGeom prst="rect">
            <a:avLst/>
          </a:prstGeom>
          <a:noFill/>
        </p:spPr>
        <p:txBody>
          <a:bodyPr wrap="none" rtlCol="0">
            <a:spAutoFit/>
          </a:bodyPr>
          <a:lstStyle/>
          <a:p>
            <a:pPr algn="ctr"/>
            <a:r>
              <a:rPr lang="en-US" sz="1600" dirty="0">
                <a:solidFill>
                  <a:schemeClr val="bg1"/>
                </a:solidFill>
              </a:rPr>
              <a:t>Cost </a:t>
            </a:r>
          </a:p>
          <a:p>
            <a:pPr algn="ctr"/>
            <a:r>
              <a:rPr lang="en-US" sz="1600" dirty="0">
                <a:solidFill>
                  <a:schemeClr val="bg1"/>
                </a:solidFill>
              </a:rPr>
              <a:t>center</a:t>
            </a:r>
          </a:p>
        </p:txBody>
      </p:sp>
      <p:sp>
        <p:nvSpPr>
          <p:cNvPr id="51" name="TextBox 50">
            <a:extLst>
              <a:ext uri="{FF2B5EF4-FFF2-40B4-BE49-F238E27FC236}">
                <a16:creationId xmlns:a16="http://schemas.microsoft.com/office/drawing/2014/main" id="{57866EAF-3CF7-4CB5-9279-EDF68E2AD5FA}"/>
              </a:ext>
            </a:extLst>
          </p:cNvPr>
          <p:cNvSpPr txBox="1"/>
          <p:nvPr/>
        </p:nvSpPr>
        <p:spPr>
          <a:xfrm>
            <a:off x="7082344" y="2652311"/>
            <a:ext cx="1034066" cy="584775"/>
          </a:xfrm>
          <a:prstGeom prst="rect">
            <a:avLst/>
          </a:prstGeom>
          <a:noFill/>
        </p:spPr>
        <p:txBody>
          <a:bodyPr wrap="none" rtlCol="0">
            <a:spAutoFit/>
          </a:bodyPr>
          <a:lstStyle/>
          <a:p>
            <a:pPr algn="ctr"/>
            <a:r>
              <a:rPr lang="en-US" sz="1600" dirty="0">
                <a:solidFill>
                  <a:schemeClr val="bg1"/>
                </a:solidFill>
              </a:rPr>
              <a:t>Cost</a:t>
            </a:r>
            <a:r>
              <a:rPr lang="en-US" sz="1600" dirty="0"/>
              <a:t> </a:t>
            </a:r>
          </a:p>
          <a:p>
            <a:pPr algn="ctr"/>
            <a:r>
              <a:rPr lang="en-US" sz="1600" dirty="0">
                <a:solidFill>
                  <a:schemeClr val="bg1"/>
                </a:solidFill>
              </a:rPr>
              <a:t>collectors</a:t>
            </a:r>
          </a:p>
        </p:txBody>
      </p:sp>
      <p:sp>
        <p:nvSpPr>
          <p:cNvPr id="52" name="TextBox 51">
            <a:extLst>
              <a:ext uri="{FF2B5EF4-FFF2-40B4-BE49-F238E27FC236}">
                <a16:creationId xmlns:a16="http://schemas.microsoft.com/office/drawing/2014/main" id="{C34FCC6E-8E98-4996-A6BD-C43157901074}"/>
              </a:ext>
            </a:extLst>
          </p:cNvPr>
          <p:cNvSpPr txBox="1"/>
          <p:nvPr/>
        </p:nvSpPr>
        <p:spPr>
          <a:xfrm>
            <a:off x="7277700" y="4448443"/>
            <a:ext cx="664477" cy="338554"/>
          </a:xfrm>
          <a:prstGeom prst="rect">
            <a:avLst/>
          </a:prstGeom>
          <a:noFill/>
        </p:spPr>
        <p:txBody>
          <a:bodyPr wrap="none" rtlCol="0">
            <a:spAutoFit/>
          </a:bodyPr>
          <a:lstStyle/>
          <a:p>
            <a:pPr algn="ctr"/>
            <a:r>
              <a:rPr lang="en-US" sz="1600" dirty="0">
                <a:solidFill>
                  <a:schemeClr val="bg1"/>
                </a:solidFill>
              </a:rPr>
              <a:t>COPA</a:t>
            </a:r>
          </a:p>
        </p:txBody>
      </p:sp>
      <p:sp>
        <p:nvSpPr>
          <p:cNvPr id="53" name="TextBox 52">
            <a:extLst>
              <a:ext uri="{FF2B5EF4-FFF2-40B4-BE49-F238E27FC236}">
                <a16:creationId xmlns:a16="http://schemas.microsoft.com/office/drawing/2014/main" id="{F29A66C5-DC13-4F3F-86A8-A5B9926734F1}"/>
              </a:ext>
            </a:extLst>
          </p:cNvPr>
          <p:cNvSpPr txBox="1"/>
          <p:nvPr/>
        </p:nvSpPr>
        <p:spPr>
          <a:xfrm>
            <a:off x="9927484" y="2663494"/>
            <a:ext cx="787588" cy="584775"/>
          </a:xfrm>
          <a:prstGeom prst="rect">
            <a:avLst/>
          </a:prstGeom>
          <a:noFill/>
        </p:spPr>
        <p:txBody>
          <a:bodyPr wrap="none" rtlCol="0">
            <a:spAutoFit/>
          </a:bodyPr>
          <a:lstStyle/>
          <a:p>
            <a:pPr algn="ctr"/>
            <a:r>
              <a:rPr lang="en-US" sz="1600" dirty="0">
                <a:solidFill>
                  <a:schemeClr val="bg1"/>
                </a:solidFill>
              </a:rPr>
              <a:t>Other</a:t>
            </a:r>
          </a:p>
          <a:p>
            <a:pPr algn="ctr"/>
            <a:r>
              <a:rPr lang="en-US" sz="1600" dirty="0">
                <a:solidFill>
                  <a:schemeClr val="bg1"/>
                </a:solidFill>
              </a:rPr>
              <a:t>Orders</a:t>
            </a:r>
          </a:p>
        </p:txBody>
      </p:sp>
      <p:sp>
        <p:nvSpPr>
          <p:cNvPr id="54" name="TextBox 53">
            <a:extLst>
              <a:ext uri="{FF2B5EF4-FFF2-40B4-BE49-F238E27FC236}">
                <a16:creationId xmlns:a16="http://schemas.microsoft.com/office/drawing/2014/main" id="{4FBF5C46-75D1-4024-BAA5-A3B3EF1FD7EB}"/>
              </a:ext>
            </a:extLst>
          </p:cNvPr>
          <p:cNvSpPr txBox="1"/>
          <p:nvPr/>
        </p:nvSpPr>
        <p:spPr>
          <a:xfrm>
            <a:off x="9904412" y="4448443"/>
            <a:ext cx="893386" cy="338554"/>
          </a:xfrm>
          <a:prstGeom prst="rect">
            <a:avLst/>
          </a:prstGeom>
          <a:noFill/>
        </p:spPr>
        <p:txBody>
          <a:bodyPr wrap="none" rtlCol="0">
            <a:spAutoFit/>
          </a:bodyPr>
          <a:lstStyle/>
          <a:p>
            <a:pPr algn="ctr"/>
            <a:r>
              <a:rPr lang="en-US" sz="1600" dirty="0">
                <a:solidFill>
                  <a:schemeClr val="bg1"/>
                </a:solidFill>
              </a:rPr>
              <a:t>Projects</a:t>
            </a:r>
          </a:p>
        </p:txBody>
      </p:sp>
      <p:sp>
        <p:nvSpPr>
          <p:cNvPr id="55" name="TextBox 54">
            <a:extLst>
              <a:ext uri="{FF2B5EF4-FFF2-40B4-BE49-F238E27FC236}">
                <a16:creationId xmlns:a16="http://schemas.microsoft.com/office/drawing/2014/main" id="{716D5E64-69B5-4C1F-8F1B-160A406152D2}"/>
              </a:ext>
            </a:extLst>
          </p:cNvPr>
          <p:cNvSpPr txBox="1"/>
          <p:nvPr/>
        </p:nvSpPr>
        <p:spPr>
          <a:xfrm>
            <a:off x="8690433" y="5169101"/>
            <a:ext cx="745717" cy="584775"/>
          </a:xfrm>
          <a:prstGeom prst="rect">
            <a:avLst/>
          </a:prstGeom>
          <a:noFill/>
        </p:spPr>
        <p:txBody>
          <a:bodyPr wrap="none" rtlCol="0">
            <a:spAutoFit/>
          </a:bodyPr>
          <a:lstStyle/>
          <a:p>
            <a:pPr algn="ctr"/>
            <a:r>
              <a:rPr lang="en-US" sz="1600" dirty="0">
                <a:solidFill>
                  <a:schemeClr val="bg1"/>
                </a:solidFill>
              </a:rPr>
              <a:t>Fixed</a:t>
            </a:r>
          </a:p>
          <a:p>
            <a:pPr algn="ctr"/>
            <a:r>
              <a:rPr lang="en-US" sz="1600" dirty="0">
                <a:solidFill>
                  <a:schemeClr val="bg1"/>
                </a:solidFill>
              </a:rPr>
              <a:t>Assets</a:t>
            </a:r>
          </a:p>
        </p:txBody>
      </p:sp>
    </p:spTree>
    <p:extLst>
      <p:ext uri="{BB962C8B-B14F-4D97-AF65-F5344CB8AC3E}">
        <p14:creationId xmlns:p14="http://schemas.microsoft.com/office/powerpoint/2010/main" val="44966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Internal Order</a:t>
            </a:r>
            <a:br>
              <a:rPr lang="en-US" dirty="0"/>
            </a:br>
            <a:r>
              <a:rPr lang="en-US" dirty="0"/>
              <a:t>Settlement: Financial impact</a:t>
            </a:r>
          </a:p>
        </p:txBody>
      </p:sp>
      <p:sp>
        <p:nvSpPr>
          <p:cNvPr id="4" name="Content Placeholder 3"/>
          <p:cNvSpPr>
            <a:spLocks noGrp="1"/>
          </p:cNvSpPr>
          <p:nvPr>
            <p:ph sz="half" idx="1"/>
          </p:nvPr>
        </p:nvSpPr>
        <p:spPr>
          <a:xfrm>
            <a:off x="1488168" y="1752600"/>
            <a:ext cx="3920444" cy="4419600"/>
          </a:xfrm>
        </p:spPr>
        <p:txBody>
          <a:bodyPr>
            <a:normAutofit lnSpcReduction="10000"/>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Internal order</a:t>
            </a:r>
          </a:p>
          <a:p>
            <a:pPr lvl="1"/>
            <a:r>
              <a:rPr lang="en-US" dirty="0"/>
              <a:t>Posting key (debits and credits)</a:t>
            </a:r>
          </a:p>
          <a:p>
            <a:pPr lvl="1"/>
            <a:r>
              <a:rPr lang="en-US" dirty="0"/>
              <a:t>Amounts</a:t>
            </a:r>
          </a:p>
          <a:p>
            <a:endParaRPr lang="en-US" dirty="0"/>
          </a:p>
        </p:txBody>
      </p:sp>
      <p:grpSp>
        <p:nvGrpSpPr>
          <p:cNvPr id="3" name="Group 2">
            <a:extLst>
              <a:ext uri="{FF2B5EF4-FFF2-40B4-BE49-F238E27FC236}">
                <a16:creationId xmlns:a16="http://schemas.microsoft.com/office/drawing/2014/main" id="{87E983C7-ACA6-46CE-85B8-446E93E5E764}"/>
              </a:ext>
            </a:extLst>
          </p:cNvPr>
          <p:cNvGrpSpPr/>
          <p:nvPr/>
        </p:nvGrpSpPr>
        <p:grpSpPr>
          <a:xfrm>
            <a:off x="5713412" y="2362200"/>
            <a:ext cx="5840380" cy="2667000"/>
            <a:chOff x="5713412" y="2362200"/>
            <a:chExt cx="5840380" cy="2667000"/>
          </a:xfrm>
        </p:grpSpPr>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09/25/2018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398140" cy="338554"/>
              </a:xfrm>
              <a:prstGeom prst="rect">
                <a:avLst/>
              </a:prstGeom>
              <a:noFill/>
            </p:spPr>
            <p:txBody>
              <a:bodyPr wrap="none" rtlCol="0">
                <a:spAutoFit/>
              </a:bodyPr>
              <a:lstStyle/>
              <a:p>
                <a:r>
                  <a:rPr lang="en-US" sz="1600" dirty="0"/>
                  <a:t>22XXXX Asset</a:t>
                </a:r>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055097" cy="338554"/>
              </a:xfrm>
              <a:prstGeom prst="rect">
                <a:avLst/>
              </a:prstGeom>
              <a:noFill/>
            </p:spPr>
            <p:txBody>
              <a:bodyPr wrap="none" rtlCol="0">
                <a:spAutoFit/>
              </a:bodyPr>
              <a:lstStyle/>
              <a:p>
                <a:r>
                  <a:rPr lang="en-US" sz="1600" dirty="0"/>
                  <a:t>$1,700.00</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50</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877163" cy="338554"/>
              </a:xfrm>
              <a:prstGeom prst="rect">
                <a:avLst/>
              </a:prstGeom>
              <a:noFill/>
            </p:spPr>
            <p:txBody>
              <a:bodyPr wrap="none" rtlCol="0">
                <a:spAutoFit/>
              </a:bodyPr>
              <a:lstStyle/>
              <a:p>
                <a:r>
                  <a:rPr lang="en-US" sz="1600" dirty="0"/>
                  <a:t>229XXX</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124026" cy="338554"/>
              </a:xfrm>
              <a:prstGeom prst="rect">
                <a:avLst/>
              </a:prstGeom>
              <a:noFill/>
            </p:spPr>
            <p:txBody>
              <a:bodyPr wrap="none" rtlCol="0">
                <a:spAutoFit/>
              </a:bodyPr>
              <a:lstStyle/>
              <a:p>
                <a:r>
                  <a:rPr lang="en-US" sz="1600" dirty="0"/>
                  <a:t>$1,700.00-</a:t>
                </a:r>
              </a:p>
            </p:txBody>
          </p:sp>
        </p:grpSp>
        <p:sp>
          <p:nvSpPr>
            <p:cNvPr id="76" name="TextBox 75">
              <a:extLst>
                <a:ext uri="{FF2B5EF4-FFF2-40B4-BE49-F238E27FC236}">
                  <a16:creationId xmlns:a16="http://schemas.microsoft.com/office/drawing/2014/main" id="{31DA505C-2A62-4477-BA2E-13B2D5167B2C}"/>
                </a:ext>
              </a:extLst>
            </p:cNvPr>
            <p:cNvSpPr txBox="1"/>
            <p:nvPr/>
          </p:nvSpPr>
          <p:spPr>
            <a:xfrm>
              <a:off x="8044716" y="4002112"/>
              <a:ext cx="1467068" cy="338554"/>
            </a:xfrm>
            <a:prstGeom prst="rect">
              <a:avLst/>
            </a:prstGeom>
            <a:noFill/>
          </p:spPr>
          <p:txBody>
            <a:bodyPr wrap="none" rtlCol="0">
              <a:spAutoFit/>
            </a:bodyPr>
            <a:lstStyle/>
            <a:p>
              <a:r>
                <a:rPr lang="en-US" sz="1600" dirty="0"/>
                <a:t>Internal order </a:t>
              </a:r>
            </a:p>
          </p:txBody>
        </p:sp>
        <p:sp>
          <p:nvSpPr>
            <p:cNvPr id="77" name="TextBox 76">
              <a:extLst>
                <a:ext uri="{FF2B5EF4-FFF2-40B4-BE49-F238E27FC236}">
                  <a16:creationId xmlns:a16="http://schemas.microsoft.com/office/drawing/2014/main" id="{C0C4F8A1-F281-459B-AEAF-BD099EF1ABD3}"/>
                </a:ext>
              </a:extLst>
            </p:cNvPr>
            <p:cNvSpPr txBox="1"/>
            <p:nvPr/>
          </p:nvSpPr>
          <p:spPr>
            <a:xfrm>
              <a:off x="8075612" y="4690646"/>
              <a:ext cx="1225207" cy="338554"/>
            </a:xfrm>
            <a:prstGeom prst="rect">
              <a:avLst/>
            </a:prstGeom>
            <a:noFill/>
          </p:spPr>
          <p:txBody>
            <a:bodyPr wrap="none" rtlCol="0">
              <a:spAutoFit/>
            </a:bodyPr>
            <a:lstStyle/>
            <a:p>
              <a:r>
                <a:rPr lang="en-US" sz="1600" dirty="0"/>
                <a:t>12AB Order</a:t>
              </a:r>
            </a:p>
          </p:txBody>
        </p:sp>
      </p:grpSp>
      <p:sp>
        <p:nvSpPr>
          <p:cNvPr id="38" name="Flowchart: Process 37">
            <a:extLst>
              <a:ext uri="{FF2B5EF4-FFF2-40B4-BE49-F238E27FC236}">
                <a16:creationId xmlns:a16="http://schemas.microsoft.com/office/drawing/2014/main" id="{67F95893-7728-47DF-8E2E-D0DB141741BD}"/>
              </a:ext>
            </a:extLst>
          </p:cNvPr>
          <p:cNvSpPr/>
          <p:nvPr/>
        </p:nvSpPr>
        <p:spPr>
          <a:xfrm>
            <a:off x="9828212" y="457200"/>
            <a:ext cx="1905000" cy="304800"/>
          </a:xfrm>
          <a:prstGeom prst="flowChartProcess">
            <a:avLst/>
          </a:prstGeom>
          <a:solidFill>
            <a:schemeClr val="accent2">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Internal order</a:t>
            </a:r>
          </a:p>
        </p:txBody>
      </p:sp>
    </p:spTree>
    <p:extLst>
      <p:ext uri="{BB962C8B-B14F-4D97-AF65-F5344CB8AC3E}">
        <p14:creationId xmlns:p14="http://schemas.microsoft.com/office/powerpoint/2010/main" val="269274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Internal Order</a:t>
            </a:r>
            <a:br>
              <a:rPr lang="en-US" dirty="0"/>
            </a:br>
            <a:r>
              <a:rPr lang="en-US" dirty="0"/>
              <a:t>Reflection</a:t>
            </a:r>
          </a:p>
        </p:txBody>
      </p:sp>
      <p:sp>
        <p:nvSpPr>
          <p:cNvPr id="5" name="Content Placeholder 4"/>
          <p:cNvSpPr>
            <a:spLocks noGrp="1"/>
          </p:cNvSpPr>
          <p:nvPr>
            <p:ph idx="1"/>
          </p:nvPr>
        </p:nvSpPr>
        <p:spPr/>
        <p:txBody>
          <a:bodyPr/>
          <a:lstStyle/>
          <a:p>
            <a:r>
              <a:rPr lang="en-US" dirty="0"/>
              <a:t>What would you say is the difference between a cost center and an internal order?</a:t>
            </a:r>
          </a:p>
          <a:p>
            <a:r>
              <a:rPr lang="en-US" dirty="0"/>
              <a:t>What would you recommend the GBI team to use internal orders for?</a:t>
            </a:r>
          </a:p>
          <a:p>
            <a:r>
              <a:rPr lang="en-US" dirty="0"/>
              <a:t>What the “settlement” activity has to do with the interim life of an internal order?</a:t>
            </a:r>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Product Costing</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Controlling (CO)</a:t>
            </a:r>
          </a:p>
        </p:txBody>
      </p:sp>
    </p:spTree>
    <p:extLst>
      <p:ext uri="{BB962C8B-B14F-4D97-AF65-F5344CB8AC3E}">
        <p14:creationId xmlns:p14="http://schemas.microsoft.com/office/powerpoint/2010/main" val="964941359"/>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2743611-972D-4EE4-9582-CA0D242B9822}"/>
              </a:ext>
            </a:extLst>
          </p:cNvPr>
          <p:cNvSpPr/>
          <p:nvPr/>
        </p:nvSpPr>
        <p:spPr>
          <a:xfrm>
            <a:off x="1446212" y="3962400"/>
            <a:ext cx="4953000" cy="1219200"/>
          </a:xfrm>
          <a:prstGeom prst="rect">
            <a:avLst/>
          </a:prstGeom>
          <a:solidFill>
            <a:srgbClr val="0070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Introduction</a:t>
            </a:r>
          </a:p>
        </p:txBody>
      </p:sp>
      <p:sp>
        <p:nvSpPr>
          <p:cNvPr id="3" name="Content Placeholder 2"/>
          <p:cNvSpPr>
            <a:spLocks noGrp="1"/>
          </p:cNvSpPr>
          <p:nvPr>
            <p:ph sz="half" idx="1"/>
          </p:nvPr>
        </p:nvSpPr>
        <p:spPr/>
        <p:txBody>
          <a:bodyPr>
            <a:normAutofit/>
          </a:bodyPr>
          <a:lstStyle/>
          <a:p>
            <a:r>
              <a:rPr lang="en-US" dirty="0"/>
              <a:t>Concerned with all aspects of planning the cost of producing products or services, as well as tracking and analyzing actual costs and consist three components on the right.</a:t>
            </a:r>
          </a:p>
          <a:p>
            <a:r>
              <a:rPr lang="en-US" dirty="0">
                <a:solidFill>
                  <a:schemeClr val="bg1"/>
                </a:solidFill>
              </a:rPr>
              <a:t>Costing methodology</a:t>
            </a:r>
          </a:p>
          <a:p>
            <a:pPr lvl="1"/>
            <a:r>
              <a:rPr lang="en-US" dirty="0">
                <a:solidFill>
                  <a:schemeClr val="bg1"/>
                </a:solidFill>
              </a:rPr>
              <a:t>Product Cost Planning</a:t>
            </a:r>
          </a:p>
          <a:p>
            <a:pPr lvl="1"/>
            <a:r>
              <a:rPr lang="en-US" dirty="0">
                <a:solidFill>
                  <a:schemeClr val="bg1"/>
                </a:solidFill>
              </a:rPr>
              <a:t>Actual Costing and Material Ledger</a:t>
            </a:r>
          </a:p>
        </p:txBody>
      </p:sp>
      <p:graphicFrame>
        <p:nvGraphicFramePr>
          <p:cNvPr id="5" name="Content Placeholder 4"/>
          <p:cNvGraphicFramePr>
            <a:graphicFrameLocks noGrp="1"/>
          </p:cNvGraphicFramePr>
          <p:nvPr>
            <p:ph sz="half" idx="2"/>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 </a:t>
            </a:r>
            <a:br>
              <a:rPr lang="en-US" dirty="0"/>
            </a:br>
            <a:r>
              <a:rPr lang="en-US" dirty="0"/>
              <a:t>Transactions</a:t>
            </a:r>
          </a:p>
        </p:txBody>
      </p:sp>
      <p:graphicFrame>
        <p:nvGraphicFramePr>
          <p:cNvPr id="6" name="Table 4">
            <a:extLst>
              <a:ext uri="{FF2B5EF4-FFF2-40B4-BE49-F238E27FC236}">
                <a16:creationId xmlns:a16="http://schemas.microsoft.com/office/drawing/2014/main" id="{F09E3EC0-9B67-4E65-B169-2341F0F4653D}"/>
              </a:ext>
            </a:extLst>
          </p:cNvPr>
          <p:cNvGraphicFramePr>
            <a:graphicFrameLocks noGrp="1"/>
          </p:cNvGraphicFramePr>
          <p:nvPr>
            <p:extLst>
              <p:ext uri="{D42A27DB-BD31-4B8C-83A1-F6EECF244321}">
                <p14:modId xmlns:p14="http://schemas.microsoft.com/office/powerpoint/2010/main" val="597314798"/>
              </p:ext>
            </p:extLst>
          </p:nvPr>
        </p:nvGraphicFramePr>
        <p:xfrm>
          <a:off x="1711209" y="2667000"/>
          <a:ext cx="6461189" cy="148336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MM01</a:t>
                      </a:r>
                    </a:p>
                  </a:txBody>
                  <a:tcPr/>
                </a:tc>
                <a:tc>
                  <a:txBody>
                    <a:bodyPr/>
                    <a:lstStyle/>
                    <a:p>
                      <a:r>
                        <a:rPr lang="en-US" dirty="0"/>
                        <a:t>Material master</a:t>
                      </a:r>
                    </a:p>
                  </a:txBody>
                  <a:tcPr/>
                </a:tc>
                <a:tc>
                  <a:txBody>
                    <a:bodyPr/>
                    <a:lstStyle/>
                    <a:p>
                      <a:r>
                        <a:rPr lang="en-US" dirty="0"/>
                        <a:t>Master data</a:t>
                      </a:r>
                    </a:p>
                  </a:txBody>
                  <a:tcPr/>
                </a:tc>
                <a:extLst>
                  <a:ext uri="{0D108BD9-81ED-4DB2-BD59-A6C34878D82A}">
                    <a16:rowId xmlns:a16="http://schemas.microsoft.com/office/drawing/2014/main" val="3511557226"/>
                  </a:ext>
                </a:extLst>
              </a:tr>
              <a:tr h="370840">
                <a:tc>
                  <a:txBody>
                    <a:bodyPr/>
                    <a:lstStyle/>
                    <a:p>
                      <a:r>
                        <a:rPr lang="en-US" dirty="0"/>
                        <a:t>CK40N</a:t>
                      </a:r>
                    </a:p>
                  </a:txBody>
                  <a:tcPr/>
                </a:tc>
                <a:tc>
                  <a:txBody>
                    <a:bodyPr/>
                    <a:lstStyle/>
                    <a:p>
                      <a:r>
                        <a:rPr lang="en-US" dirty="0"/>
                        <a:t>Costing run</a:t>
                      </a:r>
                    </a:p>
                  </a:txBody>
                  <a:tcPr/>
                </a:tc>
                <a:tc>
                  <a:txBody>
                    <a:bodyPr/>
                    <a:lstStyle/>
                    <a:p>
                      <a:r>
                        <a:rPr lang="en-US" dirty="0"/>
                        <a:t>Transactional</a:t>
                      </a:r>
                    </a:p>
                  </a:txBody>
                  <a:tcPr/>
                </a:tc>
                <a:extLst>
                  <a:ext uri="{0D108BD9-81ED-4DB2-BD59-A6C34878D82A}">
                    <a16:rowId xmlns:a16="http://schemas.microsoft.com/office/drawing/2014/main" val="3090478296"/>
                  </a:ext>
                </a:extLst>
              </a:tr>
              <a:tr h="370840">
                <a:tc>
                  <a:txBody>
                    <a:bodyPr/>
                    <a:lstStyle/>
                    <a:p>
                      <a:r>
                        <a:rPr lang="en-US" dirty="0"/>
                        <a:t>CKMLCP</a:t>
                      </a:r>
                    </a:p>
                  </a:txBody>
                  <a:tcPr/>
                </a:tc>
                <a:tc>
                  <a:txBody>
                    <a:bodyPr/>
                    <a:lstStyle/>
                    <a:p>
                      <a:r>
                        <a:rPr lang="en-US" dirty="0"/>
                        <a:t>Actual costing run</a:t>
                      </a:r>
                    </a:p>
                  </a:txBody>
                  <a:tcPr/>
                </a:tc>
                <a:tc>
                  <a:txBody>
                    <a:bodyPr/>
                    <a:lstStyle/>
                    <a:p>
                      <a:r>
                        <a:rPr lang="en-US" dirty="0"/>
                        <a:t>Transactional</a:t>
                      </a:r>
                    </a:p>
                  </a:txBody>
                  <a:tcPr/>
                </a:tc>
                <a:extLst>
                  <a:ext uri="{0D108BD9-81ED-4DB2-BD59-A6C34878D82A}">
                    <a16:rowId xmlns:a16="http://schemas.microsoft.com/office/drawing/2014/main" val="3418250064"/>
                  </a:ext>
                </a:extLst>
              </a:tr>
            </a:tbl>
          </a:graphicData>
        </a:graphic>
      </p:graphicFrame>
      <p:sp>
        <p:nvSpPr>
          <p:cNvPr id="7" name="Flowchart: Process 6">
            <a:extLst>
              <a:ext uri="{FF2B5EF4-FFF2-40B4-BE49-F238E27FC236}">
                <a16:creationId xmlns:a16="http://schemas.microsoft.com/office/drawing/2014/main" id="{4FD4633A-8CE1-4CB4-B339-4E799959D31E}"/>
              </a:ext>
            </a:extLst>
          </p:cNvPr>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pic>
        <p:nvPicPr>
          <p:cNvPr id="9" name="Picture 1">
            <a:extLst>
              <a:ext uri="{FF2B5EF4-FFF2-40B4-BE49-F238E27FC236}">
                <a16:creationId xmlns:a16="http://schemas.microsoft.com/office/drawing/2014/main" id="{B704A58D-EA4D-4467-9F30-2623BF9B52B9}"/>
              </a:ext>
            </a:extLst>
          </p:cNvPr>
          <p:cNvPicPr>
            <a:picLocks noGrp="1" noChangeAspect="1" noChangeArrowheads="1"/>
          </p:cNvPicPr>
          <p:nvPr>
            <p:ph sz="half" idx="2"/>
          </p:nvPr>
        </p:nvPicPr>
        <p:blipFill>
          <a:blip r:embed="rId2" cstate="print"/>
          <a:srcRect/>
          <a:stretch>
            <a:fillRect/>
          </a:stretch>
        </p:blipFill>
        <p:spPr bwMode="auto">
          <a:xfrm>
            <a:off x="8380411" y="2895600"/>
            <a:ext cx="3224107" cy="1066800"/>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675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Product Costing </a:t>
            </a:r>
            <a:br>
              <a:rPr lang="en-US" dirty="0"/>
            </a:br>
            <a:r>
              <a:rPr lang="en-US" dirty="0"/>
              <a:t>Master Data: Material Master Views</a:t>
            </a:r>
          </a:p>
        </p:txBody>
      </p:sp>
      <p:sp>
        <p:nvSpPr>
          <p:cNvPr id="6" name="Content Placeholder 5"/>
          <p:cNvSpPr>
            <a:spLocks noGrp="1"/>
          </p:cNvSpPr>
          <p:nvPr>
            <p:ph sz="half" idx="1"/>
          </p:nvPr>
        </p:nvSpPr>
        <p:spPr/>
        <p:txBody>
          <a:bodyPr>
            <a:normAutofit fontScale="92500" lnSpcReduction="10000"/>
          </a:bodyPr>
          <a:lstStyle/>
          <a:p>
            <a:r>
              <a:rPr lang="en-US" b="1" dirty="0"/>
              <a:t>Basic</a:t>
            </a:r>
          </a:p>
          <a:p>
            <a:r>
              <a:rPr lang="en-US" dirty="0"/>
              <a:t>Sales</a:t>
            </a:r>
          </a:p>
          <a:p>
            <a:r>
              <a:rPr lang="en-US" dirty="0"/>
              <a:t>Purchasing</a:t>
            </a:r>
          </a:p>
          <a:p>
            <a:r>
              <a:rPr lang="en-US" dirty="0"/>
              <a:t>Plant</a:t>
            </a:r>
          </a:p>
          <a:p>
            <a:r>
              <a:rPr lang="en-US" dirty="0"/>
              <a:t>Forecast</a:t>
            </a:r>
          </a:p>
          <a:p>
            <a:r>
              <a:rPr lang="en-US" dirty="0"/>
              <a:t>Storage</a:t>
            </a:r>
          </a:p>
          <a:p>
            <a:r>
              <a:rPr lang="en-US" dirty="0"/>
              <a:t>Quality</a:t>
            </a:r>
          </a:p>
          <a:p>
            <a:r>
              <a:rPr lang="en-US" b="1" dirty="0"/>
              <a:t>Accounting</a:t>
            </a:r>
          </a:p>
          <a:p>
            <a:r>
              <a:rPr lang="en-US" b="1" dirty="0"/>
              <a:t>Controlling</a:t>
            </a:r>
          </a:p>
        </p:txBody>
      </p:sp>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pic>
        <p:nvPicPr>
          <p:cNvPr id="8" name="Picture 6">
            <a:extLst>
              <a:ext uri="{FF2B5EF4-FFF2-40B4-BE49-F238E27FC236}">
                <a16:creationId xmlns:a16="http://schemas.microsoft.com/office/drawing/2014/main" id="{6694FE34-BE8A-4DCC-B71E-5423ACCE24D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99012" y="1981200"/>
            <a:ext cx="6324601" cy="35502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Product Costing </a:t>
            </a:r>
            <a:br>
              <a:rPr lang="en-US" dirty="0"/>
            </a:br>
            <a:r>
              <a:rPr lang="en-US" dirty="0"/>
              <a:t>Master Data: Material Master Views</a:t>
            </a:r>
          </a:p>
        </p:txBody>
      </p:sp>
      <p:sp>
        <p:nvSpPr>
          <p:cNvPr id="6" name="Content Placeholder 5"/>
          <p:cNvSpPr>
            <a:spLocks noGrp="1"/>
          </p:cNvSpPr>
          <p:nvPr>
            <p:ph sz="half" idx="1"/>
          </p:nvPr>
        </p:nvSpPr>
        <p:spPr/>
        <p:txBody>
          <a:bodyPr>
            <a:normAutofit fontScale="92500" lnSpcReduction="10000"/>
          </a:bodyPr>
          <a:lstStyle/>
          <a:p>
            <a:r>
              <a:rPr lang="en-US" b="1" dirty="0"/>
              <a:t>Basic</a:t>
            </a:r>
          </a:p>
          <a:p>
            <a:r>
              <a:rPr lang="en-US" dirty="0"/>
              <a:t>Sales</a:t>
            </a:r>
          </a:p>
          <a:p>
            <a:r>
              <a:rPr lang="en-US" dirty="0"/>
              <a:t>Purchasing</a:t>
            </a:r>
          </a:p>
          <a:p>
            <a:r>
              <a:rPr lang="en-US" dirty="0"/>
              <a:t>Plant</a:t>
            </a:r>
          </a:p>
          <a:p>
            <a:r>
              <a:rPr lang="en-US" dirty="0"/>
              <a:t>Forecast</a:t>
            </a:r>
          </a:p>
          <a:p>
            <a:r>
              <a:rPr lang="en-US" dirty="0"/>
              <a:t>Storage</a:t>
            </a:r>
          </a:p>
          <a:p>
            <a:r>
              <a:rPr lang="en-US" dirty="0"/>
              <a:t>Quality</a:t>
            </a:r>
          </a:p>
          <a:p>
            <a:r>
              <a:rPr lang="en-US" b="1" dirty="0"/>
              <a:t>Accounting</a:t>
            </a:r>
          </a:p>
          <a:p>
            <a:r>
              <a:rPr lang="en-US" b="1" dirty="0"/>
              <a:t>Controlling</a:t>
            </a:r>
          </a:p>
        </p:txBody>
      </p:sp>
      <p:pic>
        <p:nvPicPr>
          <p:cNvPr id="2050" name="Picture 2"/>
          <p:cNvPicPr>
            <a:picLocks noGrp="1" noChangeAspect="1" noChangeArrowheads="1"/>
          </p:cNvPicPr>
          <p:nvPr>
            <p:ph sz="half" idx="2"/>
          </p:nvPr>
        </p:nvPicPr>
        <p:blipFill>
          <a:blip r:embed="rId2" cstate="print"/>
          <a:srcRect/>
          <a:stretch>
            <a:fillRect/>
          </a:stretch>
        </p:blipFill>
        <p:spPr bwMode="auto">
          <a:xfrm>
            <a:off x="5103812" y="2057400"/>
            <a:ext cx="6627345" cy="3272931"/>
          </a:xfrm>
          <a:prstGeom prst="rect">
            <a:avLst/>
          </a:prstGeom>
          <a:noFill/>
          <a:ln w="9525">
            <a:noFill/>
            <a:miter lim="800000"/>
            <a:headEnd/>
            <a:tailEnd/>
          </a:ln>
        </p:spPr>
      </p:pic>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Master Data: Material Master (MM01)</a:t>
            </a:r>
          </a:p>
        </p:txBody>
      </p:sp>
      <p:sp>
        <p:nvSpPr>
          <p:cNvPr id="3" name="Content Placeholder 2"/>
          <p:cNvSpPr>
            <a:spLocks noGrp="1"/>
          </p:cNvSpPr>
          <p:nvPr>
            <p:ph sz="half" idx="1"/>
          </p:nvPr>
        </p:nvSpPr>
        <p:spPr/>
        <p:txBody>
          <a:bodyPr>
            <a:normAutofit fontScale="92500"/>
          </a:bodyPr>
          <a:lstStyle/>
          <a:p>
            <a:r>
              <a:rPr lang="en-US" dirty="0"/>
              <a:t>Contains all of the key information a company needs to manage a material within its organization.</a:t>
            </a:r>
          </a:p>
          <a:p>
            <a:r>
              <a:rPr lang="en-US" dirty="0"/>
              <a:t>The material master defines, among other things, how a product is sold, manufactured, purchased, inventoried and </a:t>
            </a:r>
            <a:r>
              <a:rPr lang="en-US" dirty="0" err="1"/>
              <a:t>costed</a:t>
            </a:r>
            <a:r>
              <a:rPr lang="en-US" dirty="0"/>
              <a:t>.</a:t>
            </a:r>
          </a:p>
          <a:p>
            <a:r>
              <a:rPr lang="en-US" dirty="0"/>
              <a:t>Information is grouped into views that are organized by business function.</a:t>
            </a:r>
          </a:p>
          <a:p>
            <a:r>
              <a:rPr lang="en-US" dirty="0"/>
              <a:t>The majority of views of master data are stored at the plant level.</a:t>
            </a:r>
          </a:p>
          <a:p>
            <a:endParaRPr lang="en-US" dirty="0"/>
          </a:p>
        </p:txBody>
      </p:sp>
      <p:graphicFrame>
        <p:nvGraphicFramePr>
          <p:cNvPr id="5" name="Content Placeholder 4"/>
          <p:cNvGraphicFramePr>
            <a:graphicFrameLocks noGrp="1"/>
          </p:cNvGraphicFramePr>
          <p:nvPr>
            <p:ph sz="half" idx="2"/>
          </p:nvPr>
        </p:nvGraphicFramePr>
        <p:xfrm>
          <a:off x="6551613" y="2286000"/>
          <a:ext cx="48006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Product Cost Planning</a:t>
            </a:r>
          </a:p>
        </p:txBody>
      </p:sp>
      <p:sp>
        <p:nvSpPr>
          <p:cNvPr id="3" name="Content Placeholder 2"/>
          <p:cNvSpPr>
            <a:spLocks noGrp="1"/>
          </p:cNvSpPr>
          <p:nvPr>
            <p:ph sz="half" idx="1"/>
          </p:nvPr>
        </p:nvSpPr>
        <p:spPr>
          <a:xfrm>
            <a:off x="1488168" y="1752600"/>
            <a:ext cx="5368244" cy="4419600"/>
          </a:xfrm>
        </p:spPr>
        <p:txBody>
          <a:bodyPr>
            <a:normAutofit/>
          </a:bodyPr>
          <a:lstStyle/>
          <a:p>
            <a:r>
              <a:rPr lang="en-US" dirty="0"/>
              <a:t>Used to estimate the costs to produce goods or services.</a:t>
            </a:r>
          </a:p>
          <a:p>
            <a:endParaRPr lang="en-US" dirty="0"/>
          </a:p>
          <a:p>
            <a:endParaRPr lang="en-US" dirty="0"/>
          </a:p>
          <a:p>
            <a:endParaRPr lang="en-US" dirty="0"/>
          </a:p>
          <a:p>
            <a:r>
              <a:rPr lang="en-US" dirty="0"/>
              <a:t>If no quantity structure is available you can either enter the cost items manually with the unit costing tool or transfer them automatically from a non-SAP system using batch input.</a:t>
            </a:r>
          </a:p>
        </p:txBody>
      </p:sp>
      <p:pic>
        <p:nvPicPr>
          <p:cNvPr id="15361" name="Picture 1"/>
          <p:cNvPicPr>
            <a:picLocks noGrp="1" noChangeAspect="1" noChangeArrowheads="1"/>
          </p:cNvPicPr>
          <p:nvPr>
            <p:ph sz="half" idx="2"/>
          </p:nvPr>
        </p:nvPicPr>
        <p:blipFill>
          <a:blip r:embed="rId2" cstate="print"/>
          <a:srcRect/>
          <a:stretch>
            <a:fillRect/>
          </a:stretch>
        </p:blipFill>
        <p:spPr bwMode="auto">
          <a:xfrm>
            <a:off x="8403273" y="1606290"/>
            <a:ext cx="1958339" cy="456591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
        <p:nvSpPr>
          <p:cNvPr id="4" name="Speech Bubble: Rectangle 3">
            <a:extLst>
              <a:ext uri="{FF2B5EF4-FFF2-40B4-BE49-F238E27FC236}">
                <a16:creationId xmlns:a16="http://schemas.microsoft.com/office/drawing/2014/main" id="{1A81BFA1-B915-4E55-832E-E74E686DCDC7}"/>
              </a:ext>
            </a:extLst>
          </p:cNvPr>
          <p:cNvSpPr/>
          <p:nvPr/>
        </p:nvSpPr>
        <p:spPr>
          <a:xfrm>
            <a:off x="1574120" y="2514600"/>
            <a:ext cx="5968092" cy="1752600"/>
          </a:xfrm>
          <a:prstGeom prst="wedgeRectCallout">
            <a:avLst>
              <a:gd name="adj1" fmla="val 64517"/>
              <a:gd name="adj2" fmla="val -6135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rPr>
              <a:t>If a quantity structure (bill of material and routing) is available in manufacturing Planning, then the system can automatically create a cost estimate based on this data.</a:t>
            </a:r>
            <a:endParaRPr lang="en-US" sz="2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6840D-A1DF-4B24-A7F6-2AB8341FFD11}"/>
              </a:ext>
            </a:extLst>
          </p:cNvPr>
          <p:cNvSpPr>
            <a:spLocks noGrp="1"/>
          </p:cNvSpPr>
          <p:nvPr>
            <p:ph type="title"/>
          </p:nvPr>
        </p:nvSpPr>
        <p:spPr/>
        <p:txBody>
          <a:bodyPr>
            <a:normAutofit fontScale="90000"/>
          </a:bodyPr>
          <a:lstStyle/>
          <a:p>
            <a:r>
              <a:rPr lang="en-US" dirty="0"/>
              <a:t>Product Costing</a:t>
            </a:r>
            <a:br>
              <a:rPr lang="en-US" dirty="0"/>
            </a:br>
            <a:r>
              <a:rPr lang="en-US" dirty="0"/>
              <a:t>Using Quantity Structure</a:t>
            </a:r>
          </a:p>
        </p:txBody>
      </p:sp>
      <p:sp>
        <p:nvSpPr>
          <p:cNvPr id="3" name="Content Placeholder 2">
            <a:extLst>
              <a:ext uri="{FF2B5EF4-FFF2-40B4-BE49-F238E27FC236}">
                <a16:creationId xmlns:a16="http://schemas.microsoft.com/office/drawing/2014/main" id="{F2C2E6E2-A630-4276-A5EB-16F0C14F3B95}"/>
              </a:ext>
            </a:extLst>
          </p:cNvPr>
          <p:cNvSpPr>
            <a:spLocks noGrp="1"/>
          </p:cNvSpPr>
          <p:nvPr>
            <p:ph sz="half" idx="1"/>
          </p:nvPr>
        </p:nvSpPr>
        <p:spPr/>
        <p:txBody>
          <a:bodyPr/>
          <a:lstStyle/>
          <a:p>
            <a:r>
              <a:rPr lang="en-US" dirty="0"/>
              <a:t>Bill of Materials (BOM)</a:t>
            </a:r>
          </a:p>
          <a:p>
            <a:pPr lvl="1"/>
            <a:r>
              <a:rPr lang="en-US" dirty="0"/>
              <a:t>It identify the components necessary to produce a finish or semi-finish good.</a:t>
            </a:r>
          </a:p>
          <a:p>
            <a:pPr lvl="1"/>
            <a:r>
              <a:rPr lang="en-US" dirty="0"/>
              <a:t>GBI Off road bike</a:t>
            </a:r>
          </a:p>
          <a:p>
            <a:pPr lvl="2"/>
            <a:r>
              <a:rPr lang="en-US" dirty="0"/>
              <a:t>2 Aluminum wheels</a:t>
            </a:r>
          </a:p>
          <a:p>
            <a:pPr lvl="2"/>
            <a:r>
              <a:rPr lang="en-US" dirty="0"/>
              <a:t>1 Frame</a:t>
            </a:r>
          </a:p>
          <a:p>
            <a:pPr lvl="2"/>
            <a:r>
              <a:rPr lang="en-US" dirty="0"/>
              <a:t>1 Seat kit</a:t>
            </a:r>
          </a:p>
          <a:p>
            <a:pPr lvl="2"/>
            <a:r>
              <a:rPr lang="en-US" dirty="0"/>
              <a:t>1 Handle bar</a:t>
            </a:r>
          </a:p>
          <a:p>
            <a:pPr lvl="2"/>
            <a:r>
              <a:rPr lang="en-US" dirty="0"/>
              <a:t>1 Pedal assembly</a:t>
            </a:r>
          </a:p>
          <a:p>
            <a:pPr lvl="2"/>
            <a:r>
              <a:rPr lang="en-US" dirty="0"/>
              <a:t>1 Chain</a:t>
            </a:r>
          </a:p>
          <a:p>
            <a:pPr lvl="2"/>
            <a:r>
              <a:rPr lang="en-US" dirty="0"/>
              <a:t>1 Brake kit</a:t>
            </a:r>
          </a:p>
        </p:txBody>
      </p:sp>
      <p:graphicFrame>
        <p:nvGraphicFramePr>
          <p:cNvPr id="6" name="Content Placeholder 5">
            <a:extLst>
              <a:ext uri="{FF2B5EF4-FFF2-40B4-BE49-F238E27FC236}">
                <a16:creationId xmlns:a16="http://schemas.microsoft.com/office/drawing/2014/main" id="{B3FEF813-292A-4653-B7D6-BEC1E28C7E0D}"/>
              </a:ext>
            </a:extLst>
          </p:cNvPr>
          <p:cNvGraphicFramePr>
            <a:graphicFrameLocks noGrp="1"/>
          </p:cNvGraphicFramePr>
          <p:nvPr>
            <p:ph sz="half" idx="2"/>
            <p:extLst>
              <p:ext uri="{D42A27DB-BD31-4B8C-83A1-F6EECF244321}">
                <p14:modId xmlns:p14="http://schemas.microsoft.com/office/powerpoint/2010/main" val="279694954"/>
              </p:ext>
            </p:extLst>
          </p:nvPr>
        </p:nvGraphicFramePr>
        <p:xfrm>
          <a:off x="6551613" y="1752600"/>
          <a:ext cx="4800601" cy="3708400"/>
        </p:xfrm>
        <a:graphic>
          <a:graphicData uri="http://schemas.openxmlformats.org/drawingml/2006/table">
            <a:tbl>
              <a:tblPr firstRow="1" bandRow="1">
                <a:tableStyleId>{F5AB1C69-6EDB-4FF4-983F-18BD219EF322}</a:tableStyleId>
              </a:tblPr>
              <a:tblGrid>
                <a:gridCol w="1523999">
                  <a:extLst>
                    <a:ext uri="{9D8B030D-6E8A-4147-A177-3AD203B41FA5}">
                      <a16:colId xmlns:a16="http://schemas.microsoft.com/office/drawing/2014/main" val="2786884973"/>
                    </a:ext>
                  </a:extLst>
                </a:gridCol>
                <a:gridCol w="990600">
                  <a:extLst>
                    <a:ext uri="{9D8B030D-6E8A-4147-A177-3AD203B41FA5}">
                      <a16:colId xmlns:a16="http://schemas.microsoft.com/office/drawing/2014/main" val="3360064305"/>
                    </a:ext>
                  </a:extLst>
                </a:gridCol>
                <a:gridCol w="1143001">
                  <a:extLst>
                    <a:ext uri="{9D8B030D-6E8A-4147-A177-3AD203B41FA5}">
                      <a16:colId xmlns:a16="http://schemas.microsoft.com/office/drawing/2014/main" val="3054734234"/>
                    </a:ext>
                  </a:extLst>
                </a:gridCol>
                <a:gridCol w="1143001">
                  <a:extLst>
                    <a:ext uri="{9D8B030D-6E8A-4147-A177-3AD203B41FA5}">
                      <a16:colId xmlns:a16="http://schemas.microsoft.com/office/drawing/2014/main" val="2803754770"/>
                    </a:ext>
                  </a:extLst>
                </a:gridCol>
              </a:tblGrid>
              <a:tr h="370840">
                <a:tc>
                  <a:txBody>
                    <a:bodyPr/>
                    <a:lstStyle/>
                    <a:p>
                      <a:r>
                        <a:rPr lang="en-US" dirty="0"/>
                        <a:t>Material</a:t>
                      </a:r>
                    </a:p>
                  </a:txBody>
                  <a:tcPr/>
                </a:tc>
                <a:tc>
                  <a:txBody>
                    <a:bodyPr/>
                    <a:lstStyle/>
                    <a:p>
                      <a:r>
                        <a:rPr lang="en-US" dirty="0"/>
                        <a:t>Qty</a:t>
                      </a:r>
                    </a:p>
                  </a:txBody>
                  <a:tcPr/>
                </a:tc>
                <a:tc gridSpan="2">
                  <a:txBody>
                    <a:bodyPr/>
                    <a:lstStyle/>
                    <a:p>
                      <a:r>
                        <a:rPr lang="en-US" dirty="0" err="1"/>
                        <a:t>Std</a:t>
                      </a:r>
                      <a:r>
                        <a:rPr lang="en-US" dirty="0"/>
                        <a:t> Cost   Total Cost</a:t>
                      </a:r>
                    </a:p>
                  </a:txBody>
                  <a:tcPr/>
                </a:tc>
                <a:tc hMerge="1">
                  <a:txBody>
                    <a:bodyPr/>
                    <a:lstStyle/>
                    <a:p>
                      <a:endParaRPr lang="en-US"/>
                    </a:p>
                  </a:txBody>
                  <a:tcPr/>
                </a:tc>
                <a:extLst>
                  <a:ext uri="{0D108BD9-81ED-4DB2-BD59-A6C34878D82A}">
                    <a16:rowId xmlns:a16="http://schemas.microsoft.com/office/drawing/2014/main" val="4089632607"/>
                  </a:ext>
                </a:extLst>
              </a:tr>
              <a:tr h="370840">
                <a:tc>
                  <a:txBody>
                    <a:bodyPr/>
                    <a:lstStyle/>
                    <a:p>
                      <a:r>
                        <a:rPr lang="en-US" dirty="0"/>
                        <a:t>Off Road Bike</a:t>
                      </a:r>
                    </a:p>
                  </a:txBody>
                  <a:tcPr/>
                </a:tc>
                <a:tc>
                  <a:txBody>
                    <a:bodyPr/>
                    <a:lstStyle/>
                    <a:p>
                      <a:pPr algn="ctr"/>
                      <a:r>
                        <a:rPr lang="en-US" dirty="0"/>
                        <a:t>1</a:t>
                      </a:r>
                    </a:p>
                  </a:txBody>
                  <a:tcPr/>
                </a:tc>
                <a:tc>
                  <a:txBody>
                    <a:bodyPr/>
                    <a:lstStyle/>
                    <a:p>
                      <a:pPr algn="ctr"/>
                      <a:r>
                        <a:rPr lang="en-US" dirty="0"/>
                        <a:t>$155</a:t>
                      </a:r>
                    </a:p>
                  </a:txBody>
                  <a:tcPr/>
                </a:tc>
                <a:tc>
                  <a:txBody>
                    <a:bodyPr/>
                    <a:lstStyle/>
                    <a:p>
                      <a:pPr algn="ctr"/>
                      <a:r>
                        <a:rPr lang="en-US" dirty="0"/>
                        <a:t>$155</a:t>
                      </a:r>
                    </a:p>
                  </a:txBody>
                  <a:tcPr/>
                </a:tc>
                <a:extLst>
                  <a:ext uri="{0D108BD9-81ED-4DB2-BD59-A6C34878D82A}">
                    <a16:rowId xmlns:a16="http://schemas.microsoft.com/office/drawing/2014/main" val="936839366"/>
                  </a:ext>
                </a:extLst>
              </a:tr>
              <a:tr h="370840">
                <a:tc>
                  <a:txBody>
                    <a:bodyPr/>
                    <a:lstStyle/>
                    <a:p>
                      <a:pPr marL="285750" indent="-285750">
                        <a:buFont typeface="Arial" panose="020B0604020202020204" pitchFamily="34" charset="0"/>
                        <a:buChar char="•"/>
                      </a:pPr>
                      <a:r>
                        <a:rPr lang="en-US" dirty="0"/>
                        <a:t>Wheels</a:t>
                      </a:r>
                    </a:p>
                  </a:txBody>
                  <a:tcPr/>
                </a:tc>
                <a:tc>
                  <a:txBody>
                    <a:bodyPr/>
                    <a:lstStyle/>
                    <a:p>
                      <a:pPr algn="ctr"/>
                      <a:r>
                        <a:rPr lang="en-US" dirty="0"/>
                        <a:t>2</a:t>
                      </a:r>
                    </a:p>
                  </a:txBody>
                  <a:tcPr/>
                </a:tc>
                <a:tc>
                  <a:txBody>
                    <a:bodyPr/>
                    <a:lstStyle/>
                    <a:p>
                      <a:pPr algn="ctr"/>
                      <a:r>
                        <a:rPr lang="en-US" dirty="0"/>
                        <a:t>$10</a:t>
                      </a:r>
                    </a:p>
                  </a:txBody>
                  <a:tcPr/>
                </a:tc>
                <a:tc>
                  <a:txBody>
                    <a:bodyPr/>
                    <a:lstStyle/>
                    <a:p>
                      <a:pPr algn="ctr"/>
                      <a:r>
                        <a:rPr lang="en-US" dirty="0"/>
                        <a:t>$20</a:t>
                      </a:r>
                    </a:p>
                  </a:txBody>
                  <a:tcPr/>
                </a:tc>
                <a:extLst>
                  <a:ext uri="{0D108BD9-81ED-4DB2-BD59-A6C34878D82A}">
                    <a16:rowId xmlns:a16="http://schemas.microsoft.com/office/drawing/2014/main" val="3617536517"/>
                  </a:ext>
                </a:extLst>
              </a:tr>
              <a:tr h="370840">
                <a:tc>
                  <a:txBody>
                    <a:bodyPr/>
                    <a:lstStyle/>
                    <a:p>
                      <a:pPr marL="285750" indent="-285750">
                        <a:buFont typeface="Arial" panose="020B0604020202020204" pitchFamily="34" charset="0"/>
                        <a:buChar char="•"/>
                      </a:pPr>
                      <a:r>
                        <a:rPr lang="en-US" dirty="0"/>
                        <a:t>Frame</a:t>
                      </a:r>
                    </a:p>
                  </a:txBody>
                  <a:tcPr/>
                </a:tc>
                <a:tc>
                  <a:txBody>
                    <a:bodyPr/>
                    <a:lstStyle/>
                    <a:p>
                      <a:pPr algn="ctr"/>
                      <a:r>
                        <a:rPr lang="en-US" dirty="0"/>
                        <a:t>1</a:t>
                      </a:r>
                    </a:p>
                  </a:txBody>
                  <a:tcPr/>
                </a:tc>
                <a:tc>
                  <a:txBody>
                    <a:bodyPr/>
                    <a:lstStyle/>
                    <a:p>
                      <a:pPr algn="ctr"/>
                      <a:r>
                        <a:rPr lang="en-US" dirty="0"/>
                        <a:t>$40</a:t>
                      </a:r>
                    </a:p>
                  </a:txBody>
                  <a:tcPr/>
                </a:tc>
                <a:tc>
                  <a:txBody>
                    <a:bodyPr/>
                    <a:lstStyle/>
                    <a:p>
                      <a:pPr algn="ctr"/>
                      <a:r>
                        <a:rPr lang="en-US"/>
                        <a:t>$40</a:t>
                      </a:r>
                      <a:endParaRPr lang="en-US" dirty="0"/>
                    </a:p>
                  </a:txBody>
                  <a:tcPr/>
                </a:tc>
                <a:extLst>
                  <a:ext uri="{0D108BD9-81ED-4DB2-BD59-A6C34878D82A}">
                    <a16:rowId xmlns:a16="http://schemas.microsoft.com/office/drawing/2014/main" val="389297912"/>
                  </a:ext>
                </a:extLst>
              </a:tr>
              <a:tr h="370840">
                <a:tc>
                  <a:txBody>
                    <a:bodyPr/>
                    <a:lstStyle/>
                    <a:p>
                      <a:pPr marL="285750" indent="-285750">
                        <a:buFont typeface="Arial" panose="020B0604020202020204" pitchFamily="34" charset="0"/>
                        <a:buChar char="•"/>
                      </a:pPr>
                      <a:r>
                        <a:rPr lang="en-US" dirty="0"/>
                        <a:t>Seat</a:t>
                      </a:r>
                    </a:p>
                  </a:txBody>
                  <a:tcPr/>
                </a:tc>
                <a:tc>
                  <a:txBody>
                    <a:bodyPr/>
                    <a:lstStyle/>
                    <a:p>
                      <a:pPr algn="ctr"/>
                      <a:r>
                        <a:rPr lang="en-US" dirty="0"/>
                        <a:t>1</a:t>
                      </a:r>
                    </a:p>
                  </a:txBody>
                  <a:tcPr/>
                </a:tc>
                <a:tc>
                  <a:txBody>
                    <a:bodyPr/>
                    <a:lstStyle/>
                    <a:p>
                      <a:pPr algn="ctr"/>
                      <a:r>
                        <a:rPr lang="en-US" dirty="0"/>
                        <a:t>$10</a:t>
                      </a:r>
                    </a:p>
                  </a:txBody>
                  <a:tcPr/>
                </a:tc>
                <a:tc>
                  <a:txBody>
                    <a:bodyPr/>
                    <a:lstStyle/>
                    <a:p>
                      <a:pPr algn="ctr"/>
                      <a:r>
                        <a:rPr lang="en-US" dirty="0"/>
                        <a:t>$10</a:t>
                      </a:r>
                    </a:p>
                  </a:txBody>
                  <a:tcPr/>
                </a:tc>
                <a:extLst>
                  <a:ext uri="{0D108BD9-81ED-4DB2-BD59-A6C34878D82A}">
                    <a16:rowId xmlns:a16="http://schemas.microsoft.com/office/drawing/2014/main" val="3121110824"/>
                  </a:ext>
                </a:extLst>
              </a:tr>
              <a:tr h="370840">
                <a:tc>
                  <a:txBody>
                    <a:bodyPr/>
                    <a:lstStyle/>
                    <a:p>
                      <a:pPr marL="285750" indent="-285750">
                        <a:buFont typeface="Arial" panose="020B0604020202020204" pitchFamily="34" charset="0"/>
                        <a:buChar char="•"/>
                      </a:pPr>
                      <a:r>
                        <a:rPr lang="en-US" dirty="0"/>
                        <a:t>Handle</a:t>
                      </a:r>
                    </a:p>
                  </a:txBody>
                  <a:tcPr/>
                </a:tc>
                <a:tc>
                  <a:txBody>
                    <a:bodyPr/>
                    <a:lstStyle/>
                    <a:p>
                      <a:pPr algn="ctr"/>
                      <a:r>
                        <a:rPr lang="en-US" dirty="0"/>
                        <a:t>1</a:t>
                      </a:r>
                    </a:p>
                  </a:txBody>
                  <a:tcPr/>
                </a:tc>
                <a:tc>
                  <a:txBody>
                    <a:bodyPr/>
                    <a:lstStyle/>
                    <a:p>
                      <a:pPr algn="ctr"/>
                      <a:r>
                        <a:rPr lang="en-US" dirty="0"/>
                        <a:t>$20</a:t>
                      </a:r>
                    </a:p>
                  </a:txBody>
                  <a:tcPr/>
                </a:tc>
                <a:tc>
                  <a:txBody>
                    <a:bodyPr/>
                    <a:lstStyle/>
                    <a:p>
                      <a:pPr algn="ctr"/>
                      <a:r>
                        <a:rPr lang="en-US" dirty="0"/>
                        <a:t>$20</a:t>
                      </a:r>
                    </a:p>
                  </a:txBody>
                  <a:tcPr/>
                </a:tc>
                <a:extLst>
                  <a:ext uri="{0D108BD9-81ED-4DB2-BD59-A6C34878D82A}">
                    <a16:rowId xmlns:a16="http://schemas.microsoft.com/office/drawing/2014/main" val="2640664424"/>
                  </a:ext>
                </a:extLst>
              </a:tr>
              <a:tr h="370840">
                <a:tc>
                  <a:txBody>
                    <a:bodyPr/>
                    <a:lstStyle/>
                    <a:p>
                      <a:pPr marL="285750" indent="-285750">
                        <a:buFont typeface="Arial" panose="020B0604020202020204" pitchFamily="34" charset="0"/>
                        <a:buChar char="•"/>
                      </a:pPr>
                      <a:r>
                        <a:rPr lang="en-US" dirty="0"/>
                        <a:t>Pedal</a:t>
                      </a:r>
                    </a:p>
                  </a:txBody>
                  <a:tcPr/>
                </a:tc>
                <a:tc>
                  <a:txBody>
                    <a:bodyPr/>
                    <a:lstStyle/>
                    <a:p>
                      <a:pPr algn="ctr"/>
                      <a:r>
                        <a:rPr lang="en-US" dirty="0"/>
                        <a:t>1</a:t>
                      </a:r>
                    </a:p>
                  </a:txBody>
                  <a:tcPr/>
                </a:tc>
                <a:tc>
                  <a:txBody>
                    <a:bodyPr/>
                    <a:lstStyle/>
                    <a:p>
                      <a:pPr algn="ctr"/>
                      <a:r>
                        <a:rPr lang="en-US" dirty="0"/>
                        <a:t>$10</a:t>
                      </a:r>
                    </a:p>
                  </a:txBody>
                  <a:tcPr/>
                </a:tc>
                <a:tc>
                  <a:txBody>
                    <a:bodyPr/>
                    <a:lstStyle/>
                    <a:p>
                      <a:pPr algn="ctr"/>
                      <a:r>
                        <a:rPr lang="en-US" dirty="0"/>
                        <a:t>$10</a:t>
                      </a:r>
                    </a:p>
                  </a:txBody>
                  <a:tcPr/>
                </a:tc>
                <a:extLst>
                  <a:ext uri="{0D108BD9-81ED-4DB2-BD59-A6C34878D82A}">
                    <a16:rowId xmlns:a16="http://schemas.microsoft.com/office/drawing/2014/main" val="3325081304"/>
                  </a:ext>
                </a:extLst>
              </a:tr>
              <a:tr h="370840">
                <a:tc>
                  <a:txBody>
                    <a:bodyPr/>
                    <a:lstStyle/>
                    <a:p>
                      <a:pPr marL="285750" indent="-285750">
                        <a:buFont typeface="Arial" panose="020B0604020202020204" pitchFamily="34" charset="0"/>
                        <a:buChar char="•"/>
                      </a:pPr>
                      <a:r>
                        <a:rPr lang="en-US" dirty="0"/>
                        <a:t>Chain</a:t>
                      </a:r>
                    </a:p>
                  </a:txBody>
                  <a:tcPr/>
                </a:tc>
                <a:tc>
                  <a:txBody>
                    <a:bodyPr/>
                    <a:lstStyle/>
                    <a:p>
                      <a:pPr algn="ctr"/>
                      <a:r>
                        <a:rPr lang="en-US" dirty="0"/>
                        <a:t>1</a:t>
                      </a:r>
                    </a:p>
                  </a:txBody>
                  <a:tcPr/>
                </a:tc>
                <a:tc>
                  <a:txBody>
                    <a:bodyPr/>
                    <a:lstStyle/>
                    <a:p>
                      <a:pPr algn="ctr"/>
                      <a:r>
                        <a:rPr lang="en-US" dirty="0"/>
                        <a:t>$10</a:t>
                      </a:r>
                    </a:p>
                  </a:txBody>
                  <a:tcPr/>
                </a:tc>
                <a:tc>
                  <a:txBody>
                    <a:bodyPr/>
                    <a:lstStyle/>
                    <a:p>
                      <a:pPr algn="ctr"/>
                      <a:r>
                        <a:rPr lang="en-US" dirty="0"/>
                        <a:t>$10</a:t>
                      </a:r>
                    </a:p>
                  </a:txBody>
                  <a:tcPr/>
                </a:tc>
                <a:extLst>
                  <a:ext uri="{0D108BD9-81ED-4DB2-BD59-A6C34878D82A}">
                    <a16:rowId xmlns:a16="http://schemas.microsoft.com/office/drawing/2014/main" val="1647998870"/>
                  </a:ext>
                </a:extLst>
              </a:tr>
              <a:tr h="370840">
                <a:tc>
                  <a:txBody>
                    <a:bodyPr/>
                    <a:lstStyle/>
                    <a:p>
                      <a:pPr marL="285750" indent="-285750">
                        <a:buFont typeface="Arial" panose="020B0604020202020204" pitchFamily="34" charset="0"/>
                        <a:buChar char="•"/>
                      </a:pPr>
                      <a:r>
                        <a:rPr lang="en-US" dirty="0"/>
                        <a:t>Brakes</a:t>
                      </a:r>
                    </a:p>
                  </a:txBody>
                  <a:tcPr/>
                </a:tc>
                <a:tc>
                  <a:txBody>
                    <a:bodyPr/>
                    <a:lstStyle/>
                    <a:p>
                      <a:pPr algn="ctr"/>
                      <a:r>
                        <a:rPr lang="en-US" dirty="0"/>
                        <a:t>1</a:t>
                      </a:r>
                    </a:p>
                  </a:txBody>
                  <a:tcPr/>
                </a:tc>
                <a:tc>
                  <a:txBody>
                    <a:bodyPr/>
                    <a:lstStyle/>
                    <a:p>
                      <a:pPr algn="ctr"/>
                      <a:r>
                        <a:rPr lang="en-US" dirty="0"/>
                        <a:t>$15</a:t>
                      </a:r>
                    </a:p>
                  </a:txBody>
                  <a:tcPr/>
                </a:tc>
                <a:tc>
                  <a:txBody>
                    <a:bodyPr/>
                    <a:lstStyle/>
                    <a:p>
                      <a:pPr algn="ctr"/>
                      <a:r>
                        <a:rPr lang="en-US" dirty="0"/>
                        <a:t>$15</a:t>
                      </a:r>
                    </a:p>
                  </a:txBody>
                  <a:tcPr/>
                </a:tc>
                <a:extLst>
                  <a:ext uri="{0D108BD9-81ED-4DB2-BD59-A6C34878D82A}">
                    <a16:rowId xmlns:a16="http://schemas.microsoft.com/office/drawing/2014/main" val="3485065802"/>
                  </a:ext>
                </a:extLst>
              </a:tr>
              <a:tr h="370840">
                <a:tc>
                  <a:txBody>
                    <a:bodyPr/>
                    <a:lstStyle/>
                    <a:p>
                      <a:pPr marL="285750" indent="-285750">
                        <a:buFont typeface="Arial" panose="020B0604020202020204" pitchFamily="34" charset="0"/>
                        <a:buChar char="•"/>
                      </a:pPr>
                      <a:r>
                        <a:rPr lang="en-US" dirty="0"/>
                        <a:t>Labor</a:t>
                      </a:r>
                    </a:p>
                  </a:txBody>
                  <a:tcPr/>
                </a:tc>
                <a:tc>
                  <a:txBody>
                    <a:bodyPr/>
                    <a:lstStyle/>
                    <a:p>
                      <a:pPr algn="ctr"/>
                      <a:r>
                        <a:rPr lang="en-US" dirty="0"/>
                        <a:t>2hr</a:t>
                      </a:r>
                    </a:p>
                  </a:txBody>
                  <a:tcPr/>
                </a:tc>
                <a:tc>
                  <a:txBody>
                    <a:bodyPr/>
                    <a:lstStyle/>
                    <a:p>
                      <a:pPr algn="ctr"/>
                      <a:r>
                        <a:rPr lang="en-US" dirty="0"/>
                        <a:t>$15</a:t>
                      </a:r>
                    </a:p>
                  </a:txBody>
                  <a:tcPr/>
                </a:tc>
                <a:tc>
                  <a:txBody>
                    <a:bodyPr/>
                    <a:lstStyle/>
                    <a:p>
                      <a:pPr algn="ctr"/>
                      <a:r>
                        <a:rPr lang="en-US" dirty="0"/>
                        <a:t>$30</a:t>
                      </a:r>
                    </a:p>
                  </a:txBody>
                  <a:tcPr/>
                </a:tc>
                <a:extLst>
                  <a:ext uri="{0D108BD9-81ED-4DB2-BD59-A6C34878D82A}">
                    <a16:rowId xmlns:a16="http://schemas.microsoft.com/office/drawing/2014/main" val="614428395"/>
                  </a:ext>
                </a:extLst>
              </a:tr>
            </a:tbl>
          </a:graphicData>
        </a:graphic>
      </p:graphicFrame>
      <p:sp>
        <p:nvSpPr>
          <p:cNvPr id="5" name="Flowchart: Process 4">
            <a:extLst>
              <a:ext uri="{FF2B5EF4-FFF2-40B4-BE49-F238E27FC236}">
                <a16:creationId xmlns:a16="http://schemas.microsoft.com/office/drawing/2014/main" id="{0CE12C27-E195-483B-9B07-C235A7C4BB54}"/>
              </a:ext>
            </a:extLst>
          </p:cNvPr>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Tree>
    <p:extLst>
      <p:ext uri="{BB962C8B-B14F-4D97-AF65-F5344CB8AC3E}">
        <p14:creationId xmlns:p14="http://schemas.microsoft.com/office/powerpoint/2010/main" val="210197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err="1"/>
              <a:t>Costing</a:t>
            </a:r>
            <a:r>
              <a:rPr lang="en-US" dirty="0"/>
              <a:t> Run: Itemizations</a:t>
            </a:r>
          </a:p>
        </p:txBody>
      </p:sp>
      <p:sp>
        <p:nvSpPr>
          <p:cNvPr id="3" name="Content Placeholder 2"/>
          <p:cNvSpPr>
            <a:spLocks noGrp="1"/>
          </p:cNvSpPr>
          <p:nvPr>
            <p:ph sz="half" idx="1"/>
          </p:nvPr>
        </p:nvSpPr>
        <p:spPr/>
        <p:txBody>
          <a:bodyPr>
            <a:normAutofit/>
          </a:bodyPr>
          <a:lstStyle/>
          <a:p>
            <a:r>
              <a:rPr lang="en-US" dirty="0"/>
              <a:t>Itemizations  show detailed information about the origin of costs.</a:t>
            </a:r>
          </a:p>
          <a:p>
            <a:r>
              <a:rPr lang="en-US" dirty="0"/>
              <a:t>Cost element itemizations groups the individual cost items into cost elements. The cost element group the costs in order of appearance.</a:t>
            </a:r>
          </a:p>
          <a:p>
            <a:r>
              <a:rPr lang="en-US" dirty="0"/>
              <a:t>Cost component split groups the cost elements into cost components.</a:t>
            </a:r>
          </a:p>
        </p:txBody>
      </p:sp>
      <p:pic>
        <p:nvPicPr>
          <p:cNvPr id="9217" name="Picture 1"/>
          <p:cNvPicPr>
            <a:picLocks noGrp="1" noChangeAspect="1" noChangeArrowheads="1"/>
          </p:cNvPicPr>
          <p:nvPr>
            <p:ph sz="half" idx="2"/>
          </p:nvPr>
        </p:nvPicPr>
        <p:blipFill>
          <a:blip r:embed="rId2" cstate="print"/>
          <a:srcRect/>
          <a:stretch>
            <a:fillRect/>
          </a:stretch>
        </p:blipFill>
        <p:spPr bwMode="auto">
          <a:xfrm>
            <a:off x="6246812" y="2057400"/>
            <a:ext cx="5635444" cy="3318406"/>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Transaction: Costing Run (CK40N)</a:t>
            </a:r>
          </a:p>
        </p:txBody>
      </p:sp>
      <p:sp>
        <p:nvSpPr>
          <p:cNvPr id="3" name="Content Placeholder 2"/>
          <p:cNvSpPr>
            <a:spLocks noGrp="1"/>
          </p:cNvSpPr>
          <p:nvPr>
            <p:ph sz="half" idx="1"/>
          </p:nvPr>
        </p:nvSpPr>
        <p:spPr>
          <a:xfrm>
            <a:off x="6780212" y="1676400"/>
            <a:ext cx="4800600" cy="4419600"/>
          </a:xfrm>
        </p:spPr>
        <p:txBody>
          <a:bodyPr>
            <a:normAutofit/>
          </a:bodyPr>
          <a:lstStyle/>
          <a:p>
            <a:endParaRPr lang="en-US" dirty="0">
              <a:solidFill>
                <a:srgbClr val="FF0000"/>
              </a:solidFill>
            </a:endParaRPr>
          </a:p>
          <a:p>
            <a:pPr lvl="1"/>
            <a:endParaRPr lang="en-US" dirty="0"/>
          </a:p>
        </p:txBody>
      </p:sp>
      <p:sp>
        <p:nvSpPr>
          <p:cNvPr id="14" name="Content Placeholder 13"/>
          <p:cNvSpPr>
            <a:spLocks noGrp="1"/>
          </p:cNvSpPr>
          <p:nvPr>
            <p:ph sz="half" idx="2"/>
          </p:nvPr>
        </p:nvSpPr>
        <p:spPr>
          <a:xfrm>
            <a:off x="1598612" y="1676400"/>
            <a:ext cx="4800601" cy="4419600"/>
          </a:xfrm>
        </p:spPr>
        <p:txBody>
          <a:bodyPr>
            <a:normAutofit/>
          </a:bodyPr>
          <a:lstStyle/>
          <a:p>
            <a:r>
              <a:rPr lang="en-US" dirty="0"/>
              <a:t>Mark Standard Cost</a:t>
            </a:r>
          </a:p>
          <a:p>
            <a:pPr lvl="1"/>
            <a:r>
              <a:rPr lang="en-US" dirty="0"/>
              <a:t>The system writes the result of the cost estimate into the costing view of the material master record as the future standard price.</a:t>
            </a:r>
          </a:p>
          <a:p>
            <a:pPr lvl="1"/>
            <a:r>
              <a:rPr lang="en-US" dirty="0"/>
              <a:t>You can use this price to valuate a material component in the cost estimate.</a:t>
            </a:r>
          </a:p>
          <a:p>
            <a:pPr lvl="1"/>
            <a:endParaRPr lang="en-US" dirty="0"/>
          </a:p>
        </p:txBody>
      </p:sp>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pic>
        <p:nvPicPr>
          <p:cNvPr id="4" name="Picture 5">
            <a:extLst>
              <a:ext uri="{FF2B5EF4-FFF2-40B4-BE49-F238E27FC236}">
                <a16:creationId xmlns:a16="http://schemas.microsoft.com/office/drawing/2014/main" id="{DF1315D3-74F5-A846-8F00-834437A93D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771" y="2209800"/>
            <a:ext cx="5201920" cy="3253031"/>
          </a:xfrm>
          <a:prstGeom prst="rect">
            <a:avLst/>
          </a:prstGeom>
        </p:spPr>
      </p:pic>
      <p:sp>
        <p:nvSpPr>
          <p:cNvPr id="6" name="Rectangle 5">
            <a:extLst>
              <a:ext uri="{FF2B5EF4-FFF2-40B4-BE49-F238E27FC236}">
                <a16:creationId xmlns:a16="http://schemas.microsoft.com/office/drawing/2014/main" id="{809FD1A1-3221-4721-8F56-E949D8B4AB90}"/>
              </a:ext>
            </a:extLst>
          </p:cNvPr>
          <p:cNvSpPr/>
          <p:nvPr/>
        </p:nvSpPr>
        <p:spPr>
          <a:xfrm>
            <a:off x="6399213" y="3276600"/>
            <a:ext cx="5181599" cy="1066800"/>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Transaction: Costing Run (CK40N)</a:t>
            </a:r>
          </a:p>
        </p:txBody>
      </p:sp>
      <p:sp>
        <p:nvSpPr>
          <p:cNvPr id="14" name="Content Placeholder 13"/>
          <p:cNvSpPr>
            <a:spLocks noGrp="1"/>
          </p:cNvSpPr>
          <p:nvPr>
            <p:ph sz="half" idx="2"/>
          </p:nvPr>
        </p:nvSpPr>
        <p:spPr>
          <a:xfrm>
            <a:off x="1598612" y="1676400"/>
            <a:ext cx="4800601" cy="4419600"/>
          </a:xfrm>
        </p:spPr>
        <p:txBody>
          <a:bodyPr>
            <a:normAutofit/>
          </a:bodyPr>
          <a:lstStyle/>
          <a:p>
            <a:r>
              <a:rPr lang="en-US" dirty="0"/>
              <a:t>Release Standard Cost</a:t>
            </a:r>
          </a:p>
          <a:p>
            <a:pPr lvl="1"/>
            <a:r>
              <a:rPr lang="en-US" dirty="0"/>
              <a:t>The system transfers the result of the standard cost estimate into the material master record as the material standard price.</a:t>
            </a:r>
          </a:p>
          <a:p>
            <a:pPr lvl="1"/>
            <a:r>
              <a:rPr lang="en-US" dirty="0"/>
              <a:t>Inventory revaluation: </a:t>
            </a:r>
          </a:p>
          <a:p>
            <a:pPr lvl="2"/>
            <a:r>
              <a:rPr lang="en-US" dirty="0"/>
              <a:t>The price is then active for Financial Accounting and is used for the valuation of the material until the next time a standard cost estimate is released.</a:t>
            </a:r>
          </a:p>
          <a:p>
            <a:pPr lvl="1"/>
            <a:r>
              <a:rPr lang="en-US" dirty="0"/>
              <a:t>You can release a standard cost estimate only once per period, unless you delete the previously released standard cost estimate.</a:t>
            </a:r>
          </a:p>
          <a:p>
            <a:pPr lvl="1"/>
            <a:endParaRPr lang="en-US" dirty="0"/>
          </a:p>
        </p:txBody>
      </p:sp>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pic>
        <p:nvPicPr>
          <p:cNvPr id="8" name="Picture 5">
            <a:extLst>
              <a:ext uri="{FF2B5EF4-FFF2-40B4-BE49-F238E27FC236}">
                <a16:creationId xmlns:a16="http://schemas.microsoft.com/office/drawing/2014/main" id="{007CEE64-00E0-4D29-8F04-6BB1E1CFD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771" y="2209800"/>
            <a:ext cx="5201920" cy="3253031"/>
          </a:xfrm>
          <a:prstGeom prst="rect">
            <a:avLst/>
          </a:prstGeom>
        </p:spPr>
      </p:pic>
      <p:sp>
        <p:nvSpPr>
          <p:cNvPr id="9" name="Rectangle 8">
            <a:extLst>
              <a:ext uri="{FF2B5EF4-FFF2-40B4-BE49-F238E27FC236}">
                <a16:creationId xmlns:a16="http://schemas.microsoft.com/office/drawing/2014/main" id="{92E5A59F-024F-40C1-8BB7-0FAD4B4C0017}"/>
              </a:ext>
            </a:extLst>
          </p:cNvPr>
          <p:cNvSpPr/>
          <p:nvPr/>
        </p:nvSpPr>
        <p:spPr>
          <a:xfrm>
            <a:off x="8151813" y="4343400"/>
            <a:ext cx="3581399" cy="1066800"/>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24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3" end="3"/>
                                            </p:txEl>
                                          </p:spTgt>
                                        </p:tgtEl>
                                        <p:attrNameLst>
                                          <p:attrName>style.visibility</p:attrName>
                                        </p:attrNameLst>
                                      </p:cBhvr>
                                      <p:to>
                                        <p:strVal val="visible"/>
                                      </p:to>
                                    </p:set>
                                    <p:animEffect transition="in" filter="fade">
                                      <p:cBhvr>
                                        <p:cTn id="10" dur="500"/>
                                        <p:tgtEl>
                                          <p:spTgt spid="1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animEffect transition="in" filter="fade">
                                      <p:cBhvr>
                                        <p:cTn id="15"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Inventory revaluation: Financial Impact</a:t>
            </a:r>
          </a:p>
        </p:txBody>
      </p:sp>
      <p:sp>
        <p:nvSpPr>
          <p:cNvPr id="4" name="Content Placeholder 3"/>
          <p:cNvSpPr>
            <a:spLocks noGrp="1"/>
          </p:cNvSpPr>
          <p:nvPr>
            <p:ph sz="half" idx="1"/>
          </p:nvPr>
        </p:nvSpPr>
        <p:spPr>
          <a:xfrm>
            <a:off x="1488168" y="1752600"/>
            <a:ext cx="3920444" cy="4419600"/>
          </a:xfrm>
        </p:spPr>
        <p:txBody>
          <a:bodyPr>
            <a:normAutofit/>
          </a:bodyPr>
          <a:lstStyle/>
          <a:p>
            <a:r>
              <a:rPr lang="en-US" dirty="0"/>
              <a:t>Inventory on had</a:t>
            </a:r>
          </a:p>
          <a:p>
            <a:pPr lvl="1"/>
            <a:r>
              <a:rPr lang="en-US" dirty="0"/>
              <a:t>1 Off road Bike</a:t>
            </a:r>
          </a:p>
          <a:p>
            <a:pPr lvl="1"/>
            <a:r>
              <a:rPr lang="en-US" dirty="0"/>
              <a:t>Balance: $150</a:t>
            </a:r>
          </a:p>
          <a:p>
            <a:r>
              <a:rPr lang="en-US" dirty="0"/>
              <a:t>Previous standard cost:</a:t>
            </a:r>
          </a:p>
          <a:p>
            <a:pPr lvl="1"/>
            <a:r>
              <a:rPr lang="en-US" dirty="0"/>
              <a:t>$150 per Bike</a:t>
            </a:r>
          </a:p>
          <a:p>
            <a:r>
              <a:rPr lang="en-US" dirty="0"/>
              <a:t>New cost estimated:</a:t>
            </a:r>
          </a:p>
          <a:p>
            <a:pPr lvl="1"/>
            <a:r>
              <a:rPr lang="en-US" dirty="0"/>
              <a:t>$155 per Bike</a:t>
            </a:r>
          </a:p>
        </p:txBody>
      </p:sp>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09/15/2018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781000" cy="338554"/>
            </a:xfrm>
            <a:prstGeom prst="rect">
              <a:avLst/>
            </a:prstGeom>
            <a:noFill/>
          </p:spPr>
          <p:txBody>
            <a:bodyPr wrap="none" rtlCol="0">
              <a:spAutoFit/>
            </a:bodyPr>
            <a:lstStyle/>
            <a:p>
              <a:r>
                <a:rPr lang="en-US" sz="1600" dirty="0"/>
                <a:t>20XXXX Inventory</a:t>
              </a:r>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031051" cy="338554"/>
            </a:xfrm>
            <a:prstGeom prst="rect">
              <a:avLst/>
            </a:prstGeom>
            <a:noFill/>
          </p:spPr>
          <p:txBody>
            <a:bodyPr wrap="none" rtlCol="0">
              <a:spAutoFit/>
            </a:bodyPr>
            <a:lstStyle/>
            <a:p>
              <a:r>
                <a:rPr lang="en-US" sz="1600" dirty="0"/>
                <a:t>$        5.00</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50</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1401730" cy="338554"/>
            </a:xfrm>
            <a:prstGeom prst="rect">
              <a:avLst/>
            </a:prstGeom>
            <a:noFill/>
          </p:spPr>
          <p:txBody>
            <a:bodyPr wrap="none" rtlCol="0">
              <a:spAutoFit/>
            </a:bodyPr>
            <a:lstStyle/>
            <a:p>
              <a:r>
                <a:rPr lang="en-US" sz="1600" dirty="0"/>
                <a:t>79XXXX COGS</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099981" cy="338554"/>
            </a:xfrm>
            <a:prstGeom prst="rect">
              <a:avLst/>
            </a:prstGeom>
            <a:noFill/>
          </p:spPr>
          <p:txBody>
            <a:bodyPr wrap="none" rtlCol="0">
              <a:spAutoFit/>
            </a:bodyPr>
            <a:lstStyle/>
            <a:p>
              <a:r>
                <a:rPr lang="en-US" sz="1600" dirty="0"/>
                <a:t>$        5.00-</a:t>
              </a:r>
            </a:p>
          </p:txBody>
        </p:sp>
      </p:grpSp>
      <p:sp>
        <p:nvSpPr>
          <p:cNvPr id="38" name="Flowchart: Process 37">
            <a:extLst>
              <a:ext uri="{FF2B5EF4-FFF2-40B4-BE49-F238E27FC236}">
                <a16:creationId xmlns:a16="http://schemas.microsoft.com/office/drawing/2014/main" id="{1894C51E-355E-4035-B396-468D1CDC4438}"/>
              </a:ext>
            </a:extLst>
          </p:cNvPr>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Tree>
    <p:extLst>
      <p:ext uri="{BB962C8B-B14F-4D97-AF65-F5344CB8AC3E}">
        <p14:creationId xmlns:p14="http://schemas.microsoft.com/office/powerpoint/2010/main" val="15265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Product Costing</a:t>
            </a:r>
            <a:br>
              <a:rPr lang="en-US" dirty="0"/>
            </a:br>
            <a:r>
              <a:rPr lang="en-US" dirty="0"/>
              <a:t>Actual Costing</a:t>
            </a:r>
          </a:p>
        </p:txBody>
      </p:sp>
      <p:sp>
        <p:nvSpPr>
          <p:cNvPr id="3" name="Content Placeholder 2"/>
          <p:cNvSpPr>
            <a:spLocks noGrp="1"/>
          </p:cNvSpPr>
          <p:nvPr>
            <p:ph sz="half" idx="1"/>
          </p:nvPr>
        </p:nvSpPr>
        <p:spPr>
          <a:xfrm>
            <a:off x="1847394" y="1752600"/>
            <a:ext cx="5161417" cy="762000"/>
          </a:xfrm>
        </p:spPr>
        <p:txBody>
          <a:bodyPr>
            <a:normAutofit/>
          </a:bodyPr>
          <a:lstStyle/>
          <a:p>
            <a:pPr marL="0" indent="0">
              <a:buNone/>
            </a:pPr>
            <a:r>
              <a:rPr lang="en-US" dirty="0"/>
              <a:t>Used to provide actual costs for each material at the end of the period.</a:t>
            </a:r>
          </a:p>
          <a:p>
            <a:endParaRPr lang="en-US" dirty="0"/>
          </a:p>
        </p:txBody>
      </p:sp>
      <p:pic>
        <p:nvPicPr>
          <p:cNvPr id="14337" name="Picture 1"/>
          <p:cNvPicPr>
            <a:picLocks noGrp="1" noChangeAspect="1" noChangeArrowheads="1"/>
          </p:cNvPicPr>
          <p:nvPr>
            <p:ph sz="half" idx="2"/>
          </p:nvPr>
        </p:nvPicPr>
        <p:blipFill>
          <a:blip r:embed="rId2" cstate="print"/>
          <a:srcRect/>
          <a:stretch>
            <a:fillRect/>
          </a:stretch>
        </p:blipFill>
        <p:spPr bwMode="auto">
          <a:xfrm>
            <a:off x="8385222" y="1415928"/>
            <a:ext cx="2052590" cy="475627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5" name="Flowchart: Process 4"/>
          <p:cNvSpPr/>
          <p:nvPr/>
        </p:nvSpPr>
        <p:spPr>
          <a:xfrm>
            <a:off x="9828212" y="457200"/>
            <a:ext cx="1905000" cy="304800"/>
          </a:xfrm>
          <a:prstGeom prst="flowChartProcess">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 costing</a:t>
            </a:r>
          </a:p>
        </p:txBody>
      </p:sp>
      <p:sp>
        <p:nvSpPr>
          <p:cNvPr id="6" name="Speech Bubble: Rectangle 5">
            <a:extLst>
              <a:ext uri="{FF2B5EF4-FFF2-40B4-BE49-F238E27FC236}">
                <a16:creationId xmlns:a16="http://schemas.microsoft.com/office/drawing/2014/main" id="{3F866DE9-774D-4BFF-A60F-95F45C07253D}"/>
              </a:ext>
            </a:extLst>
          </p:cNvPr>
          <p:cNvSpPr/>
          <p:nvPr/>
        </p:nvSpPr>
        <p:spPr>
          <a:xfrm>
            <a:off x="1847395" y="2635899"/>
            <a:ext cx="5968092" cy="914400"/>
          </a:xfrm>
          <a:prstGeom prst="wedgeRectCallout">
            <a:avLst>
              <a:gd name="adj1" fmla="val 64204"/>
              <a:gd name="adj2" fmla="val -7271"/>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Materials and their movements are valuated with a standard price during the period.</a:t>
            </a:r>
          </a:p>
        </p:txBody>
      </p:sp>
      <p:sp>
        <p:nvSpPr>
          <p:cNvPr id="7" name="Speech Bubble: Rectangle 6">
            <a:extLst>
              <a:ext uri="{FF2B5EF4-FFF2-40B4-BE49-F238E27FC236}">
                <a16:creationId xmlns:a16="http://schemas.microsoft.com/office/drawing/2014/main" id="{E62BF0D4-21EA-4EFD-AF52-7125543DD226}"/>
              </a:ext>
            </a:extLst>
          </p:cNvPr>
          <p:cNvSpPr/>
          <p:nvPr/>
        </p:nvSpPr>
        <p:spPr>
          <a:xfrm>
            <a:off x="1827212" y="3584511"/>
            <a:ext cx="5968092" cy="1328057"/>
          </a:xfrm>
          <a:prstGeom prst="wedgeRectCallout">
            <a:avLst>
              <a:gd name="adj1" fmla="val 63579"/>
              <a:gd name="adj2" fmla="val 3911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accent3"/>
                </a:solidFill>
              </a:rPr>
              <a:t>Any variances with respect to this standard are collected in the material ledger when invoices are received or orders settled.</a:t>
            </a:r>
          </a:p>
        </p:txBody>
      </p:sp>
      <p:sp>
        <p:nvSpPr>
          <p:cNvPr id="8" name="Speech Bubble: Rectangle 7">
            <a:extLst>
              <a:ext uri="{FF2B5EF4-FFF2-40B4-BE49-F238E27FC236}">
                <a16:creationId xmlns:a16="http://schemas.microsoft.com/office/drawing/2014/main" id="{E72134A9-313C-45E4-8636-863D63CCB6D4}"/>
              </a:ext>
            </a:extLst>
          </p:cNvPr>
          <p:cNvSpPr/>
          <p:nvPr/>
        </p:nvSpPr>
        <p:spPr>
          <a:xfrm>
            <a:off x="1827212" y="4931229"/>
            <a:ext cx="5968092" cy="1240971"/>
          </a:xfrm>
          <a:prstGeom prst="wedgeRectCallout">
            <a:avLst>
              <a:gd name="adj1" fmla="val 60608"/>
              <a:gd name="adj2" fmla="val 26617"/>
            </a:avLst>
          </a:prstGeom>
          <a:solidFill>
            <a:srgbClr val="00B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During period end closing, the variances are used to calculate an actual price for the material in the closed period.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Product Costing</a:t>
            </a:r>
            <a:br>
              <a:rPr lang="en-US" dirty="0"/>
            </a:br>
            <a:r>
              <a:rPr lang="en-US" dirty="0"/>
              <a:t>Reflection</a:t>
            </a:r>
          </a:p>
        </p:txBody>
      </p:sp>
      <p:sp>
        <p:nvSpPr>
          <p:cNvPr id="5" name="Content Placeholder 4"/>
          <p:cNvSpPr>
            <a:spLocks noGrp="1"/>
          </p:cNvSpPr>
          <p:nvPr>
            <p:ph idx="1"/>
          </p:nvPr>
        </p:nvSpPr>
        <p:spPr/>
        <p:txBody>
          <a:bodyPr/>
          <a:lstStyle/>
          <a:p>
            <a:r>
              <a:rPr lang="en-US" dirty="0"/>
              <a:t>What it means to “estimate the cost”?</a:t>
            </a:r>
          </a:p>
          <a:p>
            <a:r>
              <a:rPr lang="en-US" dirty="0"/>
              <a:t>What is the inventory effect after a costing run?</a:t>
            </a:r>
          </a:p>
          <a:p>
            <a:r>
              <a:rPr lang="en-US" dirty="0"/>
              <a:t>What impact would you have in your cost of goods sold when the engineering team may have revisions to the BOM in the middle of the period.</a:t>
            </a:r>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Profitability Accounting </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Controlling (CO)</a:t>
            </a:r>
          </a:p>
        </p:txBody>
      </p:sp>
    </p:spTree>
    <p:extLst>
      <p:ext uri="{BB962C8B-B14F-4D97-AF65-F5344CB8AC3E}">
        <p14:creationId xmlns:p14="http://schemas.microsoft.com/office/powerpoint/2010/main" val="1352714515"/>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Profitability Accounting</a:t>
            </a:r>
            <a:br>
              <a:rPr lang="en-US" dirty="0"/>
            </a:br>
            <a:r>
              <a:rPr lang="en-US" dirty="0"/>
              <a:t>Introduction</a:t>
            </a:r>
          </a:p>
        </p:txBody>
      </p:sp>
      <p:sp>
        <p:nvSpPr>
          <p:cNvPr id="3" name="Content Placeholder 2"/>
          <p:cNvSpPr>
            <a:spLocks noGrp="1"/>
          </p:cNvSpPr>
          <p:nvPr>
            <p:ph sz="half" idx="1"/>
          </p:nvPr>
        </p:nvSpPr>
        <p:spPr/>
        <p:txBody>
          <a:bodyPr>
            <a:normAutofit/>
          </a:bodyPr>
          <a:lstStyle/>
          <a:p>
            <a:r>
              <a:rPr lang="en-US" dirty="0"/>
              <a:t>Enables you to evaluate </a:t>
            </a:r>
            <a:r>
              <a:rPr lang="en-US" u="sng" dirty="0"/>
              <a:t>contribution margins</a:t>
            </a:r>
            <a:r>
              <a:rPr lang="en-US" dirty="0"/>
              <a:t> of external market segments which can be classified according to:</a:t>
            </a:r>
          </a:p>
          <a:p>
            <a:pPr lvl="1"/>
            <a:r>
              <a:rPr lang="en-US" dirty="0"/>
              <a:t>Products </a:t>
            </a:r>
          </a:p>
          <a:p>
            <a:pPr lvl="1"/>
            <a:r>
              <a:rPr lang="en-US" dirty="0"/>
              <a:t>Customers </a:t>
            </a:r>
          </a:p>
          <a:p>
            <a:pPr lvl="1"/>
            <a:r>
              <a:rPr lang="en-US" dirty="0"/>
              <a:t>Orders</a:t>
            </a:r>
          </a:p>
          <a:p>
            <a:pPr lvl="1"/>
            <a:r>
              <a:rPr lang="en-US" dirty="0"/>
              <a:t>Strategic business units, </a:t>
            </a:r>
          </a:p>
          <a:p>
            <a:pPr lvl="2"/>
            <a:r>
              <a:rPr lang="en-US" dirty="0"/>
              <a:t>Sales organizations or</a:t>
            </a:r>
          </a:p>
          <a:p>
            <a:pPr lvl="2"/>
            <a:r>
              <a:rPr lang="en-US" dirty="0"/>
              <a:t> Business areas</a:t>
            </a:r>
          </a:p>
          <a:p>
            <a:r>
              <a:rPr lang="en-US" dirty="0"/>
              <a:t>It is only relevant for CO</a:t>
            </a:r>
          </a:p>
        </p:txBody>
      </p:sp>
      <p:sp>
        <p:nvSpPr>
          <p:cNvPr id="6" name="Flowchart: Process 5"/>
          <p:cNvSpPr/>
          <p:nvPr/>
        </p:nvSpPr>
        <p:spPr>
          <a:xfrm>
            <a:off x="10514012" y="457200"/>
            <a:ext cx="990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PA</a:t>
            </a:r>
          </a:p>
        </p:txBody>
      </p:sp>
      <p:pic>
        <p:nvPicPr>
          <p:cNvPr id="4" name="Picture 4">
            <a:extLst>
              <a:ext uri="{FF2B5EF4-FFF2-40B4-BE49-F238E27FC236}">
                <a16:creationId xmlns:a16="http://schemas.microsoft.com/office/drawing/2014/main" id="{1F7D0FB0-B9AD-EC44-B081-3F62CDE11067}"/>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437312" y="2258423"/>
            <a:ext cx="4800600" cy="31055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72B5E-AD70-4535-9874-F5218A8083AC}"/>
              </a:ext>
            </a:extLst>
          </p:cNvPr>
          <p:cNvSpPr>
            <a:spLocks noGrp="1"/>
          </p:cNvSpPr>
          <p:nvPr>
            <p:ph type="title"/>
          </p:nvPr>
        </p:nvSpPr>
        <p:spPr/>
        <p:txBody>
          <a:bodyPr>
            <a:normAutofit fontScale="90000"/>
          </a:bodyPr>
          <a:lstStyle/>
          <a:p>
            <a:r>
              <a:rPr lang="en-US" dirty="0"/>
              <a:t>Profitability Accounting</a:t>
            </a:r>
            <a:br>
              <a:rPr lang="en-US" dirty="0"/>
            </a:br>
            <a:r>
              <a:rPr lang="en-US" dirty="0"/>
              <a:t>Introduction</a:t>
            </a:r>
          </a:p>
        </p:txBody>
      </p:sp>
      <p:grpSp>
        <p:nvGrpSpPr>
          <p:cNvPr id="18" name="Group 17">
            <a:extLst>
              <a:ext uri="{FF2B5EF4-FFF2-40B4-BE49-F238E27FC236}">
                <a16:creationId xmlns:a16="http://schemas.microsoft.com/office/drawing/2014/main" id="{7C409E94-A00E-4771-BB6C-70C378B05C22}"/>
              </a:ext>
            </a:extLst>
          </p:cNvPr>
          <p:cNvGrpSpPr/>
          <p:nvPr/>
        </p:nvGrpSpPr>
        <p:grpSpPr>
          <a:xfrm>
            <a:off x="2055812" y="1869490"/>
            <a:ext cx="2743197" cy="2284780"/>
            <a:chOff x="1751012" y="1869490"/>
            <a:chExt cx="2743197" cy="2284780"/>
          </a:xfrm>
        </p:grpSpPr>
        <p:grpSp>
          <p:nvGrpSpPr>
            <p:cNvPr id="13" name="Group 12">
              <a:extLst>
                <a:ext uri="{FF2B5EF4-FFF2-40B4-BE49-F238E27FC236}">
                  <a16:creationId xmlns:a16="http://schemas.microsoft.com/office/drawing/2014/main" id="{EC663E2C-EF68-4498-A3DF-99694F23768D}"/>
                </a:ext>
              </a:extLst>
            </p:cNvPr>
            <p:cNvGrpSpPr/>
            <p:nvPr/>
          </p:nvGrpSpPr>
          <p:grpSpPr>
            <a:xfrm>
              <a:off x="1751012" y="1869490"/>
              <a:ext cx="2743197" cy="2284780"/>
              <a:chOff x="1751012" y="1869490"/>
              <a:chExt cx="2743197" cy="2284780"/>
            </a:xfrm>
          </p:grpSpPr>
          <p:sp>
            <p:nvSpPr>
              <p:cNvPr id="9" name="TextBox 8">
                <a:extLst>
                  <a:ext uri="{FF2B5EF4-FFF2-40B4-BE49-F238E27FC236}">
                    <a16:creationId xmlns:a16="http://schemas.microsoft.com/office/drawing/2014/main" id="{0A5ABE1A-0154-483C-9C51-4AAE30B7E167}"/>
                  </a:ext>
                </a:extLst>
              </p:cNvPr>
              <p:cNvSpPr txBox="1"/>
              <p:nvPr/>
            </p:nvSpPr>
            <p:spPr>
              <a:xfrm>
                <a:off x="1751012" y="2725412"/>
                <a:ext cx="2743196" cy="369332"/>
              </a:xfrm>
              <a:prstGeom prst="rect">
                <a:avLst/>
              </a:prstGeom>
              <a:noFill/>
            </p:spPr>
            <p:txBody>
              <a:bodyPr wrap="square" rtlCol="0">
                <a:spAutoFit/>
              </a:bodyPr>
              <a:lstStyle/>
              <a:p>
                <a:pPr lvl="0" algn="ctr"/>
                <a:r>
                  <a:rPr lang="en-US" b="1" dirty="0"/>
                  <a:t>PA Components</a:t>
                </a:r>
              </a:p>
            </p:txBody>
          </p:sp>
          <p:sp>
            <p:nvSpPr>
              <p:cNvPr id="10" name="TextBox 9">
                <a:extLst>
                  <a:ext uri="{FF2B5EF4-FFF2-40B4-BE49-F238E27FC236}">
                    <a16:creationId xmlns:a16="http://schemas.microsoft.com/office/drawing/2014/main" id="{C27DC594-957C-42D4-BFF2-309DD0BE2909}"/>
                  </a:ext>
                </a:extLst>
              </p:cNvPr>
              <p:cNvSpPr txBox="1"/>
              <p:nvPr/>
            </p:nvSpPr>
            <p:spPr>
              <a:xfrm>
                <a:off x="1751012" y="3230940"/>
                <a:ext cx="2743197" cy="923330"/>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en-US" dirty="0"/>
                  <a:t>Overhead management</a:t>
                </a:r>
              </a:p>
              <a:p>
                <a:pPr marL="285750" indent="-285750">
                  <a:lnSpc>
                    <a:spcPct val="100000"/>
                  </a:lnSpc>
                  <a:buFont typeface="Arial" panose="020B0604020202020204" pitchFamily="34" charset="0"/>
                  <a:buChar char="•"/>
                </a:pPr>
                <a:r>
                  <a:rPr lang="en-US" dirty="0"/>
                  <a:t>Product cost controlling</a:t>
                </a:r>
              </a:p>
            </p:txBody>
          </p:sp>
          <p:sp>
            <p:nvSpPr>
              <p:cNvPr id="11" name="Овал 12">
                <a:extLst>
                  <a:ext uri="{FF2B5EF4-FFF2-40B4-BE49-F238E27FC236}">
                    <a16:creationId xmlns:a16="http://schemas.microsoft.com/office/drawing/2014/main" id="{9F0F55C6-E66F-46F7-89B9-AD14A3B0B78B}"/>
                  </a:ext>
                </a:extLst>
              </p:cNvPr>
              <p:cNvSpPr/>
              <p:nvPr/>
            </p:nvSpPr>
            <p:spPr>
              <a:xfrm>
                <a:off x="2781697"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6" name="Graphic 5" descr="Paper">
              <a:extLst>
                <a:ext uri="{FF2B5EF4-FFF2-40B4-BE49-F238E27FC236}">
                  <a16:creationId xmlns:a16="http://schemas.microsoft.com/office/drawing/2014/main" id="{82941D73-C5EF-4DA9-BD8C-D6037DE88C4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65935" y="1995694"/>
              <a:ext cx="593522" cy="593522"/>
            </a:xfrm>
            <a:prstGeom prst="rect">
              <a:avLst/>
            </a:prstGeom>
          </p:spPr>
        </p:pic>
      </p:grpSp>
      <p:grpSp>
        <p:nvGrpSpPr>
          <p:cNvPr id="45" name="Group 44">
            <a:extLst>
              <a:ext uri="{FF2B5EF4-FFF2-40B4-BE49-F238E27FC236}">
                <a16:creationId xmlns:a16="http://schemas.microsoft.com/office/drawing/2014/main" id="{D7830FC9-3C93-4BB7-B403-24343673B7A3}"/>
              </a:ext>
            </a:extLst>
          </p:cNvPr>
          <p:cNvGrpSpPr/>
          <p:nvPr/>
        </p:nvGrpSpPr>
        <p:grpSpPr>
          <a:xfrm>
            <a:off x="8761411" y="1865861"/>
            <a:ext cx="2590801" cy="4309316"/>
            <a:chOff x="6780211" y="1865861"/>
            <a:chExt cx="2590801" cy="4309316"/>
          </a:xfrm>
        </p:grpSpPr>
        <p:grpSp>
          <p:nvGrpSpPr>
            <p:cNvPr id="22" name="Group 21">
              <a:extLst>
                <a:ext uri="{FF2B5EF4-FFF2-40B4-BE49-F238E27FC236}">
                  <a16:creationId xmlns:a16="http://schemas.microsoft.com/office/drawing/2014/main" id="{F8C7F6F3-2F52-40AF-AE0D-82D7F2FBEB79}"/>
                </a:ext>
              </a:extLst>
            </p:cNvPr>
            <p:cNvGrpSpPr/>
            <p:nvPr/>
          </p:nvGrpSpPr>
          <p:grpSpPr>
            <a:xfrm>
              <a:off x="6780211" y="1865861"/>
              <a:ext cx="2590801" cy="4309316"/>
              <a:chOff x="1751012" y="1869490"/>
              <a:chExt cx="2590801" cy="4309316"/>
            </a:xfrm>
          </p:grpSpPr>
          <p:sp>
            <p:nvSpPr>
              <p:cNvPr id="24" name="TextBox 23">
                <a:extLst>
                  <a:ext uri="{FF2B5EF4-FFF2-40B4-BE49-F238E27FC236}">
                    <a16:creationId xmlns:a16="http://schemas.microsoft.com/office/drawing/2014/main" id="{29360BAD-AB31-4607-823B-ABF1CF5F0D16}"/>
                  </a:ext>
                </a:extLst>
              </p:cNvPr>
              <p:cNvSpPr txBox="1"/>
              <p:nvPr/>
            </p:nvSpPr>
            <p:spPr>
              <a:xfrm>
                <a:off x="1751012" y="2725412"/>
                <a:ext cx="2514598" cy="369332"/>
              </a:xfrm>
              <a:prstGeom prst="rect">
                <a:avLst/>
              </a:prstGeom>
              <a:noFill/>
            </p:spPr>
            <p:txBody>
              <a:bodyPr wrap="square" rtlCol="0">
                <a:spAutoFit/>
              </a:bodyPr>
              <a:lstStyle/>
              <a:p>
                <a:pPr lvl="0" algn="ctr"/>
                <a:r>
                  <a:rPr lang="en-US" b="1" dirty="0"/>
                  <a:t>Hierarchy</a:t>
                </a:r>
              </a:p>
            </p:txBody>
          </p:sp>
          <p:sp>
            <p:nvSpPr>
              <p:cNvPr id="25" name="TextBox 24">
                <a:extLst>
                  <a:ext uri="{FF2B5EF4-FFF2-40B4-BE49-F238E27FC236}">
                    <a16:creationId xmlns:a16="http://schemas.microsoft.com/office/drawing/2014/main" id="{D85A624A-EFFF-4A8E-88B0-06952A6E1344}"/>
                  </a:ext>
                </a:extLst>
              </p:cNvPr>
              <p:cNvSpPr txBox="1"/>
              <p:nvPr/>
            </p:nvSpPr>
            <p:spPr>
              <a:xfrm>
                <a:off x="1751013" y="3316484"/>
                <a:ext cx="2590800" cy="2862322"/>
              </a:xfrm>
              <a:prstGeom prst="rect">
                <a:avLst/>
              </a:prstGeom>
              <a:noFill/>
            </p:spPr>
            <p:txBody>
              <a:bodyPr wrap="square" rtlCol="0">
                <a:spAutoFit/>
              </a:bodyPr>
              <a:lstStyle/>
              <a:p>
                <a:pPr>
                  <a:lnSpc>
                    <a:spcPct val="100000"/>
                  </a:lnSpc>
                </a:pPr>
                <a:r>
                  <a:rPr lang="en-US" dirty="0"/>
                  <a:t>Collect info from organizational  elements such us</a:t>
                </a:r>
              </a:p>
              <a:p>
                <a:pPr marL="285750" indent="-285750">
                  <a:lnSpc>
                    <a:spcPct val="100000"/>
                  </a:lnSpc>
                  <a:buFont typeface="Arial" panose="020B0604020202020204" pitchFamily="34" charset="0"/>
                  <a:buChar char="•"/>
                </a:pPr>
                <a:r>
                  <a:rPr lang="en-US" dirty="0"/>
                  <a:t>Company code</a:t>
                </a:r>
              </a:p>
              <a:p>
                <a:pPr marL="285750" indent="-285750">
                  <a:lnSpc>
                    <a:spcPct val="100000"/>
                  </a:lnSpc>
                  <a:buFont typeface="Arial" panose="020B0604020202020204" pitchFamily="34" charset="0"/>
                  <a:buChar char="•"/>
                </a:pPr>
                <a:r>
                  <a:rPr lang="en-US" dirty="0"/>
                  <a:t>Business area</a:t>
                </a:r>
              </a:p>
              <a:p>
                <a:pPr marL="285750" indent="-285750">
                  <a:lnSpc>
                    <a:spcPct val="100000"/>
                  </a:lnSpc>
                  <a:buFont typeface="Arial" panose="020B0604020202020204" pitchFamily="34" charset="0"/>
                  <a:buChar char="•"/>
                </a:pPr>
                <a:r>
                  <a:rPr lang="en-US" dirty="0"/>
                  <a:t>Plant</a:t>
                </a:r>
              </a:p>
              <a:p>
                <a:pPr marL="285750" indent="-285750">
                  <a:lnSpc>
                    <a:spcPct val="100000"/>
                  </a:lnSpc>
                  <a:buFont typeface="Arial" panose="020B0604020202020204" pitchFamily="34" charset="0"/>
                  <a:buChar char="•"/>
                </a:pPr>
                <a:r>
                  <a:rPr lang="en-US" dirty="0"/>
                  <a:t>Sales org</a:t>
                </a:r>
              </a:p>
              <a:p>
                <a:pPr marL="285750" indent="-285750">
                  <a:lnSpc>
                    <a:spcPct val="100000"/>
                  </a:lnSpc>
                  <a:buFont typeface="Arial" panose="020B0604020202020204" pitchFamily="34" charset="0"/>
                  <a:buChar char="•"/>
                </a:pPr>
                <a:r>
                  <a:rPr lang="en-US" dirty="0"/>
                  <a:t>Customer</a:t>
                </a:r>
              </a:p>
              <a:p>
                <a:pPr marL="285750" indent="-285750">
                  <a:lnSpc>
                    <a:spcPct val="100000"/>
                  </a:lnSpc>
                  <a:buFont typeface="Arial" panose="020B0604020202020204" pitchFamily="34" charset="0"/>
                  <a:buChar char="•"/>
                </a:pPr>
                <a:r>
                  <a:rPr lang="en-US" dirty="0"/>
                  <a:t>Profit center</a:t>
                </a:r>
              </a:p>
              <a:p>
                <a:pPr marL="285750" indent="-285750">
                  <a:lnSpc>
                    <a:spcPct val="100000"/>
                  </a:lnSpc>
                  <a:buFont typeface="Arial" panose="020B0604020202020204" pitchFamily="34" charset="0"/>
                  <a:buChar char="•"/>
                </a:pPr>
                <a:endParaRPr lang="en-US" dirty="0"/>
              </a:p>
            </p:txBody>
          </p:sp>
          <p:sp>
            <p:nvSpPr>
              <p:cNvPr id="26" name="Овал 12">
                <a:extLst>
                  <a:ext uri="{FF2B5EF4-FFF2-40B4-BE49-F238E27FC236}">
                    <a16:creationId xmlns:a16="http://schemas.microsoft.com/office/drawing/2014/main" id="{DBC1E69E-8102-4C82-8BC9-17332A07BA6F}"/>
                  </a:ext>
                </a:extLst>
              </p:cNvPr>
              <p:cNvSpPr/>
              <p:nvPr/>
            </p:nvSpPr>
            <p:spPr>
              <a:xfrm>
                <a:off x="2629297"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41" name="Graphic 40" descr="Information">
              <a:extLst>
                <a:ext uri="{FF2B5EF4-FFF2-40B4-BE49-F238E27FC236}">
                  <a16:creationId xmlns:a16="http://schemas.microsoft.com/office/drawing/2014/main" id="{99AD43E4-8A4A-4934-8CE8-06FD7A3BADA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65634" y="1968034"/>
              <a:ext cx="590836" cy="590836"/>
            </a:xfrm>
            <a:prstGeom prst="rect">
              <a:avLst/>
            </a:prstGeom>
          </p:spPr>
        </p:pic>
      </p:grpSp>
      <p:grpSp>
        <p:nvGrpSpPr>
          <p:cNvPr id="44" name="Group 43">
            <a:extLst>
              <a:ext uri="{FF2B5EF4-FFF2-40B4-BE49-F238E27FC236}">
                <a16:creationId xmlns:a16="http://schemas.microsoft.com/office/drawing/2014/main" id="{2CC768BD-3652-4B36-BE42-8B261FB353A0}"/>
              </a:ext>
            </a:extLst>
          </p:cNvPr>
          <p:cNvGrpSpPr/>
          <p:nvPr/>
        </p:nvGrpSpPr>
        <p:grpSpPr>
          <a:xfrm>
            <a:off x="5484810" y="1865861"/>
            <a:ext cx="2590800" cy="3996062"/>
            <a:chOff x="4189411" y="1865861"/>
            <a:chExt cx="2590800" cy="3996062"/>
          </a:xfrm>
        </p:grpSpPr>
        <p:grpSp>
          <p:nvGrpSpPr>
            <p:cNvPr id="14" name="Group 13">
              <a:extLst>
                <a:ext uri="{FF2B5EF4-FFF2-40B4-BE49-F238E27FC236}">
                  <a16:creationId xmlns:a16="http://schemas.microsoft.com/office/drawing/2014/main" id="{46E1D910-10DD-4010-B050-242C3F70145E}"/>
                </a:ext>
              </a:extLst>
            </p:cNvPr>
            <p:cNvGrpSpPr/>
            <p:nvPr/>
          </p:nvGrpSpPr>
          <p:grpSpPr>
            <a:xfrm>
              <a:off x="4189411" y="1865861"/>
              <a:ext cx="2590800" cy="3996062"/>
              <a:chOff x="1674811" y="1869490"/>
              <a:chExt cx="2590800" cy="3996062"/>
            </a:xfrm>
          </p:grpSpPr>
          <p:sp>
            <p:nvSpPr>
              <p:cNvPr id="15" name="TextBox 14">
                <a:extLst>
                  <a:ext uri="{FF2B5EF4-FFF2-40B4-BE49-F238E27FC236}">
                    <a16:creationId xmlns:a16="http://schemas.microsoft.com/office/drawing/2014/main" id="{CB349FFE-C1D6-402D-AC28-154733882315}"/>
                  </a:ext>
                </a:extLst>
              </p:cNvPr>
              <p:cNvSpPr txBox="1"/>
              <p:nvPr/>
            </p:nvSpPr>
            <p:spPr>
              <a:xfrm>
                <a:off x="1674811" y="2725412"/>
                <a:ext cx="2590799" cy="369332"/>
              </a:xfrm>
              <a:prstGeom prst="rect">
                <a:avLst/>
              </a:prstGeom>
              <a:noFill/>
            </p:spPr>
            <p:txBody>
              <a:bodyPr wrap="square" rtlCol="0">
                <a:spAutoFit/>
              </a:bodyPr>
              <a:lstStyle/>
              <a:p>
                <a:pPr lvl="0" algn="ctr"/>
                <a:r>
                  <a:rPr lang="en-US" b="1" dirty="0"/>
                  <a:t>Cost Assessments</a:t>
                </a:r>
              </a:p>
            </p:txBody>
          </p:sp>
          <p:sp>
            <p:nvSpPr>
              <p:cNvPr id="16" name="TextBox 15">
                <a:extLst>
                  <a:ext uri="{FF2B5EF4-FFF2-40B4-BE49-F238E27FC236}">
                    <a16:creationId xmlns:a16="http://schemas.microsoft.com/office/drawing/2014/main" id="{A5B4D507-6FDA-4BCA-BBD0-AC2AE47A4075}"/>
                  </a:ext>
                </a:extLst>
              </p:cNvPr>
              <p:cNvSpPr txBox="1"/>
              <p:nvPr/>
            </p:nvSpPr>
            <p:spPr>
              <a:xfrm>
                <a:off x="1674811" y="3280229"/>
                <a:ext cx="2590800" cy="2585323"/>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en-US" dirty="0"/>
                  <a:t>Cost centers</a:t>
                </a:r>
              </a:p>
              <a:p>
                <a:pPr marL="285750" indent="-285750">
                  <a:lnSpc>
                    <a:spcPct val="100000"/>
                  </a:lnSpc>
                  <a:buFont typeface="Arial" panose="020B0604020202020204" pitchFamily="34" charset="0"/>
                  <a:buChar char="•"/>
                </a:pPr>
                <a:r>
                  <a:rPr lang="en-US" dirty="0"/>
                  <a:t>Activity based costing</a:t>
                </a:r>
              </a:p>
              <a:p>
                <a:pPr marL="285750" indent="-285750">
                  <a:lnSpc>
                    <a:spcPct val="100000"/>
                  </a:lnSpc>
                  <a:buFont typeface="Arial" panose="020B0604020202020204" pitchFamily="34" charset="0"/>
                  <a:buChar char="•"/>
                </a:pPr>
                <a:r>
                  <a:rPr lang="en-US" dirty="0"/>
                  <a:t>Settlement from internal orders</a:t>
                </a:r>
              </a:p>
              <a:p>
                <a:pPr marL="285750" indent="-285750">
                  <a:lnSpc>
                    <a:spcPct val="100000"/>
                  </a:lnSpc>
                  <a:buFont typeface="Arial" panose="020B0604020202020204" pitchFamily="34" charset="0"/>
                  <a:buChar char="•"/>
                </a:pPr>
                <a:r>
                  <a:rPr lang="en-US" dirty="0"/>
                  <a:t>Production variance from cost objects</a:t>
                </a:r>
              </a:p>
              <a:p>
                <a:pPr>
                  <a:lnSpc>
                    <a:spcPct val="100000"/>
                  </a:lnSpc>
                </a:pPr>
                <a:endParaRPr lang="en-US" dirty="0"/>
              </a:p>
              <a:p>
                <a:pPr>
                  <a:lnSpc>
                    <a:spcPct val="100000"/>
                  </a:lnSpc>
                </a:pPr>
                <a:endParaRPr lang="en-US" dirty="0"/>
              </a:p>
            </p:txBody>
          </p:sp>
          <p:sp>
            <p:nvSpPr>
              <p:cNvPr id="17" name="Овал 12">
                <a:extLst>
                  <a:ext uri="{FF2B5EF4-FFF2-40B4-BE49-F238E27FC236}">
                    <a16:creationId xmlns:a16="http://schemas.microsoft.com/office/drawing/2014/main" id="{04B3FB82-7316-41AC-9E05-14CB45D524AD}"/>
                  </a:ext>
                </a:extLst>
              </p:cNvPr>
              <p:cNvSpPr/>
              <p:nvPr/>
            </p:nvSpPr>
            <p:spPr>
              <a:xfrm>
                <a:off x="2589213"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43" name="Graphic 42" descr="Pin">
              <a:extLst>
                <a:ext uri="{FF2B5EF4-FFF2-40B4-BE49-F238E27FC236}">
                  <a16:creationId xmlns:a16="http://schemas.microsoft.com/office/drawing/2014/main" id="{D494FB95-B63E-4B2E-AA10-A8E9A4FE681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80013" y="1938866"/>
              <a:ext cx="593522" cy="593522"/>
            </a:xfrm>
            <a:prstGeom prst="rect">
              <a:avLst/>
            </a:prstGeom>
          </p:spPr>
        </p:pic>
      </p:grpSp>
      <p:sp>
        <p:nvSpPr>
          <p:cNvPr id="33" name="Flowchart: Process 32">
            <a:extLst>
              <a:ext uri="{FF2B5EF4-FFF2-40B4-BE49-F238E27FC236}">
                <a16:creationId xmlns:a16="http://schemas.microsoft.com/office/drawing/2014/main" id="{42B1F6E7-C448-44DE-ADC0-EECE898739F7}"/>
              </a:ext>
            </a:extLst>
          </p:cNvPr>
          <p:cNvSpPr/>
          <p:nvPr/>
        </p:nvSpPr>
        <p:spPr>
          <a:xfrm>
            <a:off x="10514012" y="457200"/>
            <a:ext cx="990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PA</a:t>
            </a:r>
          </a:p>
        </p:txBody>
      </p:sp>
    </p:spTree>
    <p:extLst>
      <p:ext uri="{BB962C8B-B14F-4D97-AF65-F5344CB8AC3E}">
        <p14:creationId xmlns:p14="http://schemas.microsoft.com/office/powerpoint/2010/main" val="236843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0-#ppt_w/2"/>
                                          </p:val>
                                        </p:tav>
                                        <p:tav tm="100000">
                                          <p:val>
                                            <p:strVal val="#ppt_x"/>
                                          </p:val>
                                        </p:tav>
                                      </p:tavLst>
                                    </p:anim>
                                    <p:anim calcmode="lin" valueType="num">
                                      <p:cBhvr additive="base">
                                        <p:cTn id="1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Profitability Accounting</a:t>
            </a:r>
            <a:br>
              <a:rPr lang="en-US" dirty="0"/>
            </a:br>
            <a:r>
              <a:rPr lang="en-US" dirty="0"/>
              <a:t>Introduction: Data Flow</a:t>
            </a:r>
          </a:p>
        </p:txBody>
      </p:sp>
      <p:sp>
        <p:nvSpPr>
          <p:cNvPr id="3" name="Content Placeholder 2"/>
          <p:cNvSpPr>
            <a:spLocks noGrp="1"/>
          </p:cNvSpPr>
          <p:nvPr>
            <p:ph sz="half" idx="1"/>
          </p:nvPr>
        </p:nvSpPr>
        <p:spPr/>
        <p:txBody>
          <a:bodyPr>
            <a:normAutofit/>
          </a:bodyPr>
          <a:lstStyle/>
          <a:p>
            <a:r>
              <a:rPr lang="en-US" dirty="0"/>
              <a:t>Data from sales order management is one of the key sources of information.</a:t>
            </a:r>
          </a:p>
          <a:p>
            <a:pPr lvl="1"/>
            <a:r>
              <a:rPr lang="en-US" dirty="0"/>
              <a:t>In costing-based profitability analysis information can be taken when an order is created or changed and when an invoice is generated for the order.</a:t>
            </a:r>
          </a:p>
          <a:p>
            <a:pPr lvl="1"/>
            <a:r>
              <a:rPr lang="en-US" dirty="0"/>
              <a:t>In account-based profitability analysis information can be taken when a goods issue is posted and when an invoice is generated for the goods issue.</a:t>
            </a:r>
          </a:p>
          <a:p>
            <a:endParaRPr lang="en-US" dirty="0"/>
          </a:p>
        </p:txBody>
      </p:sp>
      <p:pic>
        <p:nvPicPr>
          <p:cNvPr id="6146" name="Picture 2" descr="Image result for sap profitability accounting"/>
          <p:cNvPicPr>
            <a:picLocks noGrp="1" noChangeAspect="1" noChangeArrowheads="1"/>
          </p:cNvPicPr>
          <p:nvPr>
            <p:ph sz="half" idx="2"/>
          </p:nvPr>
        </p:nvPicPr>
        <p:blipFill rotWithShape="1">
          <a:blip r:embed="rId2" cstate="print"/>
          <a:srcRect r="49104"/>
          <a:stretch/>
        </p:blipFill>
        <p:spPr bwMode="auto">
          <a:xfrm>
            <a:off x="6375265" y="1870076"/>
            <a:ext cx="2843347" cy="4073524"/>
          </a:xfrm>
          <a:prstGeom prst="rect">
            <a:avLst/>
          </a:prstGeom>
          <a:noFill/>
        </p:spPr>
      </p:pic>
      <p:sp>
        <p:nvSpPr>
          <p:cNvPr id="5" name="Flowchart: Process 4"/>
          <p:cNvSpPr/>
          <p:nvPr/>
        </p:nvSpPr>
        <p:spPr>
          <a:xfrm>
            <a:off x="10514012" y="457200"/>
            <a:ext cx="990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PA</a:t>
            </a:r>
          </a:p>
        </p:txBody>
      </p:sp>
      <p:pic>
        <p:nvPicPr>
          <p:cNvPr id="6" name="Picture 2" descr="Image result for sap profitability accounting">
            <a:extLst>
              <a:ext uri="{FF2B5EF4-FFF2-40B4-BE49-F238E27FC236}">
                <a16:creationId xmlns:a16="http://schemas.microsoft.com/office/drawing/2014/main" id="{8C4DCB58-F4D7-445F-986B-3848ED365664}"/>
              </a:ext>
            </a:extLst>
          </p:cNvPr>
          <p:cNvPicPr>
            <a:picLocks noChangeAspect="1" noChangeArrowheads="1"/>
          </p:cNvPicPr>
          <p:nvPr/>
        </p:nvPicPr>
        <p:blipFill rotWithShape="1">
          <a:blip r:embed="rId2" cstate="print"/>
          <a:srcRect l="51972" r="1651"/>
          <a:stretch/>
        </p:blipFill>
        <p:spPr bwMode="auto">
          <a:xfrm>
            <a:off x="9267754" y="1870076"/>
            <a:ext cx="2590799" cy="407352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additive="base">
                                        <p:cTn id="12" dur="500" fill="hold"/>
                                        <p:tgtEl>
                                          <p:spTgt spid="6146"/>
                                        </p:tgtEl>
                                        <p:attrNameLst>
                                          <p:attrName>ppt_x</p:attrName>
                                        </p:attrNameLst>
                                      </p:cBhvr>
                                      <p:tavLst>
                                        <p:tav tm="0">
                                          <p:val>
                                            <p:strVal val="#ppt_x"/>
                                          </p:val>
                                        </p:tav>
                                        <p:tav tm="100000">
                                          <p:val>
                                            <p:strVal val="#ppt_x"/>
                                          </p:val>
                                        </p:tav>
                                      </p:tavLst>
                                    </p:anim>
                                    <p:anim calcmode="lin" valueType="num">
                                      <p:cBhvr additive="base">
                                        <p:cTn id="13"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Profitability Accounting </a:t>
            </a:r>
            <a:br>
              <a:rPr lang="en-US" dirty="0"/>
            </a:br>
            <a:r>
              <a:rPr lang="en-US" dirty="0"/>
              <a:t>Transactions</a:t>
            </a:r>
          </a:p>
        </p:txBody>
      </p:sp>
      <p:graphicFrame>
        <p:nvGraphicFramePr>
          <p:cNvPr id="6" name="Table 4">
            <a:extLst>
              <a:ext uri="{FF2B5EF4-FFF2-40B4-BE49-F238E27FC236}">
                <a16:creationId xmlns:a16="http://schemas.microsoft.com/office/drawing/2014/main" id="{F09E3EC0-9B67-4E65-B169-2341F0F4653D}"/>
              </a:ext>
            </a:extLst>
          </p:cNvPr>
          <p:cNvGraphicFramePr>
            <a:graphicFrameLocks noGrp="1"/>
          </p:cNvGraphicFramePr>
          <p:nvPr>
            <p:extLst>
              <p:ext uri="{D42A27DB-BD31-4B8C-83A1-F6EECF244321}">
                <p14:modId xmlns:p14="http://schemas.microsoft.com/office/powerpoint/2010/main" val="3808272110"/>
              </p:ext>
            </p:extLst>
          </p:nvPr>
        </p:nvGraphicFramePr>
        <p:xfrm>
          <a:off x="1711209" y="2667000"/>
          <a:ext cx="6461189" cy="111252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KE30</a:t>
                      </a:r>
                    </a:p>
                  </a:txBody>
                  <a:tcPr/>
                </a:tc>
                <a:tc>
                  <a:txBody>
                    <a:bodyPr/>
                    <a:lstStyle/>
                    <a:p>
                      <a:r>
                        <a:rPr lang="en-US" dirty="0"/>
                        <a:t>Execute report</a:t>
                      </a:r>
                    </a:p>
                  </a:txBody>
                  <a:tcPr/>
                </a:tc>
                <a:tc>
                  <a:txBody>
                    <a:bodyPr/>
                    <a:lstStyle/>
                    <a:p>
                      <a:r>
                        <a:rPr lang="en-US" dirty="0"/>
                        <a:t>Transactional</a:t>
                      </a:r>
                    </a:p>
                  </a:txBody>
                  <a:tcPr/>
                </a:tc>
                <a:extLst>
                  <a:ext uri="{0D108BD9-81ED-4DB2-BD59-A6C34878D82A}">
                    <a16:rowId xmlns:a16="http://schemas.microsoft.com/office/drawing/2014/main" val="3511557226"/>
                  </a:ext>
                </a:extLst>
              </a:tr>
              <a:tr h="370840">
                <a:tc>
                  <a:txBody>
                    <a:bodyPr/>
                    <a:lstStyle/>
                    <a:p>
                      <a:r>
                        <a:rPr lang="en-US" dirty="0"/>
                        <a:t>KE24</a:t>
                      </a:r>
                    </a:p>
                  </a:txBody>
                  <a:tcPr/>
                </a:tc>
                <a:tc>
                  <a:txBody>
                    <a:bodyPr/>
                    <a:lstStyle/>
                    <a:p>
                      <a:r>
                        <a:rPr lang="en-US" dirty="0"/>
                        <a:t>Line item display</a:t>
                      </a:r>
                    </a:p>
                  </a:txBody>
                  <a:tcPr/>
                </a:tc>
                <a:tc>
                  <a:txBody>
                    <a:bodyPr/>
                    <a:lstStyle/>
                    <a:p>
                      <a:r>
                        <a:rPr lang="en-US" dirty="0"/>
                        <a:t>Transactional</a:t>
                      </a:r>
                    </a:p>
                  </a:txBody>
                  <a:tcPr/>
                </a:tc>
                <a:extLst>
                  <a:ext uri="{0D108BD9-81ED-4DB2-BD59-A6C34878D82A}">
                    <a16:rowId xmlns:a16="http://schemas.microsoft.com/office/drawing/2014/main" val="3090478296"/>
                  </a:ext>
                </a:extLst>
              </a:tr>
            </a:tbl>
          </a:graphicData>
        </a:graphic>
      </p:graphicFrame>
      <p:sp>
        <p:nvSpPr>
          <p:cNvPr id="8" name="Flowchart: Process 7">
            <a:extLst>
              <a:ext uri="{FF2B5EF4-FFF2-40B4-BE49-F238E27FC236}">
                <a16:creationId xmlns:a16="http://schemas.microsoft.com/office/drawing/2014/main" id="{56A6FA9C-BCE4-4890-8A20-211EC6DF5123}"/>
              </a:ext>
            </a:extLst>
          </p:cNvPr>
          <p:cNvSpPr/>
          <p:nvPr/>
        </p:nvSpPr>
        <p:spPr>
          <a:xfrm>
            <a:off x="10514012" y="457200"/>
            <a:ext cx="990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PA</a:t>
            </a:r>
          </a:p>
        </p:txBody>
      </p:sp>
      <p:pic>
        <p:nvPicPr>
          <p:cNvPr id="10" name="Picture 1">
            <a:extLst>
              <a:ext uri="{FF2B5EF4-FFF2-40B4-BE49-F238E27FC236}">
                <a16:creationId xmlns:a16="http://schemas.microsoft.com/office/drawing/2014/main" id="{8E8C16C5-33AA-4F97-8B7D-01C77BC2F9AC}"/>
              </a:ext>
            </a:extLst>
          </p:cNvPr>
          <p:cNvPicPr>
            <a:picLocks noGrp="1" noChangeAspect="1" noChangeArrowheads="1"/>
          </p:cNvPicPr>
          <p:nvPr>
            <p:ph sz="half" idx="2"/>
          </p:nvPr>
        </p:nvPicPr>
        <p:blipFill>
          <a:blip r:embed="rId2" cstate="print"/>
          <a:srcRect/>
          <a:stretch>
            <a:fillRect/>
          </a:stretch>
        </p:blipFill>
        <p:spPr bwMode="auto">
          <a:xfrm>
            <a:off x="8574766" y="2514600"/>
            <a:ext cx="2472645" cy="1891573"/>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0727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Profitability Accounting </a:t>
            </a:r>
            <a:br>
              <a:rPr lang="en-US" dirty="0"/>
            </a:br>
            <a:r>
              <a:rPr lang="en-US" dirty="0"/>
              <a:t>Reflection</a:t>
            </a:r>
          </a:p>
        </p:txBody>
      </p:sp>
      <p:sp>
        <p:nvSpPr>
          <p:cNvPr id="5" name="Content Placeholder 4"/>
          <p:cNvSpPr>
            <a:spLocks noGrp="1"/>
          </p:cNvSpPr>
          <p:nvPr>
            <p:ph idx="1"/>
          </p:nvPr>
        </p:nvSpPr>
        <p:spPr/>
        <p:txBody>
          <a:bodyPr/>
          <a:lstStyle/>
          <a:p>
            <a:r>
              <a:rPr lang="en-US" dirty="0"/>
              <a:t>What would be your recommendation for the GBI team on how to use CO-PA?</a:t>
            </a:r>
          </a:p>
          <a:p>
            <a:r>
              <a:rPr lang="en-US" dirty="0"/>
              <a:t>What type of data would you expect to see on the CO-PA document?</a:t>
            </a:r>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Controlling (CO) </a:t>
            </a:r>
            <a:br>
              <a:rPr lang="en-US" dirty="0"/>
            </a:br>
            <a:r>
              <a:rPr lang="en-US" dirty="0"/>
              <a:t>Reflection</a:t>
            </a:r>
          </a:p>
        </p:txBody>
      </p:sp>
      <p:sp>
        <p:nvSpPr>
          <p:cNvPr id="5" name="Content Placeholder 4"/>
          <p:cNvSpPr>
            <a:spLocks noGrp="1"/>
          </p:cNvSpPr>
          <p:nvPr>
            <p:ph idx="1"/>
          </p:nvPr>
        </p:nvSpPr>
        <p:spPr/>
        <p:txBody>
          <a:bodyPr/>
          <a:lstStyle/>
          <a:p>
            <a:r>
              <a:rPr lang="en-US" dirty="0"/>
              <a:t>It is month end at GBI and the managerial accounting group is working on its month end close, what activities would you need to review in each of the areas below</a:t>
            </a:r>
          </a:p>
          <a:p>
            <a:pPr lvl="1"/>
            <a:r>
              <a:rPr lang="en-US" dirty="0"/>
              <a:t>Cost center accounting</a:t>
            </a:r>
          </a:p>
          <a:p>
            <a:pPr lvl="1"/>
            <a:r>
              <a:rPr lang="en-US" dirty="0"/>
              <a:t>Profit center accounting</a:t>
            </a:r>
          </a:p>
          <a:p>
            <a:pPr lvl="1"/>
            <a:r>
              <a:rPr lang="en-US" dirty="0"/>
              <a:t>Internal order accounting</a:t>
            </a:r>
          </a:p>
          <a:p>
            <a:pPr lvl="1"/>
            <a:r>
              <a:rPr lang="en-US" dirty="0"/>
              <a:t>Product costing</a:t>
            </a:r>
          </a:p>
          <a:p>
            <a:pPr lvl="1"/>
            <a:r>
              <a:rPr lang="en-US" dirty="0"/>
              <a:t>Profitability analysis</a:t>
            </a:r>
          </a:p>
          <a:p>
            <a:endParaRPr lang="en-US" dirty="0"/>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6BD0A-9054-404E-AB83-5034EEF5252F}"/>
              </a:ext>
            </a:extLst>
          </p:cNvPr>
          <p:cNvSpPr>
            <a:spLocks noGrp="1"/>
          </p:cNvSpPr>
          <p:nvPr>
            <p:ph type="title"/>
          </p:nvPr>
        </p:nvSpPr>
        <p:spPr/>
        <p:txBody>
          <a:bodyPr/>
          <a:lstStyle/>
          <a:p>
            <a:r>
              <a:rPr lang="en-US" dirty="0"/>
              <a:t>Summary of Lecture</a:t>
            </a:r>
          </a:p>
        </p:txBody>
      </p:sp>
      <p:sp>
        <p:nvSpPr>
          <p:cNvPr id="3" name="Content Placeholder 2">
            <a:extLst>
              <a:ext uri="{FF2B5EF4-FFF2-40B4-BE49-F238E27FC236}">
                <a16:creationId xmlns:a16="http://schemas.microsoft.com/office/drawing/2014/main" id="{D0109BDA-3FC3-4423-A774-D443103ECBAC}"/>
              </a:ext>
            </a:extLst>
          </p:cNvPr>
          <p:cNvSpPr>
            <a:spLocks noGrp="1"/>
          </p:cNvSpPr>
          <p:nvPr>
            <p:ph idx="1"/>
          </p:nvPr>
        </p:nvSpPr>
        <p:spPr/>
        <p:txBody>
          <a:bodyPr>
            <a:normAutofit/>
          </a:bodyPr>
          <a:lstStyle/>
          <a:p>
            <a:pPr lvl="0">
              <a:defRPr/>
            </a:pPr>
            <a:r>
              <a:rPr lang="en-US" dirty="0"/>
              <a:t>Introduction to SAP Controlling</a:t>
            </a:r>
          </a:p>
          <a:p>
            <a:pPr lvl="1"/>
            <a:r>
              <a:rPr lang="en-US" dirty="0"/>
              <a:t>Goal of SAP Controlling</a:t>
            </a:r>
          </a:p>
          <a:p>
            <a:pPr lvl="1"/>
            <a:r>
              <a:rPr lang="en-US" dirty="0"/>
              <a:t>SAP CO Org structure</a:t>
            </a:r>
          </a:p>
          <a:p>
            <a:pPr lvl="1"/>
            <a:r>
              <a:rPr lang="en-US" dirty="0"/>
              <a:t>Cost Center Accounting</a:t>
            </a:r>
          </a:p>
          <a:p>
            <a:pPr lvl="1"/>
            <a:r>
              <a:rPr lang="en-US" dirty="0"/>
              <a:t>Profit Center Accounting</a:t>
            </a:r>
          </a:p>
          <a:p>
            <a:pPr lvl="1"/>
            <a:r>
              <a:rPr lang="en-US" dirty="0"/>
              <a:t>Internal Order Accounting</a:t>
            </a:r>
          </a:p>
          <a:p>
            <a:pPr lvl="1"/>
            <a:r>
              <a:rPr lang="en-US" dirty="0"/>
              <a:t>Product Costing</a:t>
            </a:r>
          </a:p>
          <a:p>
            <a:pPr lvl="1"/>
            <a:r>
              <a:rPr lang="en-US" dirty="0"/>
              <a:t>Profitability Analysis</a:t>
            </a:r>
          </a:p>
        </p:txBody>
      </p:sp>
    </p:spTree>
    <p:extLst>
      <p:ext uri="{BB962C8B-B14F-4D97-AF65-F5344CB8AC3E}">
        <p14:creationId xmlns:p14="http://schemas.microsoft.com/office/powerpoint/2010/main" val="384887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37A-4342-4560-8BE9-E1324DB2C5B8}"/>
              </a:ext>
            </a:extLst>
          </p:cNvPr>
          <p:cNvSpPr>
            <a:spLocks noGrp="1"/>
          </p:cNvSpPr>
          <p:nvPr>
            <p:ph type="title"/>
          </p:nvPr>
        </p:nvSpPr>
        <p:spPr/>
        <p:txBody>
          <a:bodyPr>
            <a:normAutofit fontScale="90000"/>
          </a:bodyPr>
          <a:lstStyle/>
          <a:p>
            <a:r>
              <a:rPr lang="en-US" dirty="0"/>
              <a:t>SAP Controlling (CO)</a:t>
            </a:r>
            <a:br>
              <a:rPr lang="en-US" dirty="0"/>
            </a:br>
            <a:r>
              <a:rPr lang="en-US" dirty="0"/>
              <a:t>The case of Carter’s</a:t>
            </a:r>
          </a:p>
        </p:txBody>
      </p:sp>
      <p:sp>
        <p:nvSpPr>
          <p:cNvPr id="10" name="Content Placeholder 9">
            <a:extLst>
              <a:ext uri="{FF2B5EF4-FFF2-40B4-BE49-F238E27FC236}">
                <a16:creationId xmlns:a16="http://schemas.microsoft.com/office/drawing/2014/main" id="{338670A2-4C2B-4CE3-9F24-219FAB89FC93}"/>
              </a:ext>
            </a:extLst>
          </p:cNvPr>
          <p:cNvSpPr>
            <a:spLocks noGrp="1"/>
          </p:cNvSpPr>
          <p:nvPr>
            <p:ph sz="half" idx="1"/>
          </p:nvPr>
        </p:nvSpPr>
        <p:spPr>
          <a:xfrm>
            <a:off x="1488168" y="1752600"/>
            <a:ext cx="4225244" cy="4419600"/>
          </a:xfrm>
        </p:spPr>
        <p:txBody>
          <a:bodyPr/>
          <a:lstStyle/>
          <a:p>
            <a:r>
              <a:rPr lang="en-US" dirty="0"/>
              <a:t>Transformation Finance: </a:t>
            </a:r>
          </a:p>
          <a:p>
            <a:pPr lvl="1"/>
            <a:r>
              <a:rPr lang="en-US" dirty="0"/>
              <a:t>Evolving toward decision guidance</a:t>
            </a:r>
          </a:p>
          <a:p>
            <a:r>
              <a:rPr lang="en-US" dirty="0"/>
              <a:t>Business process redesign</a:t>
            </a:r>
          </a:p>
          <a:p>
            <a:r>
              <a:rPr lang="en-US" dirty="0"/>
              <a:t>Centralize invoice management </a:t>
            </a:r>
          </a:p>
          <a:p>
            <a:endParaRPr lang="en-US" dirty="0"/>
          </a:p>
        </p:txBody>
      </p:sp>
      <p:pic>
        <p:nvPicPr>
          <p:cNvPr id="4" name="Content Placeholder 3">
            <a:extLst>
              <a:ext uri="{FF2B5EF4-FFF2-40B4-BE49-F238E27FC236}">
                <a16:creationId xmlns:a16="http://schemas.microsoft.com/office/drawing/2014/main" id="{FF33742F-EC70-48F9-BE25-0BB40328C08C}"/>
              </a:ext>
            </a:extLst>
          </p:cNvPr>
          <p:cNvPicPr>
            <a:picLocks noGrp="1" noChangeAspect="1"/>
          </p:cNvPicPr>
          <p:nvPr>
            <p:ph sz="half" idx="2"/>
          </p:nvPr>
        </p:nvPicPr>
        <p:blipFill>
          <a:blip r:embed="rId2"/>
          <a:stretch>
            <a:fillRect/>
          </a:stretch>
        </p:blipFill>
        <p:spPr>
          <a:xfrm>
            <a:off x="6094412" y="1981200"/>
            <a:ext cx="5382824" cy="3581400"/>
          </a:xfrm>
          <a:prstGeom prst="rect">
            <a:avLst/>
          </a:prstGeom>
        </p:spPr>
      </p:pic>
      <p:sp>
        <p:nvSpPr>
          <p:cNvPr id="3" name="Rectangle 2">
            <a:hlinkClick r:id="rId3"/>
            <a:extLst>
              <a:ext uri="{FF2B5EF4-FFF2-40B4-BE49-F238E27FC236}">
                <a16:creationId xmlns:a16="http://schemas.microsoft.com/office/drawing/2014/main" id="{8887D447-F170-4FDF-AC97-9A39A8523B4E}"/>
              </a:ext>
            </a:extLst>
          </p:cNvPr>
          <p:cNvSpPr/>
          <p:nvPr/>
        </p:nvSpPr>
        <p:spPr>
          <a:xfrm>
            <a:off x="1440197" y="6248400"/>
            <a:ext cx="10140615" cy="307777"/>
          </a:xfrm>
          <a:prstGeom prst="rect">
            <a:avLst/>
          </a:prstGeom>
        </p:spPr>
        <p:txBody>
          <a:bodyPr wrap="square">
            <a:spAutoFit/>
          </a:bodyPr>
          <a:lstStyle/>
          <a:p>
            <a:r>
              <a:rPr lang="en-US" sz="1400" dirty="0"/>
              <a:t>https://www.digitalistmag.com/finance/2017/01/19/transforming-role-of-finance-at-iconic-retailer-carters-04853833</a:t>
            </a:r>
          </a:p>
        </p:txBody>
      </p:sp>
      <p:pic>
        <p:nvPicPr>
          <p:cNvPr id="1026" name="Picture 2" descr="Image result for carter's logo">
            <a:extLst>
              <a:ext uri="{FF2B5EF4-FFF2-40B4-BE49-F238E27FC236}">
                <a16:creationId xmlns:a16="http://schemas.microsoft.com/office/drawing/2014/main" id="{35736467-8279-4B17-B55D-E9AC1DFE48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6683" y="123825"/>
            <a:ext cx="1857375"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07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Controlling</a:t>
            </a:r>
            <a:br>
              <a:rPr lang="en-US" dirty="0"/>
            </a:br>
            <a:r>
              <a:rPr lang="en-US" dirty="0"/>
              <a:t>Practice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789832"/>
              </p:ext>
            </p:extLst>
          </p:nvPr>
        </p:nvGraphicFramePr>
        <p:xfrm>
          <a:off x="1827212" y="1676401"/>
          <a:ext cx="9829800" cy="4190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mage result for global bike logo"/>
          <p:cNvPicPr>
            <a:picLocks noChangeAspect="1" noChangeArrowheads="1"/>
          </p:cNvPicPr>
          <p:nvPr/>
        </p:nvPicPr>
        <p:blipFill>
          <a:blip r:embed="rId7" cstate="print"/>
          <a:srcRect/>
          <a:stretch>
            <a:fillRect/>
          </a:stretch>
        </p:blipFill>
        <p:spPr bwMode="auto">
          <a:xfrm>
            <a:off x="9294812" y="447801"/>
            <a:ext cx="2362200" cy="999999"/>
          </a:xfrm>
          <a:prstGeom prst="rect">
            <a:avLst/>
          </a:prstGeom>
          <a:noFill/>
        </p:spPr>
      </p:pic>
      <p:grpSp>
        <p:nvGrpSpPr>
          <p:cNvPr id="6" name="Group 5"/>
          <p:cNvGrpSpPr/>
          <p:nvPr/>
        </p:nvGrpSpPr>
        <p:grpSpPr>
          <a:xfrm>
            <a:off x="3785064" y="6172200"/>
            <a:ext cx="5410200" cy="381000"/>
            <a:chOff x="3785064" y="6172200"/>
            <a:chExt cx="5410200" cy="381000"/>
          </a:xfrm>
        </p:grpSpPr>
        <p:sp>
          <p:nvSpPr>
            <p:cNvPr id="7" name="Oval 6"/>
            <p:cNvSpPr/>
            <p:nvPr/>
          </p:nvSpPr>
          <p:spPr>
            <a:xfrm>
              <a:off x="7976064" y="6236732"/>
              <a:ext cx="228600" cy="228600"/>
            </a:xfrm>
            <a:prstGeom prst="ellipse">
              <a:avLst/>
            </a:prstGeom>
            <a:solidFill>
              <a:schemeClr val="accent4">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228012" y="6172200"/>
              <a:ext cx="967252" cy="369332"/>
            </a:xfrm>
            <a:prstGeom prst="rect">
              <a:avLst/>
            </a:prstGeom>
            <a:noFill/>
          </p:spPr>
          <p:txBody>
            <a:bodyPr wrap="none" rtlCol="0">
              <a:spAutoFit/>
            </a:bodyPr>
            <a:lstStyle/>
            <a:p>
              <a:r>
                <a:rPr lang="en-US" dirty="0"/>
                <a:t>Display </a:t>
              </a:r>
            </a:p>
          </p:txBody>
        </p:sp>
        <p:sp>
          <p:nvSpPr>
            <p:cNvPr id="9" name="Oval 8"/>
            <p:cNvSpPr/>
            <p:nvPr/>
          </p:nvSpPr>
          <p:spPr>
            <a:xfrm>
              <a:off x="3785064" y="6235950"/>
              <a:ext cx="228600" cy="228600"/>
            </a:xfrm>
            <a:prstGeom prst="ellipse">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037012" y="6183086"/>
              <a:ext cx="1402500" cy="369332"/>
            </a:xfrm>
            <a:prstGeom prst="rect">
              <a:avLst/>
            </a:prstGeom>
            <a:noFill/>
          </p:spPr>
          <p:txBody>
            <a:bodyPr wrap="none" rtlCol="0">
              <a:spAutoFit/>
            </a:bodyPr>
            <a:lstStyle/>
            <a:p>
              <a:r>
                <a:rPr lang="en-US" dirty="0"/>
                <a:t>Master data </a:t>
              </a:r>
            </a:p>
          </p:txBody>
        </p:sp>
        <p:sp>
          <p:nvSpPr>
            <p:cNvPr id="11" name="Oval 10"/>
            <p:cNvSpPr/>
            <p:nvPr/>
          </p:nvSpPr>
          <p:spPr>
            <a:xfrm>
              <a:off x="5561012" y="6236732"/>
              <a:ext cx="228600" cy="228600"/>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812960" y="6183868"/>
              <a:ext cx="2059538" cy="369332"/>
            </a:xfrm>
            <a:prstGeom prst="rect">
              <a:avLst/>
            </a:prstGeom>
            <a:noFill/>
          </p:spPr>
          <p:txBody>
            <a:bodyPr wrap="none" rtlCol="0">
              <a:spAutoFit/>
            </a:bodyPr>
            <a:lstStyle/>
            <a:p>
              <a:r>
                <a:rPr lang="en-US" dirty="0"/>
                <a:t>Transactional data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17283108"/>
              </p:ext>
            </p:extLst>
          </p:nvPr>
        </p:nvGraphicFramePr>
        <p:xfrm>
          <a:off x="1674812" y="1752600"/>
          <a:ext cx="9829800" cy="4492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fontScale="90000"/>
          </a:bodyPr>
          <a:lstStyle/>
          <a:p>
            <a:r>
              <a:rPr lang="en-US" dirty="0"/>
              <a:t>SAP Controlling </a:t>
            </a:r>
            <a:br>
              <a:rPr lang="en-US" dirty="0"/>
            </a:br>
            <a:r>
              <a:rPr lang="en-US" dirty="0"/>
              <a:t>Practice: Data relationship</a:t>
            </a:r>
          </a:p>
        </p:txBody>
      </p:sp>
      <p:pic>
        <p:nvPicPr>
          <p:cNvPr id="24" name="Picture 23" descr="Image result for global bike logo"/>
          <p:cNvPicPr>
            <a:picLocks noChangeAspect="1" noChangeArrowheads="1"/>
          </p:cNvPicPr>
          <p:nvPr/>
        </p:nvPicPr>
        <p:blipFill>
          <a:blip r:embed="rId7" cstate="print"/>
          <a:srcRect/>
          <a:stretch>
            <a:fillRect/>
          </a:stretch>
        </p:blipFill>
        <p:spPr bwMode="auto">
          <a:xfrm>
            <a:off x="9294812" y="447801"/>
            <a:ext cx="2362200" cy="999999"/>
          </a:xfrm>
          <a:prstGeom prst="rect">
            <a:avLst/>
          </a:prstGeom>
          <a:noFill/>
        </p:spPr>
      </p:pic>
      <p:cxnSp>
        <p:nvCxnSpPr>
          <p:cNvPr id="12" name="Elbow Connector 11"/>
          <p:cNvCxnSpPr/>
          <p:nvPr/>
        </p:nvCxnSpPr>
        <p:spPr>
          <a:xfrm>
            <a:off x="7313612" y="2743200"/>
            <a:ext cx="1371600" cy="1295400"/>
          </a:xfrm>
          <a:prstGeom prst="bentConnector3">
            <a:avLst>
              <a:gd name="adj1" fmla="val 100000"/>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313612" y="5257800"/>
            <a:ext cx="274320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a:off x="5256212" y="3581400"/>
            <a:ext cx="2743200" cy="838200"/>
          </a:xfrm>
          <a:prstGeom prst="bentConnector3">
            <a:avLst>
              <a:gd name="adj1" fmla="val 86806"/>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Elbow Connector 24"/>
          <p:cNvCxnSpPr/>
          <p:nvPr/>
        </p:nvCxnSpPr>
        <p:spPr>
          <a:xfrm>
            <a:off x="2360612" y="4419600"/>
            <a:ext cx="3429000" cy="838200"/>
          </a:xfrm>
          <a:prstGeom prst="bentConnector3">
            <a:avLst>
              <a:gd name="adj1" fmla="val 0"/>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Elbow Connector 32"/>
          <p:cNvCxnSpPr/>
          <p:nvPr/>
        </p:nvCxnSpPr>
        <p:spPr>
          <a:xfrm>
            <a:off x="8685212" y="4800600"/>
            <a:ext cx="1295400" cy="457200"/>
          </a:xfrm>
          <a:prstGeom prst="bentConnector3">
            <a:avLst>
              <a:gd name="adj1" fmla="val 1471"/>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3785064" y="6172200"/>
            <a:ext cx="5410200" cy="381000"/>
            <a:chOff x="3785064" y="6172200"/>
            <a:chExt cx="5410200" cy="381000"/>
          </a:xfrm>
        </p:grpSpPr>
        <p:sp>
          <p:nvSpPr>
            <p:cNvPr id="11" name="Oval 10"/>
            <p:cNvSpPr/>
            <p:nvPr/>
          </p:nvSpPr>
          <p:spPr>
            <a:xfrm>
              <a:off x="7976064" y="6236732"/>
              <a:ext cx="228600" cy="228600"/>
            </a:xfrm>
            <a:prstGeom prst="ellipse">
              <a:avLst/>
            </a:prstGeom>
            <a:solidFill>
              <a:schemeClr val="accent4">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8228012" y="6172200"/>
              <a:ext cx="967252" cy="369332"/>
            </a:xfrm>
            <a:prstGeom prst="rect">
              <a:avLst/>
            </a:prstGeom>
            <a:noFill/>
          </p:spPr>
          <p:txBody>
            <a:bodyPr wrap="none" rtlCol="0">
              <a:spAutoFit/>
            </a:bodyPr>
            <a:lstStyle/>
            <a:p>
              <a:r>
                <a:rPr lang="en-US" dirty="0"/>
                <a:t>Display </a:t>
              </a:r>
            </a:p>
          </p:txBody>
        </p:sp>
        <p:sp>
          <p:nvSpPr>
            <p:cNvPr id="14" name="Oval 13"/>
            <p:cNvSpPr/>
            <p:nvPr/>
          </p:nvSpPr>
          <p:spPr>
            <a:xfrm>
              <a:off x="3785064" y="6235950"/>
              <a:ext cx="228600" cy="228600"/>
            </a:xfrm>
            <a:prstGeom prst="ellipse">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037012" y="6183086"/>
              <a:ext cx="1402500" cy="369332"/>
            </a:xfrm>
            <a:prstGeom prst="rect">
              <a:avLst/>
            </a:prstGeom>
            <a:noFill/>
          </p:spPr>
          <p:txBody>
            <a:bodyPr wrap="none" rtlCol="0">
              <a:spAutoFit/>
            </a:bodyPr>
            <a:lstStyle/>
            <a:p>
              <a:r>
                <a:rPr lang="en-US" dirty="0"/>
                <a:t>Master data </a:t>
              </a:r>
            </a:p>
          </p:txBody>
        </p:sp>
        <p:sp>
          <p:nvSpPr>
            <p:cNvPr id="17" name="Oval 16"/>
            <p:cNvSpPr/>
            <p:nvPr/>
          </p:nvSpPr>
          <p:spPr>
            <a:xfrm>
              <a:off x="5561012" y="6236732"/>
              <a:ext cx="228600" cy="228600"/>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812960" y="6183868"/>
              <a:ext cx="2059538" cy="369332"/>
            </a:xfrm>
            <a:prstGeom prst="rect">
              <a:avLst/>
            </a:prstGeom>
            <a:noFill/>
          </p:spPr>
          <p:txBody>
            <a:bodyPr wrap="none" rtlCol="0">
              <a:spAutoFit/>
            </a:bodyPr>
            <a:lstStyle/>
            <a:p>
              <a:r>
                <a:rPr lang="en-US" dirty="0"/>
                <a:t>Transactional data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Controlling</a:t>
            </a:r>
            <a:br>
              <a:rPr lang="en-US" dirty="0"/>
            </a:br>
            <a:r>
              <a:rPr lang="en-US" dirty="0"/>
              <a:t>User Logon Screen</a:t>
            </a:r>
          </a:p>
        </p:txBody>
      </p:sp>
      <p:pic>
        <p:nvPicPr>
          <p:cNvPr id="12" name="Bild 68"/>
          <p:cNvPicPr>
            <a:picLocks noGrp="1"/>
          </p:cNvPicPr>
          <p:nvPr>
            <p:ph sz="half" idx="1"/>
          </p:nvPr>
        </p:nvPicPr>
        <p:blipFill>
          <a:blip r:embed="rId3" cstate="print"/>
          <a:srcRect/>
          <a:stretch>
            <a:fillRect/>
          </a:stretch>
        </p:blipFill>
        <p:spPr bwMode="auto">
          <a:xfrm>
            <a:off x="1979612" y="4038600"/>
            <a:ext cx="5189646" cy="19050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2284412" y="1828800"/>
            <a:ext cx="4769708" cy="1828800"/>
          </a:xfrm>
          <a:prstGeom prst="rect">
            <a:avLst/>
          </a:prstGeom>
          <a:noFill/>
          <a:ln w="9525">
            <a:noFill/>
            <a:miter lim="800000"/>
            <a:headEnd/>
            <a:tailEnd/>
          </a:ln>
        </p:spPr>
      </p:pic>
      <p:pic>
        <p:nvPicPr>
          <p:cNvPr id="10" name="Bild 379"/>
          <p:cNvPicPr/>
          <p:nvPr/>
        </p:nvPicPr>
        <p:blipFill>
          <a:blip r:embed="rId5" cstate="print"/>
          <a:srcRect/>
          <a:stretch>
            <a:fillRect/>
          </a:stretch>
        </p:blipFill>
        <p:spPr bwMode="auto">
          <a:xfrm>
            <a:off x="9447212" y="2575560"/>
            <a:ext cx="427355" cy="472440"/>
          </a:xfrm>
          <a:prstGeom prst="rect">
            <a:avLst/>
          </a:prstGeom>
          <a:noFill/>
          <a:ln w="9525">
            <a:noFill/>
            <a:miter lim="800000"/>
            <a:headEnd/>
            <a:tailEnd/>
          </a:ln>
        </p:spPr>
      </p:pic>
      <p:pic>
        <p:nvPicPr>
          <p:cNvPr id="7" name="Picture 6" descr="Image result for global bike logo"/>
          <p:cNvPicPr>
            <a:picLocks noChangeAspect="1" noChangeArrowheads="1"/>
          </p:cNvPicPr>
          <p:nvPr/>
        </p:nvPicPr>
        <p:blipFill>
          <a:blip r:embed="rId6" cstate="print"/>
          <a:srcRect/>
          <a:stretch>
            <a:fillRect/>
          </a:stretch>
        </p:blipFill>
        <p:spPr bwMode="auto">
          <a:xfrm>
            <a:off x="9294812" y="447801"/>
            <a:ext cx="2362200" cy="999999"/>
          </a:xfrm>
          <a:prstGeom prst="rect">
            <a:avLst/>
          </a:prstGeom>
          <a:noFill/>
        </p:spPr>
      </p:pic>
      <p:sp>
        <p:nvSpPr>
          <p:cNvPr id="14" name="Content Placeholder 12">
            <a:extLst>
              <a:ext uri="{FF2B5EF4-FFF2-40B4-BE49-F238E27FC236}">
                <a16:creationId xmlns:a16="http://schemas.microsoft.com/office/drawing/2014/main" id="{AF1FBD8C-3B38-4B5B-91DD-636126F29417}"/>
              </a:ext>
            </a:extLst>
          </p:cNvPr>
          <p:cNvSpPr>
            <a:spLocks noGrp="1"/>
          </p:cNvSpPr>
          <p:nvPr>
            <p:ph sz="half" idx="2"/>
          </p:nvPr>
        </p:nvSpPr>
        <p:spPr>
          <a:xfrm>
            <a:off x="7389812" y="2590800"/>
            <a:ext cx="3962401" cy="2514600"/>
          </a:xfrm>
        </p:spPr>
        <p:txBody>
          <a:bodyPr>
            <a:normAutofit fontScale="92500" lnSpcReduction="20000"/>
          </a:bodyPr>
          <a:lstStyle/>
          <a:p>
            <a:pPr marL="457200" indent="-457200">
              <a:lnSpc>
                <a:spcPct val="100000"/>
              </a:lnSpc>
              <a:spcBef>
                <a:spcPts val="0"/>
              </a:spcBef>
              <a:buClrTx/>
              <a:buSzTx/>
              <a:buNone/>
              <a:defRPr/>
            </a:pPr>
            <a:r>
              <a:rPr lang="en-US" dirty="0"/>
              <a:t>Click on the icon         in your desktop. </a:t>
            </a:r>
          </a:p>
          <a:p>
            <a:pPr marL="457200" marR="0" lvl="0" indent="-457200" defTabSz="914400" eaLnBrk="1" fontAlgn="auto" latinLnBrk="0" hangingPunct="1">
              <a:lnSpc>
                <a:spcPct val="100000"/>
              </a:lnSpc>
              <a:spcBef>
                <a:spcPts val="0"/>
              </a:spcBef>
              <a:spcAft>
                <a:spcPts val="0"/>
              </a:spcAft>
              <a:buClrTx/>
              <a:buSzTx/>
              <a:buFont typeface="+mj-lt"/>
              <a:buNone/>
              <a:tabLst/>
              <a:defRPr/>
            </a:pPr>
            <a:endParaRPr lang="en-US" dirty="0"/>
          </a:p>
          <a:p>
            <a:pPr marL="457200" marR="0" lvl="0" indent="-457200" defTabSz="914400" eaLnBrk="1" fontAlgn="auto" latinLnBrk="0" hangingPunct="1">
              <a:lnSpc>
                <a:spcPct val="100000"/>
              </a:lnSpc>
              <a:spcBef>
                <a:spcPts val="0"/>
              </a:spcBef>
              <a:spcAft>
                <a:spcPts val="0"/>
              </a:spcAft>
              <a:buClrTx/>
              <a:buSzTx/>
              <a:buFont typeface="+mj-lt"/>
              <a:buNone/>
              <a:tabLst/>
              <a:defRPr/>
            </a:pPr>
            <a:r>
              <a:rPr lang="en-US" dirty="0"/>
              <a:t>Enter the following information:</a:t>
            </a:r>
          </a:p>
          <a:p>
            <a:pPr>
              <a:lnSpc>
                <a:spcPct val="100000"/>
              </a:lnSpc>
              <a:spcBef>
                <a:spcPts val="0"/>
              </a:spcBef>
              <a:buClrTx/>
              <a:buSzTx/>
            </a:pPr>
            <a:r>
              <a:rPr lang="en-US" dirty="0"/>
              <a:t>System ID: Eagle</a:t>
            </a:r>
          </a:p>
          <a:p>
            <a:pPr>
              <a:lnSpc>
                <a:spcPct val="100000"/>
              </a:lnSpc>
              <a:spcBef>
                <a:spcPts val="0"/>
              </a:spcBef>
              <a:buClrTx/>
              <a:buSzTx/>
            </a:pPr>
            <a:r>
              <a:rPr lang="en-US" dirty="0"/>
              <a:t>Client: 118</a:t>
            </a:r>
          </a:p>
          <a:p>
            <a:pPr>
              <a:lnSpc>
                <a:spcPct val="100000"/>
              </a:lnSpc>
              <a:spcBef>
                <a:spcPts val="0"/>
              </a:spcBef>
              <a:buClrTx/>
              <a:buSzTx/>
            </a:pPr>
            <a:r>
              <a:rPr lang="en-US" dirty="0"/>
              <a:t>User ID: LEARN-XXX</a:t>
            </a:r>
          </a:p>
          <a:p>
            <a:pPr>
              <a:lnSpc>
                <a:spcPct val="100000"/>
              </a:lnSpc>
              <a:spcBef>
                <a:spcPts val="0"/>
              </a:spcBef>
              <a:buClrTx/>
              <a:buSzTx/>
            </a:pPr>
            <a:r>
              <a:rPr lang="en-US" dirty="0"/>
              <a:t>Enter your password</a:t>
            </a:r>
          </a:p>
        </p:txBody>
      </p:sp>
    </p:spTree>
    <p:extLst>
      <p:ext uri="{BB962C8B-B14F-4D97-AF65-F5344CB8AC3E}">
        <p14:creationId xmlns:p14="http://schemas.microsoft.com/office/powerpoint/2010/main" val="2654266174"/>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TS102895262">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CF527E-FFB0-4DB9-A7A4-39065878ED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4961</Words>
  <Application>Microsoft Macintosh PowerPoint</Application>
  <PresentationFormat>Custom</PresentationFormat>
  <Paragraphs>1074</Paragraphs>
  <Slides>79</Slides>
  <Notes>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Arial Narrow</vt:lpstr>
      <vt:lpstr>Cambria</vt:lpstr>
      <vt:lpstr>TS102895262</vt:lpstr>
      <vt:lpstr>Lecture 3 Introduction to SAP Controlling (CO)</vt:lpstr>
      <vt:lpstr>Learning Objectives</vt:lpstr>
      <vt:lpstr>Introduction CO</vt:lpstr>
      <vt:lpstr>SAP Controlling (CO)  Goal</vt:lpstr>
      <vt:lpstr>SAP Controlling (CO) Overview</vt:lpstr>
      <vt:lpstr>SAP Controlling (CO) Business process: Record to Report</vt:lpstr>
      <vt:lpstr>SAP Controlling (CO) S/4 Finance: Costing Management and PA</vt:lpstr>
      <vt:lpstr>SAP Controlling (CO) The case of Carter’s </vt:lpstr>
      <vt:lpstr>SAP Controlling (CO) Organizational Structure</vt:lpstr>
      <vt:lpstr>SAP Finance Operations (FI) Organizational Structure (Cont)</vt:lpstr>
      <vt:lpstr>SAP Controlling (CO)  Global Bike Controlling Structure</vt:lpstr>
      <vt:lpstr>SAP Controlling (CO) Sub-modules</vt:lpstr>
      <vt:lpstr>SAP Controlling (CO) Data Types</vt:lpstr>
      <vt:lpstr>SAP Controlling (CO) Master data extension</vt:lpstr>
      <vt:lpstr>SAP Controlling (CO) Master data copy</vt:lpstr>
      <vt:lpstr>SAP Controlling (CO) Cost and Statistical Objects</vt:lpstr>
      <vt:lpstr>SAP Controlling (CO)  Reflection</vt:lpstr>
      <vt:lpstr>Cost Center Accounting Part of Universal Journal</vt:lpstr>
      <vt:lpstr> Universal Journal Introduction</vt:lpstr>
      <vt:lpstr> Cost Element &amp; Cost Center Accounting Introduction</vt:lpstr>
      <vt:lpstr>Cost accounting Controlling Area and Currencies</vt:lpstr>
      <vt:lpstr> Cost Element &amp; Cost Center Accounting Transactions</vt:lpstr>
      <vt:lpstr> Cost Element &amp; Cost Center Accounting  Master Data: Secondary Cost Element</vt:lpstr>
      <vt:lpstr>Cost Element &amp; Cost Center Accounting Primary Cost Element link with Secondary Cost Element</vt:lpstr>
      <vt:lpstr> Cost Center Accounting  Master Data: Cost Center</vt:lpstr>
      <vt:lpstr> Cost Center Accounting  Cost Center Hierarchy</vt:lpstr>
      <vt:lpstr> Cost Center Accounting  Master Data: Activity Types</vt:lpstr>
      <vt:lpstr> Cost Center Accounting  Master Data: Statistical Key Figures</vt:lpstr>
      <vt:lpstr>Cost Center Accounting  CO postings: Types of Allocation</vt:lpstr>
      <vt:lpstr> Cost Center Accounting  CO postings: Distributions</vt:lpstr>
      <vt:lpstr> Cost Center Accounting  Distributions: CO Impact</vt:lpstr>
      <vt:lpstr>Cost Center Accounting   CO postings: Assessment</vt:lpstr>
      <vt:lpstr> Cost Center Accounting  Assessments: CO Impact</vt:lpstr>
      <vt:lpstr>Cost Center Accounting  Budget</vt:lpstr>
      <vt:lpstr>Cost Center Accounting  Reflection</vt:lpstr>
      <vt:lpstr>Profit Center Accounting Part of Universal Journal</vt:lpstr>
      <vt:lpstr> Profit Center Accounting Introduction</vt:lpstr>
      <vt:lpstr> Profit Center Accounting  Transactions</vt:lpstr>
      <vt:lpstr> Profit Center Accounting  Master Data: Profit Center</vt:lpstr>
      <vt:lpstr> Profit Center Accounting  Data Flow</vt:lpstr>
      <vt:lpstr>Profit Center Accounting  Reflection</vt:lpstr>
      <vt:lpstr>Internal Order Accounting Part of Universal Journal</vt:lpstr>
      <vt:lpstr> Internal Order Introduction</vt:lpstr>
      <vt:lpstr> Internal Order Order Types</vt:lpstr>
      <vt:lpstr> Internal Order  Transactions</vt:lpstr>
      <vt:lpstr> Internal Order Master Data</vt:lpstr>
      <vt:lpstr> Internal Order  Planning</vt:lpstr>
      <vt:lpstr> Internal Order  Transaction: Posting</vt:lpstr>
      <vt:lpstr> Internal Order Posting: Financial impact</vt:lpstr>
      <vt:lpstr> Internal Order  Transaction: Settlement</vt:lpstr>
      <vt:lpstr> Internal Order  Transaction: Settlement Rule</vt:lpstr>
      <vt:lpstr> Internal Order Settlement: Financial impact</vt:lpstr>
      <vt:lpstr>Internal Order Reflection</vt:lpstr>
      <vt:lpstr>Product Costing</vt:lpstr>
      <vt:lpstr> Product Costing Introduction</vt:lpstr>
      <vt:lpstr> Product Costing  Transactions</vt:lpstr>
      <vt:lpstr>Product Costing  Master Data: Material Master Views</vt:lpstr>
      <vt:lpstr>Product Costing  Master Data: Material Master Views</vt:lpstr>
      <vt:lpstr> Product Costing Master Data: Material Master (MM01)</vt:lpstr>
      <vt:lpstr> Product Costing Product Cost Planning</vt:lpstr>
      <vt:lpstr>Product Costing Using Quantity Structure</vt:lpstr>
      <vt:lpstr> Product Costing Costing Run: Itemizations</vt:lpstr>
      <vt:lpstr> Product Costing Transaction: Costing Run (CK40N)</vt:lpstr>
      <vt:lpstr> Product Costing Transaction: Costing Run (CK40N)</vt:lpstr>
      <vt:lpstr> Product Costing Inventory revaluation: Financial Impact</vt:lpstr>
      <vt:lpstr> Product Costing Actual Costing</vt:lpstr>
      <vt:lpstr>Product Costing Reflection</vt:lpstr>
      <vt:lpstr>Profitability Accounting </vt:lpstr>
      <vt:lpstr> Profitability Accounting Introduction</vt:lpstr>
      <vt:lpstr>Profitability Accounting Introduction</vt:lpstr>
      <vt:lpstr> Profitability Accounting Introduction: Data Flow</vt:lpstr>
      <vt:lpstr> Profitability Accounting  Transactions</vt:lpstr>
      <vt:lpstr>Profitability Accounting  Reflection</vt:lpstr>
      <vt:lpstr>SAP Controlling (CO)  Reflection</vt:lpstr>
      <vt:lpstr>Summary of Lecture</vt:lpstr>
      <vt:lpstr>SAP Controlling (CO) The case of Carter’s</vt:lpstr>
      <vt:lpstr>SAP Controlling Practice</vt:lpstr>
      <vt:lpstr>SAP Controlling  Practice: Data relationship</vt:lpstr>
      <vt:lpstr>SAP Controlling User Logon Screen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 Introduction to SAP Controlling (CO)</dc:title>
  <dc:creator/>
  <cp:lastModifiedBy/>
  <cp:revision>41</cp:revision>
  <dcterms:created xsi:type="dcterms:W3CDTF">2013-01-28T00:34:09Z</dcterms:created>
  <dcterms:modified xsi:type="dcterms:W3CDTF">2020-03-01T03:20:06Z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TC028952629991</vt:lpwstr>
  </property>
</Properties>
</file>